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257" r:id="rId3"/>
    <p:sldId id="300" r:id="rId4"/>
    <p:sldId id="301" r:id="rId5"/>
    <p:sldId id="302" r:id="rId6"/>
    <p:sldId id="305" r:id="rId7"/>
    <p:sldId id="303" r:id="rId8"/>
    <p:sldId id="304"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x="12190413" cy="6877050"/>
  <p:notesSz cx="6858000" cy="9144000"/>
  <p:embeddedFontLst>
    <p:embeddedFont>
      <p:font typeface="Arimo" panose="020B0604020202020204" charset="0"/>
      <p:regular r:id="rId53"/>
      <p:bold r:id="rId54"/>
      <p:italic r:id="rId55"/>
      <p:boldItalic r:id="rId56"/>
    </p:embeddedFont>
    <p:embeddedFont>
      <p:font typeface="Calibri" panose="020F0502020204030204" pitchFamily="3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781891-5908-4006-8FC4-047C13F6C2D2}">
  <a:tblStyle styleId="{BB781891-5908-4006-8FC4-047C13F6C2D2}"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5A78FEBA-C5EC-4997-AF67-705B01F3C30E}"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mo"/>
              <a:buNone/>
              <a:defRPr sz="1200" b="0" i="0" u="none" strike="noStrike" cap="none">
                <a:solidFill>
                  <a:schemeClr val="dk1"/>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Arimo"/>
              <a:buNone/>
              <a:defRPr sz="1200" b="0" i="0" u="none" strike="noStrike" cap="none">
                <a:solidFill>
                  <a:schemeClr val="dk1"/>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1"/>
            <a:ext cx="5486399"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mo"/>
              <a:buNone/>
              <a:defRPr sz="1500" b="0" i="0" u="none" strike="noStrike" cap="none">
                <a:solidFill>
                  <a:schemeClr val="dk1"/>
                </a:solidFill>
                <a:latin typeface="Arimo"/>
                <a:ea typeface="Arimo"/>
                <a:cs typeface="Arimo"/>
                <a:sym typeface="Arimo"/>
              </a:defRPr>
            </a:lvl1pPr>
            <a:lvl2pPr marL="558150" marR="0" lvl="1" indent="-12049" algn="l" rtl="0">
              <a:spcBef>
                <a:spcPts val="0"/>
              </a:spcBef>
              <a:buClr>
                <a:schemeClr val="dk1"/>
              </a:buClr>
              <a:buFont typeface="Arimo"/>
              <a:buNone/>
              <a:defRPr sz="1500" b="0" i="0" u="none" strike="noStrike" cap="none">
                <a:solidFill>
                  <a:schemeClr val="dk1"/>
                </a:solidFill>
                <a:latin typeface="Arimo"/>
                <a:ea typeface="Arimo"/>
                <a:cs typeface="Arimo"/>
                <a:sym typeface="Arimo"/>
              </a:defRPr>
            </a:lvl2pPr>
            <a:lvl3pPr marL="1116300" marR="0" lvl="2" indent="-11399" algn="l" rtl="0">
              <a:spcBef>
                <a:spcPts val="0"/>
              </a:spcBef>
              <a:buClr>
                <a:schemeClr val="dk1"/>
              </a:buClr>
              <a:buFont typeface="Arimo"/>
              <a:buNone/>
              <a:defRPr sz="1500" b="0" i="0" u="none" strike="noStrike" cap="none">
                <a:solidFill>
                  <a:schemeClr val="dk1"/>
                </a:solidFill>
                <a:latin typeface="Arimo"/>
                <a:ea typeface="Arimo"/>
                <a:cs typeface="Arimo"/>
                <a:sym typeface="Arimo"/>
              </a:defRPr>
            </a:lvl3pPr>
            <a:lvl4pPr marL="1674449" marR="0" lvl="3" indent="-10748" algn="l" rtl="0">
              <a:spcBef>
                <a:spcPts val="0"/>
              </a:spcBef>
              <a:buClr>
                <a:schemeClr val="dk1"/>
              </a:buClr>
              <a:buFont typeface="Arimo"/>
              <a:buNone/>
              <a:defRPr sz="1500" b="0" i="0" u="none" strike="noStrike" cap="none">
                <a:solidFill>
                  <a:schemeClr val="dk1"/>
                </a:solidFill>
                <a:latin typeface="Arimo"/>
                <a:ea typeface="Arimo"/>
                <a:cs typeface="Arimo"/>
                <a:sym typeface="Arimo"/>
              </a:defRPr>
            </a:lvl4pPr>
            <a:lvl5pPr marL="2232599" marR="0" lvl="4" indent="-10098" algn="l" rtl="0">
              <a:spcBef>
                <a:spcPts val="0"/>
              </a:spcBef>
              <a:buClr>
                <a:schemeClr val="dk1"/>
              </a:buClr>
              <a:buFont typeface="Arimo"/>
              <a:buNone/>
              <a:defRPr sz="1500" b="0" i="0" u="none" strike="noStrike" cap="none">
                <a:solidFill>
                  <a:schemeClr val="dk1"/>
                </a:solidFill>
                <a:latin typeface="Arimo"/>
                <a:ea typeface="Arimo"/>
                <a:cs typeface="Arimo"/>
                <a:sym typeface="Arimo"/>
              </a:defRPr>
            </a:lvl5pPr>
            <a:lvl6pPr marL="2790749" marR="0" lvl="5" indent="-9449" algn="l" rtl="0">
              <a:spcBef>
                <a:spcPts val="0"/>
              </a:spcBef>
              <a:buClr>
                <a:schemeClr val="dk1"/>
              </a:buClr>
              <a:buFont typeface="Arial"/>
              <a:buNone/>
              <a:defRPr sz="1500" b="0" i="0" u="none" strike="noStrike" cap="none">
                <a:solidFill>
                  <a:schemeClr val="dk1"/>
                </a:solidFill>
                <a:latin typeface="Arial"/>
                <a:ea typeface="Arial"/>
                <a:cs typeface="Arial"/>
                <a:sym typeface="Arial"/>
              </a:defRPr>
            </a:lvl6pPr>
            <a:lvl7pPr marL="3348899" marR="0" lvl="6" indent="-8799" algn="l" rtl="0">
              <a:spcBef>
                <a:spcPts val="0"/>
              </a:spcBef>
              <a:buClr>
                <a:schemeClr val="dk1"/>
              </a:buClr>
              <a:buFont typeface="Arial"/>
              <a:buNone/>
              <a:defRPr sz="1500" b="0" i="0" u="none" strike="noStrike" cap="none">
                <a:solidFill>
                  <a:schemeClr val="dk1"/>
                </a:solidFill>
                <a:latin typeface="Arial"/>
                <a:ea typeface="Arial"/>
                <a:cs typeface="Arial"/>
                <a:sym typeface="Arial"/>
              </a:defRPr>
            </a:lvl7pPr>
            <a:lvl8pPr marL="3907048" marR="0" lvl="7" indent="-8147" algn="l" rtl="0">
              <a:spcBef>
                <a:spcPts val="0"/>
              </a:spcBef>
              <a:buClr>
                <a:schemeClr val="dk1"/>
              </a:buClr>
              <a:buFont typeface="Arial"/>
              <a:buNone/>
              <a:defRPr sz="1500" b="0" i="0" u="none" strike="noStrike" cap="none">
                <a:solidFill>
                  <a:schemeClr val="dk1"/>
                </a:solidFill>
                <a:latin typeface="Arial"/>
                <a:ea typeface="Arial"/>
                <a:cs typeface="Arial"/>
                <a:sym typeface="Arial"/>
              </a:defRPr>
            </a:lvl8pPr>
            <a:lvl9pPr marL="4465198" marR="0" lvl="8" indent="-7497" algn="l" rtl="0">
              <a:spcBef>
                <a:spcPts val="0"/>
              </a:spcBef>
              <a:buClr>
                <a:schemeClr val="dk1"/>
              </a:buClr>
              <a:buFont typeface="Arial"/>
              <a:buNone/>
              <a:defRPr sz="15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4"/>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mo"/>
              <a:buNone/>
              <a:defRPr sz="1200" b="0" i="0" u="none" strike="noStrike" cap="none">
                <a:solidFill>
                  <a:schemeClr val="dk1"/>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a:t>
            </a:fld>
            <a:endParaRPr lang="en-US" sz="1200" b="0" i="0" u="none" strike="noStrike" cap="none">
              <a:solidFill>
                <a:schemeClr val="dk1"/>
              </a:solidFill>
              <a:latin typeface="Arimo"/>
              <a:ea typeface="Arimo"/>
              <a:cs typeface="Arimo"/>
              <a:sym typeface="Arim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1"/>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rgbClr val="000000"/>
              </a:buClr>
              <a:buSzPct val="25000"/>
              <a:buFont typeface="Arial"/>
              <a:buNone/>
            </a:pPr>
            <a:endParaRPr sz="1800" b="0" i="0" u="none" strike="noStrike" cap="none">
              <a:solidFill>
                <a:schemeClr val="dk1"/>
              </a:solidFill>
              <a:latin typeface="Arimo"/>
              <a:ea typeface="Arimo"/>
              <a:cs typeface="Arimo"/>
              <a:sym typeface="Arimo"/>
            </a:endParaRPr>
          </a:p>
        </p:txBody>
      </p:sp>
      <p:sp>
        <p:nvSpPr>
          <p:cNvPr id="87" name="Shape 87"/>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1</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mo"/>
              <a:buNone/>
            </a:pPr>
            <a:r>
              <a:rPr lang="en-US" sz="1800" b="0" i="0" u="none" strike="noStrike" cap="none">
                <a:solidFill>
                  <a:schemeClr val="dk1"/>
                </a:solidFill>
                <a:latin typeface="Calibri"/>
                <a:ea typeface="Calibri"/>
                <a:cs typeface="Calibri"/>
                <a:sym typeface="Calibri"/>
              </a:rPr>
              <a:t>we</a:t>
            </a:r>
            <a:r>
              <a:rPr lang="en-US" sz="1800">
                <a:latin typeface="Calibri"/>
                <a:ea typeface="Calibri"/>
                <a:cs typeface="Calibri"/>
                <a:sym typeface="Calibri"/>
              </a:rPr>
              <a:t> built context Data Flow diagram for now to identify overall current problem of the system.</a:t>
            </a:r>
          </a:p>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212" name="Shape 212"/>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16</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mo"/>
              <a:buNone/>
            </a:pPr>
            <a:r>
              <a:rPr lang="en-US" sz="1800" b="0" i="0" u="none" strike="noStrike" cap="none">
                <a:solidFill>
                  <a:schemeClr val="dk1"/>
                </a:solidFill>
                <a:latin typeface="Arimo"/>
                <a:ea typeface="Arimo"/>
                <a:cs typeface="Arimo"/>
                <a:sym typeface="Arimo"/>
              </a:rPr>
              <a:t>Organizational mission and objectives are introduced before and </a:t>
            </a:r>
          </a:p>
          <a:p>
            <a:pPr marL="0" marR="0" lvl="0" indent="0" algn="l" rtl="0">
              <a:lnSpc>
                <a:spcPct val="100000"/>
              </a:lnSpc>
              <a:spcBef>
                <a:spcPts val="0"/>
              </a:spcBef>
              <a:spcAft>
                <a:spcPts val="0"/>
              </a:spcAft>
              <a:buClr>
                <a:schemeClr val="dk1"/>
              </a:buClr>
              <a:buSzPct val="25000"/>
              <a:buFont typeface="Arimo"/>
              <a:buNone/>
            </a:pPr>
            <a:r>
              <a:rPr lang="en-US" sz="1800" b="0" i="0" u="none" strike="noStrike" cap="none">
                <a:solidFill>
                  <a:schemeClr val="dk1"/>
                </a:solidFill>
                <a:latin typeface="Arimo"/>
                <a:ea typeface="Arimo"/>
                <a:cs typeface="Arimo"/>
                <a:sym typeface="Arimo"/>
              </a:rPr>
              <a:t>Information Inventory </a:t>
            </a:r>
            <a:r>
              <a:rPr lang="en-US" sz="1800" b="0" i="0" u="none" strike="noStrike" cap="none">
                <a:solidFill>
                  <a:schemeClr val="dk1"/>
                </a:solidFill>
                <a:latin typeface="Calibri"/>
                <a:ea typeface="Calibri"/>
                <a:cs typeface="Calibri"/>
                <a:sym typeface="Calibri"/>
              </a:rPr>
              <a:t>provides a summary of the various business processes, functions, data entities, and information needs of the enterprise. The inventory will view both current and future needs.</a:t>
            </a:r>
          </a:p>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227" name="Shape 227"/>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17</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2" name="Shape 242"/>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mo"/>
              <a:buNone/>
            </a:pPr>
            <a:r>
              <a:rPr lang="en-US" sz="1800"/>
              <a:t>Organizational mission and objectives are introduced before and </a:t>
            </a:r>
          </a:p>
          <a:p>
            <a:pPr lvl="0" rtl="0">
              <a:spcBef>
                <a:spcPts val="0"/>
              </a:spcBef>
              <a:buClr>
                <a:schemeClr val="dk1"/>
              </a:buClr>
              <a:buSzPct val="25000"/>
              <a:buFont typeface="Arimo"/>
              <a:buNone/>
            </a:pPr>
            <a:r>
              <a:rPr lang="en-US" sz="1800"/>
              <a:t>Information Inventory </a:t>
            </a:r>
            <a:r>
              <a:rPr lang="en-US" sz="1800">
                <a:latin typeface="Calibri"/>
                <a:ea typeface="Calibri"/>
                <a:cs typeface="Calibri"/>
                <a:sym typeface="Calibri"/>
              </a:rPr>
              <a:t>provides a summary of the various business processes, functions, data entities, and information needs of the enterprise. The inventory will view both current and future needs.</a:t>
            </a:r>
          </a:p>
          <a:p>
            <a:pPr lvl="0" rtl="0">
              <a:spcBef>
                <a:spcPts val="0"/>
              </a:spcBef>
              <a:buClr>
                <a:schemeClr val="dk1"/>
              </a:buClr>
              <a:buSzPct val="25000"/>
              <a:buFont typeface="Arimo"/>
              <a:buNone/>
            </a:pPr>
            <a:endParaRPr sz="1800">
              <a:latin typeface="Calibri"/>
              <a:ea typeface="Calibri"/>
              <a:cs typeface="Calibri"/>
              <a:sym typeface="Calibri"/>
            </a:endParaRPr>
          </a:p>
          <a:p>
            <a:pPr lvl="0" rtl="0">
              <a:spcBef>
                <a:spcPts val="0"/>
              </a:spcBef>
              <a:buClr>
                <a:schemeClr val="dk1"/>
              </a:buClr>
              <a:buSzPct val="25000"/>
              <a:buFont typeface="Arimo"/>
              <a:buNone/>
            </a:pPr>
            <a:endParaRPr sz="1800"/>
          </a:p>
          <a:p>
            <a:pPr marL="0" marR="0" lvl="0" indent="0" algn="l" rtl="0">
              <a:spcBef>
                <a:spcPts val="0"/>
              </a:spcBef>
              <a:buClr>
                <a:schemeClr val="dk1"/>
              </a:buClr>
              <a:buSzPct val="25000"/>
              <a:buFont typeface="Arimo"/>
              <a:buNone/>
            </a:pPr>
            <a:endParaRPr sz="1800"/>
          </a:p>
        </p:txBody>
      </p:sp>
      <p:sp>
        <p:nvSpPr>
          <p:cNvPr id="243" name="Shape 243"/>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18</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mo"/>
              <a:buNone/>
            </a:pPr>
            <a:r>
              <a:rPr lang="en-US" sz="1800"/>
              <a:t>Organizational mission and objectives are introduced before and </a:t>
            </a:r>
          </a:p>
          <a:p>
            <a:pPr lvl="0" rtl="0">
              <a:spcBef>
                <a:spcPts val="0"/>
              </a:spcBef>
              <a:buClr>
                <a:schemeClr val="dk1"/>
              </a:buClr>
              <a:buSzPct val="25000"/>
              <a:buFont typeface="Arimo"/>
              <a:buNone/>
            </a:pPr>
            <a:r>
              <a:rPr lang="en-US" sz="1800"/>
              <a:t>Information Inventory </a:t>
            </a:r>
            <a:r>
              <a:rPr lang="en-US" sz="1800">
                <a:latin typeface="Calibri"/>
                <a:ea typeface="Calibri"/>
                <a:cs typeface="Calibri"/>
                <a:sym typeface="Calibri"/>
              </a:rPr>
              <a:t>provides a summary of the various business processes, functions, data entities, and information needs of the enterprise. The inventory will view both current and future needs.</a:t>
            </a:r>
          </a:p>
          <a:p>
            <a:pPr lvl="0" rtl="0">
              <a:spcBef>
                <a:spcPts val="0"/>
              </a:spcBef>
              <a:buClr>
                <a:schemeClr val="dk1"/>
              </a:buClr>
              <a:buSzPct val="25000"/>
              <a:buFont typeface="Arimo"/>
              <a:buNone/>
            </a:pPr>
            <a:endParaRPr sz="1800">
              <a:latin typeface="Calibri"/>
              <a:ea typeface="Calibri"/>
              <a:cs typeface="Calibri"/>
              <a:sym typeface="Calibri"/>
            </a:endParaRPr>
          </a:p>
          <a:p>
            <a:pPr lvl="0" rtl="0">
              <a:spcBef>
                <a:spcPts val="0"/>
              </a:spcBef>
              <a:buClr>
                <a:schemeClr val="dk1"/>
              </a:buClr>
              <a:buSzPct val="25000"/>
              <a:buFont typeface="Arimo"/>
              <a:buNone/>
            </a:pPr>
            <a:endParaRPr sz="1800"/>
          </a:p>
          <a:p>
            <a:pPr marL="0" marR="0" lvl="0" indent="0" algn="l" rtl="0">
              <a:spcBef>
                <a:spcPts val="0"/>
              </a:spcBef>
              <a:buClr>
                <a:schemeClr val="dk1"/>
              </a:buClr>
              <a:buSzPct val="25000"/>
              <a:buFont typeface="Arimo"/>
              <a:buNone/>
            </a:pPr>
            <a:endParaRPr sz="1800"/>
          </a:p>
        </p:txBody>
      </p:sp>
      <p:sp>
        <p:nvSpPr>
          <p:cNvPr id="257" name="Shape 257"/>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19</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0" name="Shape 270"/>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mo"/>
              <a:buNone/>
            </a:pPr>
            <a:r>
              <a:rPr lang="en-US" sz="1800"/>
              <a:t>Organizational mission and objectives are introduced before and </a:t>
            </a:r>
          </a:p>
          <a:p>
            <a:pPr lvl="0" rtl="0">
              <a:spcBef>
                <a:spcPts val="0"/>
              </a:spcBef>
              <a:buClr>
                <a:schemeClr val="dk1"/>
              </a:buClr>
              <a:buSzPct val="25000"/>
              <a:buFont typeface="Arimo"/>
              <a:buNone/>
            </a:pPr>
            <a:r>
              <a:rPr lang="en-US" sz="1800"/>
              <a:t>Information Inventory </a:t>
            </a:r>
            <a:r>
              <a:rPr lang="en-US" sz="1800">
                <a:latin typeface="Calibri"/>
                <a:ea typeface="Calibri"/>
                <a:cs typeface="Calibri"/>
                <a:sym typeface="Calibri"/>
              </a:rPr>
              <a:t>provides a summary of the various business processes, functions, data entities, and information needs of the enterprise. The inventory will view both current and future needs.</a:t>
            </a:r>
          </a:p>
          <a:p>
            <a:pPr lvl="0" rtl="0">
              <a:spcBef>
                <a:spcPts val="0"/>
              </a:spcBef>
              <a:buClr>
                <a:schemeClr val="dk1"/>
              </a:buClr>
              <a:buSzPct val="25000"/>
              <a:buFont typeface="Arimo"/>
              <a:buNone/>
            </a:pPr>
            <a:endParaRPr sz="1800">
              <a:latin typeface="Calibri"/>
              <a:ea typeface="Calibri"/>
              <a:cs typeface="Calibri"/>
              <a:sym typeface="Calibri"/>
            </a:endParaRPr>
          </a:p>
          <a:p>
            <a:pPr lvl="0" rtl="0">
              <a:spcBef>
                <a:spcPts val="0"/>
              </a:spcBef>
              <a:buClr>
                <a:schemeClr val="dk1"/>
              </a:buClr>
              <a:buSzPct val="25000"/>
              <a:buFont typeface="Arimo"/>
              <a:buNone/>
            </a:pPr>
            <a:endParaRPr sz="1800"/>
          </a:p>
          <a:p>
            <a:pPr marL="0" marR="0" lvl="0" indent="0" algn="l" rtl="0">
              <a:spcBef>
                <a:spcPts val="0"/>
              </a:spcBef>
              <a:buClr>
                <a:schemeClr val="dk1"/>
              </a:buClr>
              <a:buSzPct val="25000"/>
              <a:buFont typeface="Arimo"/>
              <a:buNone/>
            </a:pPr>
            <a:endParaRPr sz="1800"/>
          </a:p>
        </p:txBody>
      </p:sp>
      <p:sp>
        <p:nvSpPr>
          <p:cNvPr id="271" name="Shape 271"/>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20</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4" name="Shape 284"/>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mo"/>
              <a:buNone/>
            </a:pPr>
            <a:r>
              <a:rPr lang="en-US" sz="1800"/>
              <a:t>Organizational mission and objectives are introduced before and </a:t>
            </a:r>
          </a:p>
          <a:p>
            <a:pPr lvl="0" rtl="0">
              <a:spcBef>
                <a:spcPts val="0"/>
              </a:spcBef>
              <a:buClr>
                <a:schemeClr val="dk1"/>
              </a:buClr>
              <a:buSzPct val="25000"/>
              <a:buFont typeface="Arimo"/>
              <a:buNone/>
            </a:pPr>
            <a:r>
              <a:rPr lang="en-US" sz="1800"/>
              <a:t>Information Inventory </a:t>
            </a:r>
            <a:r>
              <a:rPr lang="en-US" sz="1800">
                <a:latin typeface="Calibri"/>
                <a:ea typeface="Calibri"/>
                <a:cs typeface="Calibri"/>
                <a:sym typeface="Calibri"/>
              </a:rPr>
              <a:t>provides a summary of the various business processes, functions, data entities, and information needs of the enterprise. The inventory will view both current and future needs.</a:t>
            </a:r>
          </a:p>
          <a:p>
            <a:pPr lvl="0" rtl="0">
              <a:spcBef>
                <a:spcPts val="0"/>
              </a:spcBef>
              <a:buClr>
                <a:schemeClr val="dk1"/>
              </a:buClr>
              <a:buSzPct val="25000"/>
              <a:buFont typeface="Arimo"/>
              <a:buNone/>
            </a:pPr>
            <a:endParaRPr sz="1800">
              <a:latin typeface="Calibri"/>
              <a:ea typeface="Calibri"/>
              <a:cs typeface="Calibri"/>
              <a:sym typeface="Calibri"/>
            </a:endParaRPr>
          </a:p>
          <a:p>
            <a:pPr lvl="0" rtl="0">
              <a:spcBef>
                <a:spcPts val="0"/>
              </a:spcBef>
              <a:buClr>
                <a:schemeClr val="dk1"/>
              </a:buClr>
              <a:buSzPct val="25000"/>
              <a:buFont typeface="Arimo"/>
              <a:buNone/>
            </a:pPr>
            <a:endParaRPr sz="1800"/>
          </a:p>
          <a:p>
            <a:pPr marL="0" marR="0" lvl="0" indent="0" algn="l" rtl="0">
              <a:spcBef>
                <a:spcPts val="0"/>
              </a:spcBef>
              <a:buClr>
                <a:schemeClr val="dk1"/>
              </a:buClr>
              <a:buSzPct val="25000"/>
              <a:buFont typeface="Arimo"/>
              <a:buNone/>
            </a:pPr>
            <a:endParaRPr sz="1800"/>
          </a:p>
        </p:txBody>
      </p:sp>
      <p:sp>
        <p:nvSpPr>
          <p:cNvPr id="285" name="Shape 285"/>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21</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9" name="Shape 299"/>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mo"/>
              <a:buNone/>
            </a:pPr>
            <a:r>
              <a:rPr lang="en-US" sz="1800"/>
              <a:t>Organizational mission and objectives are introduced before and </a:t>
            </a:r>
          </a:p>
          <a:p>
            <a:pPr lvl="0" rtl="0">
              <a:spcBef>
                <a:spcPts val="0"/>
              </a:spcBef>
              <a:buClr>
                <a:schemeClr val="dk1"/>
              </a:buClr>
              <a:buSzPct val="25000"/>
              <a:buFont typeface="Arimo"/>
              <a:buNone/>
            </a:pPr>
            <a:r>
              <a:rPr lang="en-US" sz="1800"/>
              <a:t>Information Inventory </a:t>
            </a:r>
            <a:r>
              <a:rPr lang="en-US" sz="1800">
                <a:latin typeface="Calibri"/>
                <a:ea typeface="Calibri"/>
                <a:cs typeface="Calibri"/>
                <a:sym typeface="Calibri"/>
              </a:rPr>
              <a:t>provides a summary of the various business processes, functions, data entities, and information needs of the enterprise. The inventory will view both current and future needs.</a:t>
            </a:r>
          </a:p>
          <a:p>
            <a:pPr lvl="0" rtl="0">
              <a:spcBef>
                <a:spcPts val="0"/>
              </a:spcBef>
              <a:buClr>
                <a:schemeClr val="dk1"/>
              </a:buClr>
              <a:buSzPct val="25000"/>
              <a:buFont typeface="Arimo"/>
              <a:buNone/>
            </a:pPr>
            <a:endParaRPr sz="1800">
              <a:latin typeface="Calibri"/>
              <a:ea typeface="Calibri"/>
              <a:cs typeface="Calibri"/>
              <a:sym typeface="Calibri"/>
            </a:endParaRPr>
          </a:p>
          <a:p>
            <a:pPr lvl="0" rtl="0">
              <a:spcBef>
                <a:spcPts val="0"/>
              </a:spcBef>
              <a:buClr>
                <a:schemeClr val="dk1"/>
              </a:buClr>
              <a:buSzPct val="25000"/>
              <a:buFont typeface="Arimo"/>
              <a:buNone/>
            </a:pPr>
            <a:endParaRPr sz="1800"/>
          </a:p>
          <a:p>
            <a:pPr marL="0" marR="0" lvl="0" indent="0" algn="l" rtl="0">
              <a:spcBef>
                <a:spcPts val="0"/>
              </a:spcBef>
              <a:buClr>
                <a:schemeClr val="dk1"/>
              </a:buClr>
              <a:buSzPct val="25000"/>
              <a:buFont typeface="Arimo"/>
              <a:buNone/>
            </a:pPr>
            <a:endParaRPr sz="1800"/>
          </a:p>
        </p:txBody>
      </p:sp>
      <p:sp>
        <p:nvSpPr>
          <p:cNvPr id="300" name="Shape 300"/>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22</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6" name="Shape 316"/>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mo"/>
              <a:buNone/>
            </a:pPr>
            <a:r>
              <a:rPr lang="en-US" sz="1800"/>
              <a:t>Organizational mission and objectives are introduced before and </a:t>
            </a:r>
          </a:p>
          <a:p>
            <a:pPr lvl="0" rtl="0">
              <a:spcBef>
                <a:spcPts val="0"/>
              </a:spcBef>
              <a:buClr>
                <a:schemeClr val="dk1"/>
              </a:buClr>
              <a:buSzPct val="25000"/>
              <a:buFont typeface="Arimo"/>
              <a:buNone/>
            </a:pPr>
            <a:r>
              <a:rPr lang="en-US" sz="1800"/>
              <a:t>Information Inventory </a:t>
            </a:r>
            <a:r>
              <a:rPr lang="en-US" sz="1800">
                <a:latin typeface="Calibri"/>
                <a:ea typeface="Calibri"/>
                <a:cs typeface="Calibri"/>
                <a:sym typeface="Calibri"/>
              </a:rPr>
              <a:t>provides a summary of the various business processes, functions, data entities, and information needs of the enterprise. The inventory will view both current and future needs.</a:t>
            </a:r>
          </a:p>
          <a:p>
            <a:pPr lvl="0" rtl="0">
              <a:spcBef>
                <a:spcPts val="0"/>
              </a:spcBef>
              <a:buClr>
                <a:schemeClr val="dk1"/>
              </a:buClr>
              <a:buSzPct val="25000"/>
              <a:buFont typeface="Arimo"/>
              <a:buNone/>
            </a:pPr>
            <a:endParaRPr sz="1800">
              <a:latin typeface="Calibri"/>
              <a:ea typeface="Calibri"/>
              <a:cs typeface="Calibri"/>
              <a:sym typeface="Calibri"/>
            </a:endParaRPr>
          </a:p>
          <a:p>
            <a:pPr lvl="0" rtl="0">
              <a:spcBef>
                <a:spcPts val="0"/>
              </a:spcBef>
              <a:buClr>
                <a:schemeClr val="dk1"/>
              </a:buClr>
              <a:buSzPct val="25000"/>
              <a:buFont typeface="Arimo"/>
              <a:buNone/>
            </a:pPr>
            <a:endParaRPr sz="1800"/>
          </a:p>
          <a:p>
            <a:pPr marL="0" marR="0" lvl="0" indent="0" algn="l" rtl="0">
              <a:spcBef>
                <a:spcPts val="0"/>
              </a:spcBef>
              <a:buClr>
                <a:schemeClr val="dk1"/>
              </a:buClr>
              <a:buSzPct val="25000"/>
              <a:buFont typeface="Arimo"/>
              <a:buNone/>
            </a:pPr>
            <a:endParaRPr sz="1800"/>
          </a:p>
        </p:txBody>
      </p:sp>
      <p:sp>
        <p:nvSpPr>
          <p:cNvPr id="317" name="Shape 317"/>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23</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2" name="Shape 332"/>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mo"/>
              <a:buNone/>
            </a:pPr>
            <a:r>
              <a:rPr lang="en-US" sz="1800"/>
              <a:t>Organizational mission and objectives are introduced before and </a:t>
            </a:r>
          </a:p>
          <a:p>
            <a:pPr lvl="0" rtl="0">
              <a:spcBef>
                <a:spcPts val="0"/>
              </a:spcBef>
              <a:buClr>
                <a:schemeClr val="dk1"/>
              </a:buClr>
              <a:buSzPct val="25000"/>
              <a:buFont typeface="Arimo"/>
              <a:buNone/>
            </a:pPr>
            <a:r>
              <a:rPr lang="en-US" sz="1800"/>
              <a:t>Information Inventory </a:t>
            </a:r>
            <a:r>
              <a:rPr lang="en-US" sz="1800">
                <a:latin typeface="Calibri"/>
                <a:ea typeface="Calibri"/>
                <a:cs typeface="Calibri"/>
                <a:sym typeface="Calibri"/>
              </a:rPr>
              <a:t>provides a summary of the various business processes, functions, data entities, and information needs of the enterprise. The inventory will view both current and future needs.</a:t>
            </a:r>
          </a:p>
          <a:p>
            <a:pPr lvl="0" rtl="0">
              <a:spcBef>
                <a:spcPts val="0"/>
              </a:spcBef>
              <a:buClr>
                <a:schemeClr val="dk1"/>
              </a:buClr>
              <a:buSzPct val="25000"/>
              <a:buFont typeface="Arimo"/>
              <a:buNone/>
            </a:pPr>
            <a:endParaRPr sz="1800">
              <a:latin typeface="Calibri"/>
              <a:ea typeface="Calibri"/>
              <a:cs typeface="Calibri"/>
              <a:sym typeface="Calibri"/>
            </a:endParaRPr>
          </a:p>
          <a:p>
            <a:pPr lvl="0" rtl="0">
              <a:spcBef>
                <a:spcPts val="0"/>
              </a:spcBef>
              <a:buClr>
                <a:schemeClr val="dk1"/>
              </a:buClr>
              <a:buSzPct val="25000"/>
              <a:buFont typeface="Arimo"/>
              <a:buNone/>
            </a:pPr>
            <a:endParaRPr sz="1800"/>
          </a:p>
          <a:p>
            <a:pPr marL="0" marR="0" lvl="0" indent="0" algn="l" rtl="0">
              <a:spcBef>
                <a:spcPts val="0"/>
              </a:spcBef>
              <a:buClr>
                <a:schemeClr val="dk1"/>
              </a:buClr>
              <a:buSzPct val="25000"/>
              <a:buFont typeface="Arimo"/>
              <a:buNone/>
            </a:pPr>
            <a:endParaRPr sz="1800"/>
          </a:p>
        </p:txBody>
      </p:sp>
      <p:sp>
        <p:nvSpPr>
          <p:cNvPr id="333" name="Shape 333"/>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24</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8" name="Shape 348"/>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mo"/>
              <a:buNone/>
            </a:pPr>
            <a:r>
              <a:rPr lang="en-US" sz="1800"/>
              <a:t>Organizational mission and objectives are introduced before and </a:t>
            </a:r>
          </a:p>
          <a:p>
            <a:pPr lvl="0" rtl="0">
              <a:spcBef>
                <a:spcPts val="0"/>
              </a:spcBef>
              <a:buClr>
                <a:schemeClr val="dk1"/>
              </a:buClr>
              <a:buSzPct val="25000"/>
              <a:buFont typeface="Arimo"/>
              <a:buNone/>
            </a:pPr>
            <a:r>
              <a:rPr lang="en-US" sz="1800"/>
              <a:t>Information Inventory </a:t>
            </a:r>
            <a:r>
              <a:rPr lang="en-US" sz="1800">
                <a:latin typeface="Calibri"/>
                <a:ea typeface="Calibri"/>
                <a:cs typeface="Calibri"/>
                <a:sym typeface="Calibri"/>
              </a:rPr>
              <a:t>provides a summary of the various business processes, functions, data entities, and information needs of the enterprise. The inventory will view both current and future needs.</a:t>
            </a:r>
          </a:p>
          <a:p>
            <a:pPr lvl="0" rtl="0">
              <a:spcBef>
                <a:spcPts val="0"/>
              </a:spcBef>
              <a:buClr>
                <a:schemeClr val="dk1"/>
              </a:buClr>
              <a:buSzPct val="25000"/>
              <a:buFont typeface="Arimo"/>
              <a:buNone/>
            </a:pPr>
            <a:endParaRPr sz="1800">
              <a:latin typeface="Calibri"/>
              <a:ea typeface="Calibri"/>
              <a:cs typeface="Calibri"/>
              <a:sym typeface="Calibri"/>
            </a:endParaRPr>
          </a:p>
          <a:p>
            <a:pPr lvl="0" rtl="0">
              <a:spcBef>
                <a:spcPts val="0"/>
              </a:spcBef>
              <a:buClr>
                <a:schemeClr val="dk1"/>
              </a:buClr>
              <a:buSzPct val="25000"/>
              <a:buFont typeface="Arimo"/>
              <a:buNone/>
            </a:pPr>
            <a:endParaRPr sz="1800"/>
          </a:p>
          <a:p>
            <a:pPr marL="0" marR="0" lvl="0" indent="0" algn="l" rtl="0">
              <a:spcBef>
                <a:spcPts val="0"/>
              </a:spcBef>
              <a:buClr>
                <a:schemeClr val="dk1"/>
              </a:buClr>
              <a:buSzPct val="25000"/>
              <a:buFont typeface="Arimo"/>
              <a:buNone/>
            </a:pPr>
            <a:endParaRPr sz="1800"/>
          </a:p>
        </p:txBody>
      </p:sp>
      <p:sp>
        <p:nvSpPr>
          <p:cNvPr id="349" name="Shape 349"/>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25</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1"/>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98" name="Shape 98"/>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2</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4" name="Shape 364"/>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mo"/>
              <a:buNone/>
            </a:pPr>
            <a:r>
              <a:rPr lang="en-US" sz="1800"/>
              <a:t>Organizational mission and objectives are introduced before and </a:t>
            </a:r>
          </a:p>
          <a:p>
            <a:pPr lvl="0" rtl="0">
              <a:spcBef>
                <a:spcPts val="0"/>
              </a:spcBef>
              <a:buClr>
                <a:schemeClr val="dk1"/>
              </a:buClr>
              <a:buSzPct val="25000"/>
              <a:buFont typeface="Arimo"/>
              <a:buNone/>
            </a:pPr>
            <a:r>
              <a:rPr lang="en-US" sz="1800"/>
              <a:t>Information Inventory </a:t>
            </a:r>
            <a:r>
              <a:rPr lang="en-US" sz="1800">
                <a:latin typeface="Calibri"/>
                <a:ea typeface="Calibri"/>
                <a:cs typeface="Calibri"/>
                <a:sym typeface="Calibri"/>
              </a:rPr>
              <a:t>provides a summary of the various business processes, functions, data entities, and information needs of the enterprise. The inventory will view both current and future needs.</a:t>
            </a:r>
          </a:p>
          <a:p>
            <a:pPr lvl="0" rtl="0">
              <a:spcBef>
                <a:spcPts val="0"/>
              </a:spcBef>
              <a:buClr>
                <a:schemeClr val="dk1"/>
              </a:buClr>
              <a:buSzPct val="25000"/>
              <a:buFont typeface="Arimo"/>
              <a:buNone/>
            </a:pPr>
            <a:endParaRPr sz="1800">
              <a:latin typeface="Calibri"/>
              <a:ea typeface="Calibri"/>
              <a:cs typeface="Calibri"/>
              <a:sym typeface="Calibri"/>
            </a:endParaRPr>
          </a:p>
          <a:p>
            <a:pPr lvl="0" rtl="0">
              <a:spcBef>
                <a:spcPts val="0"/>
              </a:spcBef>
              <a:buClr>
                <a:schemeClr val="dk1"/>
              </a:buClr>
              <a:buSzPct val="25000"/>
              <a:buFont typeface="Arimo"/>
              <a:buNone/>
            </a:pPr>
            <a:endParaRPr sz="1800"/>
          </a:p>
          <a:p>
            <a:pPr marL="0" marR="0" lvl="0" indent="0" algn="l" rtl="0">
              <a:spcBef>
                <a:spcPts val="0"/>
              </a:spcBef>
              <a:buClr>
                <a:schemeClr val="dk1"/>
              </a:buClr>
              <a:buSzPct val="25000"/>
              <a:buFont typeface="Arimo"/>
              <a:buNone/>
            </a:pPr>
            <a:endParaRPr sz="1800"/>
          </a:p>
        </p:txBody>
      </p:sp>
      <p:sp>
        <p:nvSpPr>
          <p:cNvPr id="365" name="Shape 365"/>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26</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5" name="Shape 385"/>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mo"/>
              <a:buNone/>
            </a:pPr>
            <a:r>
              <a:rPr lang="en-US" sz="1800"/>
              <a:t>Organizational mission and objectives are introduced before and </a:t>
            </a:r>
          </a:p>
          <a:p>
            <a:pPr lvl="0" rtl="0">
              <a:spcBef>
                <a:spcPts val="0"/>
              </a:spcBef>
              <a:buClr>
                <a:schemeClr val="dk1"/>
              </a:buClr>
              <a:buSzPct val="25000"/>
              <a:buFont typeface="Arimo"/>
              <a:buNone/>
            </a:pPr>
            <a:r>
              <a:rPr lang="en-US" sz="1800"/>
              <a:t>Information Inventory </a:t>
            </a:r>
            <a:r>
              <a:rPr lang="en-US" sz="1800">
                <a:latin typeface="Calibri"/>
                <a:ea typeface="Calibri"/>
                <a:cs typeface="Calibri"/>
                <a:sym typeface="Calibri"/>
              </a:rPr>
              <a:t>provides a summary of the various business processes, functions, data entities, and information needs of the enterprise. The inventory will view both current and future needs.</a:t>
            </a:r>
          </a:p>
          <a:p>
            <a:pPr lvl="0" rtl="0">
              <a:spcBef>
                <a:spcPts val="0"/>
              </a:spcBef>
              <a:buClr>
                <a:schemeClr val="dk1"/>
              </a:buClr>
              <a:buSzPct val="25000"/>
              <a:buFont typeface="Arimo"/>
              <a:buNone/>
            </a:pPr>
            <a:endParaRPr sz="1800">
              <a:latin typeface="Calibri"/>
              <a:ea typeface="Calibri"/>
              <a:cs typeface="Calibri"/>
              <a:sym typeface="Calibri"/>
            </a:endParaRPr>
          </a:p>
          <a:p>
            <a:pPr lvl="0" rtl="0">
              <a:spcBef>
                <a:spcPts val="0"/>
              </a:spcBef>
              <a:buClr>
                <a:schemeClr val="dk1"/>
              </a:buClr>
              <a:buSzPct val="25000"/>
              <a:buFont typeface="Arimo"/>
              <a:buNone/>
            </a:pPr>
            <a:endParaRPr sz="1800"/>
          </a:p>
          <a:p>
            <a:pPr marL="0" marR="0" lvl="0" indent="0" algn="l" rtl="0">
              <a:spcBef>
                <a:spcPts val="0"/>
              </a:spcBef>
              <a:buClr>
                <a:schemeClr val="dk1"/>
              </a:buClr>
              <a:buSzPct val="25000"/>
              <a:buFont typeface="Arimo"/>
              <a:buNone/>
            </a:pPr>
            <a:endParaRPr sz="1800"/>
          </a:p>
        </p:txBody>
      </p:sp>
      <p:sp>
        <p:nvSpPr>
          <p:cNvPr id="386" name="Shape 386"/>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27</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9" name="Shape 399"/>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mo"/>
              <a:buNone/>
            </a:pPr>
            <a:r>
              <a:rPr lang="en-US" sz="1800"/>
              <a:t>Organizational mission and objectives are introduced before and </a:t>
            </a:r>
          </a:p>
          <a:p>
            <a:pPr lvl="0" rtl="0">
              <a:spcBef>
                <a:spcPts val="0"/>
              </a:spcBef>
              <a:buClr>
                <a:schemeClr val="dk1"/>
              </a:buClr>
              <a:buSzPct val="25000"/>
              <a:buFont typeface="Arimo"/>
              <a:buNone/>
            </a:pPr>
            <a:r>
              <a:rPr lang="en-US" sz="1800"/>
              <a:t>Information Inventory </a:t>
            </a:r>
            <a:r>
              <a:rPr lang="en-US" sz="1800">
                <a:latin typeface="Calibri"/>
                <a:ea typeface="Calibri"/>
                <a:cs typeface="Calibri"/>
                <a:sym typeface="Calibri"/>
              </a:rPr>
              <a:t>provides a summary of the various business processes, functions, data entities, and information needs of the enterprise. The inventory will view both current and future needs.</a:t>
            </a:r>
          </a:p>
          <a:p>
            <a:pPr lvl="0" rtl="0">
              <a:spcBef>
                <a:spcPts val="0"/>
              </a:spcBef>
              <a:buClr>
                <a:schemeClr val="dk1"/>
              </a:buClr>
              <a:buSzPct val="25000"/>
              <a:buFont typeface="Arimo"/>
              <a:buNone/>
            </a:pPr>
            <a:endParaRPr sz="1800">
              <a:latin typeface="Calibri"/>
              <a:ea typeface="Calibri"/>
              <a:cs typeface="Calibri"/>
              <a:sym typeface="Calibri"/>
            </a:endParaRPr>
          </a:p>
          <a:p>
            <a:pPr lvl="0" rtl="0">
              <a:spcBef>
                <a:spcPts val="0"/>
              </a:spcBef>
              <a:buClr>
                <a:schemeClr val="dk1"/>
              </a:buClr>
              <a:buSzPct val="25000"/>
              <a:buFont typeface="Arimo"/>
              <a:buNone/>
            </a:pPr>
            <a:endParaRPr sz="1800"/>
          </a:p>
          <a:p>
            <a:pPr marL="0" marR="0" lvl="0" indent="0" algn="l" rtl="0">
              <a:spcBef>
                <a:spcPts val="0"/>
              </a:spcBef>
              <a:buClr>
                <a:schemeClr val="dk1"/>
              </a:buClr>
              <a:buSzPct val="25000"/>
              <a:buFont typeface="Arimo"/>
              <a:buNone/>
            </a:pPr>
            <a:endParaRPr sz="1800"/>
          </a:p>
        </p:txBody>
      </p:sp>
      <p:sp>
        <p:nvSpPr>
          <p:cNvPr id="400" name="Shape 400"/>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28</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13" name="Shape 413"/>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mo"/>
              <a:buNone/>
            </a:pPr>
            <a:r>
              <a:rPr lang="en-US" sz="1500" b="0" i="0" u="none" strike="noStrike" cap="none">
                <a:solidFill>
                  <a:schemeClr val="dk1"/>
                </a:solidFill>
                <a:latin typeface="Arimo"/>
                <a:ea typeface="Arimo"/>
                <a:cs typeface="Arimo"/>
                <a:sym typeface="Arimo"/>
              </a:rPr>
              <a:t>ACADEMIC </a:t>
            </a:r>
            <a:br>
              <a:rPr lang="en-US" sz="1500" b="0" i="0" u="none" strike="noStrike" cap="none">
                <a:solidFill>
                  <a:schemeClr val="dk1"/>
                </a:solidFill>
                <a:latin typeface="Arimo"/>
                <a:ea typeface="Arimo"/>
                <a:cs typeface="Arimo"/>
                <a:sym typeface="Arimo"/>
              </a:rPr>
            </a:br>
            <a:r>
              <a:rPr lang="en-US" sz="1500" b="0" i="0" u="none" strike="noStrike" cap="none">
                <a:solidFill>
                  <a:schemeClr val="dk1"/>
                </a:solidFill>
                <a:latin typeface="Arimo"/>
                <a:ea typeface="Arimo"/>
                <a:cs typeface="Arimo"/>
                <a:sym typeface="Arimo"/>
              </a:rPr>
              <a:t>1.Language barrier (different phrases like check/cheque, passed out/graduated, bunk/ditching classes, head nods) 2.Students are not familiar with academic format (assignments don't have any points in India/ in here, it is more research oriented) 3.University/bureaucratic procedures (getting SSN, driving license, registering for courses, selecting courses and stuff) 4.Housing information (which places will be favorable) 5.What courses to take for specialization (e.g. network admin, developer, system admin) </a:t>
            </a:r>
            <a:br>
              <a:rPr lang="en-US" sz="1500" b="0" i="0" u="none" strike="noStrike" cap="none">
                <a:solidFill>
                  <a:schemeClr val="dk1"/>
                </a:solidFill>
                <a:latin typeface="Arimo"/>
                <a:ea typeface="Arimo"/>
                <a:cs typeface="Arimo"/>
                <a:sym typeface="Arimo"/>
              </a:rPr>
            </a:br>
            <a:endParaRPr lang="en-US" sz="1500" b="0" i="0" u="none" strike="noStrike" cap="none">
              <a:solidFill>
                <a:schemeClr val="dk1"/>
              </a:solidFill>
              <a:latin typeface="Arimo"/>
              <a:ea typeface="Arimo"/>
              <a:cs typeface="Arimo"/>
              <a:sym typeface="Arimo"/>
            </a:endParaRPr>
          </a:p>
          <a:p>
            <a:pPr marL="0" marR="0" lvl="0" indent="0" algn="l" rtl="0">
              <a:spcBef>
                <a:spcPts val="0"/>
              </a:spcBef>
              <a:spcAft>
                <a:spcPts val="0"/>
              </a:spcAft>
              <a:buClr>
                <a:schemeClr val="dk1"/>
              </a:buClr>
              <a:buSzPct val="25000"/>
              <a:buFont typeface="Arimo"/>
              <a:buNone/>
            </a:pPr>
            <a:r>
              <a:rPr lang="en-US" sz="1500" b="0" i="0" u="none" strike="noStrike" cap="none">
                <a:solidFill>
                  <a:schemeClr val="dk1"/>
                </a:solidFill>
                <a:latin typeface="Arimo"/>
                <a:ea typeface="Arimo"/>
                <a:cs typeface="Arimo"/>
                <a:sym typeface="Arimo"/>
              </a:rPr>
              <a:t>SOCIO CULTURAL</a:t>
            </a:r>
            <a:r>
              <a:rPr lang="en-US" sz="1800" b="0" i="0" u="none" strike="noStrike" cap="none">
                <a:solidFill>
                  <a:schemeClr val="dk1"/>
                </a:solidFill>
                <a:latin typeface="Arimo"/>
                <a:ea typeface="Arimo"/>
                <a:cs typeface="Arimo"/>
                <a:sym typeface="Arimo"/>
              </a:rPr>
              <a:t> </a:t>
            </a:r>
            <a:br>
              <a:rPr lang="en-US" sz="1800" b="0" i="0" u="none" strike="noStrike" cap="none">
                <a:solidFill>
                  <a:schemeClr val="dk1"/>
                </a:solidFill>
                <a:latin typeface="Arimo"/>
                <a:ea typeface="Arimo"/>
                <a:cs typeface="Arimo"/>
                <a:sym typeface="Arimo"/>
              </a:rPr>
            </a:br>
            <a:r>
              <a:rPr lang="en-US" sz="1800" b="0" i="0" u="none" strike="noStrike" cap="none">
                <a:solidFill>
                  <a:schemeClr val="dk1"/>
                </a:solidFill>
                <a:latin typeface="Arimo"/>
                <a:ea typeface="Arimo"/>
                <a:cs typeface="Arimo"/>
                <a:sym typeface="Arimo"/>
              </a:rPr>
              <a:t>1.Feeling like an outsider (social alienation) 2.Cultural misunderstandings (strangers smiling at you, asking about your day) 3.Suppresed intrapersonal intelligence (out of touch with personal hobbies and extracurricular skills like art, music, sports, fashion) 4.No friends to begin with, later communication </a:t>
            </a:r>
            <a:r>
              <a:rPr lang="en-US" sz="1500" b="0" i="0" u="none" strike="noStrike" cap="none">
                <a:solidFill>
                  <a:schemeClr val="dk1"/>
                </a:solidFill>
                <a:latin typeface="Arimo"/>
                <a:ea typeface="Arimo"/>
                <a:cs typeface="Arimo"/>
                <a:sym typeface="Arimo"/>
              </a:rPr>
              <a:t>(finding </a:t>
            </a:r>
            <a:r>
              <a:rPr lang="en-US" sz="1800" b="0" i="0" u="none" strike="noStrike" cap="none">
                <a:solidFill>
                  <a:schemeClr val="dk1"/>
                </a:solidFill>
                <a:latin typeface="Arimo"/>
                <a:ea typeface="Arimo"/>
                <a:cs typeface="Arimo"/>
                <a:sym typeface="Arimo"/>
              </a:rPr>
              <a:t>fellow students with common </a:t>
            </a:r>
            <a:r>
              <a:rPr lang="en-US" sz="1500" b="0" i="0" u="none" strike="noStrike" cap="none">
                <a:solidFill>
                  <a:schemeClr val="dk1"/>
                </a:solidFill>
                <a:latin typeface="Arimo"/>
                <a:ea typeface="Arimo"/>
                <a:cs typeface="Arimo"/>
                <a:sym typeface="Arimo"/>
              </a:rPr>
              <a:t>interests/tastes)</a:t>
            </a:r>
            <a:r>
              <a:rPr lang="en-US" sz="1800" b="0" i="0" u="none" strike="noStrike" cap="none">
                <a:solidFill>
                  <a:schemeClr val="dk1"/>
                </a:solidFill>
                <a:latin typeface="Arimo"/>
                <a:ea typeface="Arimo"/>
                <a:cs typeface="Arimo"/>
                <a:sym typeface="Arimo"/>
              </a:rPr>
              <a:t> 5.Movie discussion and sports discussion groups 6.Problems </a:t>
            </a:r>
            <a:r>
              <a:rPr lang="en-US" sz="1500" b="0" i="0" u="none" strike="noStrike" cap="none">
                <a:solidFill>
                  <a:schemeClr val="dk1"/>
                </a:solidFill>
                <a:latin typeface="Arimo"/>
                <a:ea typeface="Arimo"/>
                <a:cs typeface="Arimo"/>
                <a:sym typeface="Arimo"/>
              </a:rPr>
              <a:t>with </a:t>
            </a:r>
            <a:r>
              <a:rPr lang="en-US" sz="1800" b="0" i="0" u="none" strike="noStrike" cap="none">
                <a:solidFill>
                  <a:schemeClr val="dk1"/>
                </a:solidFill>
                <a:latin typeface="Arimo"/>
                <a:ea typeface="Arimo"/>
                <a:cs typeface="Arimo"/>
                <a:sym typeface="Arimo"/>
              </a:rPr>
              <a:t>understanding </a:t>
            </a:r>
            <a:r>
              <a:rPr lang="en-US" sz="1500" b="0" i="0" u="none" strike="noStrike" cap="none">
                <a:solidFill>
                  <a:schemeClr val="dk1"/>
                </a:solidFill>
                <a:latin typeface="Arimo"/>
                <a:ea typeface="Arimo"/>
                <a:cs typeface="Arimo"/>
                <a:sym typeface="Arimo"/>
              </a:rPr>
              <a:t>healthcare system</a:t>
            </a:r>
            <a:r>
              <a:rPr lang="en-US" sz="1800" b="0" i="0" u="none" strike="noStrike" cap="none">
                <a:solidFill>
                  <a:schemeClr val="dk1"/>
                </a:solidFill>
                <a:latin typeface="Arimo"/>
                <a:ea typeface="Arimo"/>
                <a:cs typeface="Arimo"/>
                <a:sym typeface="Arimo"/>
              </a:rPr>
              <a:t> (insurance deals and stuff </a:t>
            </a:r>
            <a:r>
              <a:rPr lang="en-US" sz="1500" b="0" i="0" u="none" strike="noStrike" cap="none">
                <a:solidFill>
                  <a:schemeClr val="dk1"/>
                </a:solidFill>
                <a:latin typeface="Arimo"/>
                <a:ea typeface="Arimo"/>
                <a:cs typeface="Arimo"/>
                <a:sym typeface="Arimo"/>
              </a:rPr>
              <a:t>(ISO,</a:t>
            </a:r>
            <a:r>
              <a:rPr lang="en-US" sz="1800" b="0" i="0" u="none" strike="noStrike" cap="none">
                <a:solidFill>
                  <a:schemeClr val="dk1"/>
                </a:solidFill>
                <a:latin typeface="Arimo"/>
                <a:ea typeface="Arimo"/>
                <a:cs typeface="Arimo"/>
                <a:sym typeface="Arimo"/>
              </a:rPr>
              <a:t> </a:t>
            </a:r>
            <a:r>
              <a:rPr lang="en-US" sz="1500" b="0" i="0" u="none" strike="noStrike" cap="none">
                <a:solidFill>
                  <a:schemeClr val="dk1"/>
                </a:solidFill>
                <a:latin typeface="Arimo"/>
                <a:ea typeface="Arimo"/>
                <a:cs typeface="Arimo"/>
                <a:sym typeface="Arimo"/>
              </a:rPr>
              <a:t>Aetna</a:t>
            </a:r>
            <a:r>
              <a:rPr lang="en-US" sz="1800" b="0" i="0" u="none" strike="noStrike" cap="none">
                <a:solidFill>
                  <a:schemeClr val="dk1"/>
                </a:solidFill>
                <a:latin typeface="Arimo"/>
                <a:ea typeface="Arimo"/>
                <a:cs typeface="Arimo"/>
                <a:sym typeface="Arimo"/>
              </a:rPr>
              <a:t>) </a:t>
            </a:r>
            <a:r>
              <a:rPr lang="en-US" sz="1500" b="0" i="0" u="none" strike="noStrike" cap="none">
                <a:solidFill>
                  <a:schemeClr val="dk1"/>
                </a:solidFill>
                <a:latin typeface="Arimo"/>
                <a:ea typeface="Arimo"/>
                <a:cs typeface="Arimo"/>
                <a:sym typeface="Arimo"/>
              </a:rPr>
              <a:t>EMOTIONAL</a:t>
            </a:r>
            <a:r>
              <a:rPr lang="en-US" sz="1800" b="0" i="0" u="none" strike="noStrike" cap="none">
                <a:solidFill>
                  <a:schemeClr val="dk1"/>
                </a:solidFill>
                <a:latin typeface="Arimo"/>
                <a:ea typeface="Arimo"/>
                <a:cs typeface="Arimo"/>
                <a:sym typeface="Arimo"/>
              </a:rPr>
              <a:t> </a:t>
            </a:r>
            <a:br>
              <a:rPr lang="en-US" sz="1800" b="0" i="0" u="none" strike="noStrike" cap="none">
                <a:solidFill>
                  <a:schemeClr val="dk1"/>
                </a:solidFill>
                <a:latin typeface="Arimo"/>
                <a:ea typeface="Arimo"/>
                <a:cs typeface="Arimo"/>
                <a:sym typeface="Arimo"/>
              </a:rPr>
            </a:br>
            <a:r>
              <a:rPr lang="en-US" sz="1800" b="0" i="0" u="none" strike="noStrike" cap="none">
                <a:solidFill>
                  <a:schemeClr val="dk1"/>
                </a:solidFill>
                <a:latin typeface="Arimo"/>
                <a:ea typeface="Arimo"/>
                <a:cs typeface="Arimo"/>
                <a:sym typeface="Arimo"/>
              </a:rPr>
              <a:t>1.Being far from support network (emotionally wrecked/home-</a:t>
            </a:r>
            <a:r>
              <a:rPr lang="en-US" sz="1500" b="0" i="0" u="none" strike="noStrike" cap="none">
                <a:solidFill>
                  <a:schemeClr val="dk1"/>
                </a:solidFill>
                <a:latin typeface="Arimo"/>
                <a:ea typeface="Arimo"/>
                <a:cs typeface="Arimo"/>
                <a:sym typeface="Arimo"/>
              </a:rPr>
              <a:t>sick)</a:t>
            </a:r>
            <a:r>
              <a:rPr lang="en-US" sz="1800" b="0" i="0" u="none" strike="noStrike" cap="none">
                <a:solidFill>
                  <a:schemeClr val="dk1"/>
                </a:solidFill>
                <a:latin typeface="Arimo"/>
                <a:ea typeface="Arimo"/>
                <a:cs typeface="Arimo"/>
                <a:sym typeface="Arimo"/>
              </a:rPr>
              <a:t> 2.FOMO (fear of missing out with the scenarios (political, social) back in your country) 3.Financial burden (help to find part time jobs/letting students know where to go apply) 4.The food crisis  </a:t>
            </a:r>
          </a:p>
          <a:p>
            <a:pPr marL="0" marR="0" lvl="0" indent="0" algn="l" rtl="0">
              <a:spcBef>
                <a:spcPts val="0"/>
              </a:spcBef>
              <a:spcAft>
                <a:spcPts val="0"/>
              </a:spcAft>
              <a:buClr>
                <a:schemeClr val="dk1"/>
              </a:buClr>
              <a:buSzPct val="25000"/>
              <a:buFont typeface="Arimo"/>
              <a:buNone/>
            </a:pPr>
            <a:endParaRPr sz="1800" b="0" i="0" u="none" strike="noStrike" cap="none">
              <a:solidFill>
                <a:schemeClr val="dk1"/>
              </a:solidFill>
              <a:latin typeface="Arimo"/>
              <a:ea typeface="Arimo"/>
              <a:cs typeface="Arimo"/>
              <a:sym typeface="Arimo"/>
            </a:endParaRPr>
          </a:p>
          <a:p>
            <a:pPr marL="0" marR="0" lvl="0" indent="0" algn="l" rtl="0">
              <a:spcBef>
                <a:spcPts val="0"/>
              </a:spcBef>
              <a:buClr>
                <a:schemeClr val="dk1"/>
              </a:buClr>
              <a:buSzPct val="25000"/>
              <a:buFont typeface="Arimo"/>
              <a:buNone/>
            </a:pPr>
            <a:r>
              <a:rPr lang="en-US" sz="1800" b="0" i="0" u="none" strike="noStrike" cap="none">
                <a:solidFill>
                  <a:schemeClr val="dk1"/>
                </a:solidFill>
                <a:latin typeface="Arimo"/>
                <a:ea typeface="Arimo"/>
                <a:cs typeface="Arimo"/>
                <a:sym typeface="Arimo"/>
              </a:rPr>
              <a:t>AFTER CONDUCTING THE PROJECT </a:t>
            </a:r>
            <a:br>
              <a:rPr lang="en-US" sz="1800" b="0" i="0" u="none" strike="noStrike" cap="none">
                <a:solidFill>
                  <a:schemeClr val="dk1"/>
                </a:solidFill>
                <a:latin typeface="Arimo"/>
                <a:ea typeface="Arimo"/>
                <a:cs typeface="Arimo"/>
                <a:sym typeface="Arimo"/>
              </a:rPr>
            </a:br>
            <a:r>
              <a:rPr lang="en-US" sz="1800" b="0" i="0" u="none" strike="noStrike" cap="none">
                <a:solidFill>
                  <a:schemeClr val="dk1"/>
                </a:solidFill>
                <a:latin typeface="Arimo"/>
                <a:ea typeface="Arimo"/>
                <a:cs typeface="Arimo"/>
                <a:sym typeface="Arimo"/>
              </a:rPr>
              <a:t>1. Students </a:t>
            </a:r>
            <a:r>
              <a:rPr lang="en-US" sz="1500" b="0" i="0" u="none" strike="noStrike" cap="none">
                <a:solidFill>
                  <a:schemeClr val="dk1"/>
                </a:solidFill>
                <a:latin typeface="Arimo"/>
                <a:ea typeface="Arimo"/>
                <a:cs typeface="Arimo"/>
                <a:sym typeface="Arimo"/>
              </a:rPr>
              <a:t>will</a:t>
            </a:r>
            <a:r>
              <a:rPr lang="en-US" sz="1800" b="0" i="0" u="none" strike="noStrike" cap="none">
                <a:solidFill>
                  <a:schemeClr val="dk1"/>
                </a:solidFill>
                <a:latin typeface="Arimo"/>
                <a:ea typeface="Arimo"/>
                <a:cs typeface="Arimo"/>
                <a:sym typeface="Arimo"/>
              </a:rPr>
              <a:t> </a:t>
            </a:r>
            <a:r>
              <a:rPr lang="en-US" sz="1500" b="0" i="0" u="none" strike="noStrike" cap="none">
                <a:solidFill>
                  <a:schemeClr val="dk1"/>
                </a:solidFill>
                <a:latin typeface="Arimo"/>
                <a:ea typeface="Arimo"/>
                <a:cs typeface="Arimo"/>
                <a:sym typeface="Arimo"/>
              </a:rPr>
              <a:t>feel more connected.</a:t>
            </a:r>
            <a:r>
              <a:rPr lang="en-US" sz="1800" b="0" i="0" u="none" strike="noStrike" cap="none">
                <a:solidFill>
                  <a:schemeClr val="dk1"/>
                </a:solidFill>
                <a:latin typeface="Arimo"/>
                <a:ea typeface="Arimo"/>
                <a:cs typeface="Arimo"/>
                <a:sym typeface="Arimo"/>
              </a:rPr>
              <a:t> 2. </a:t>
            </a:r>
            <a:r>
              <a:rPr lang="en-US" sz="1500" b="0" i="0" u="none" strike="noStrike" cap="none">
                <a:solidFill>
                  <a:schemeClr val="dk1"/>
                </a:solidFill>
                <a:latin typeface="Arimo"/>
                <a:ea typeface="Arimo"/>
                <a:cs typeface="Arimo"/>
                <a:sym typeface="Arimo"/>
              </a:rPr>
              <a:t>All the information needed by students will be at a single place with interactive interface</a:t>
            </a:r>
            <a:r>
              <a:rPr lang="en-US" sz="1800" b="0" i="0" u="none" strike="noStrike" cap="none">
                <a:solidFill>
                  <a:schemeClr val="dk1"/>
                </a:solidFill>
                <a:latin typeface="Arimo"/>
                <a:ea typeface="Arimo"/>
                <a:cs typeface="Arimo"/>
                <a:sym typeface="Arimo"/>
              </a:rPr>
              <a:t>. 3. Students will get to know what IU can offer. 4. Students with </a:t>
            </a:r>
            <a:r>
              <a:rPr lang="en-US" sz="1500" b="0" i="0" u="none" strike="noStrike" cap="none">
                <a:solidFill>
                  <a:schemeClr val="dk1"/>
                </a:solidFill>
                <a:latin typeface="Arimo"/>
                <a:ea typeface="Arimo"/>
                <a:cs typeface="Arimo"/>
                <a:sym typeface="Arimo"/>
              </a:rPr>
              <a:t>peculiar</a:t>
            </a:r>
            <a:r>
              <a:rPr lang="en-US" sz="1800" b="0" i="0" u="none" strike="noStrike" cap="none">
                <a:solidFill>
                  <a:schemeClr val="dk1"/>
                </a:solidFill>
                <a:latin typeface="Arimo"/>
                <a:ea typeface="Arimo"/>
                <a:cs typeface="Arimo"/>
                <a:sym typeface="Arimo"/>
              </a:rPr>
              <a:t> </a:t>
            </a:r>
            <a:r>
              <a:rPr lang="en-US" sz="1500" b="0" i="0" u="none" strike="noStrike" cap="none">
                <a:solidFill>
                  <a:schemeClr val="dk1"/>
                </a:solidFill>
                <a:latin typeface="Arimo"/>
                <a:ea typeface="Arimo"/>
                <a:cs typeface="Arimo"/>
                <a:sym typeface="Arimo"/>
              </a:rPr>
              <a:t>interests </a:t>
            </a:r>
            <a:r>
              <a:rPr lang="en-US" sz="1800" b="0" i="0" u="none" strike="noStrike" cap="none">
                <a:solidFill>
                  <a:schemeClr val="dk1"/>
                </a:solidFill>
                <a:latin typeface="Arimo"/>
                <a:ea typeface="Arimo"/>
                <a:cs typeface="Arimo"/>
                <a:sym typeface="Arimo"/>
              </a:rPr>
              <a:t>won’t feel left out. </a:t>
            </a:r>
          </a:p>
        </p:txBody>
      </p:sp>
      <p:sp>
        <p:nvSpPr>
          <p:cNvPr id="414" name="Shape 414"/>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29</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428" name="Shape 428"/>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30</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5" name="Shape 455"/>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456" name="Shape 456"/>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31</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472" name="Shape 472"/>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32</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6" name="Shape 486"/>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487" name="Shape 487"/>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33</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00" name="Shape 500"/>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501" name="Shape 501"/>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34</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5" name="Shape 515"/>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516" name="Shape 516"/>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35</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110" name="Shape 110"/>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9</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30" name="Shape 530"/>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531" name="Shape 531"/>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36</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Shape 542"/>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3" name="Shape 543"/>
          <p:cNvSpPr txBox="1">
            <a:spLocks noGrp="1"/>
          </p:cNvSpPr>
          <p:nvPr>
            <p:ph type="body" idx="1"/>
          </p:nvPr>
        </p:nvSpPr>
        <p:spPr>
          <a:xfrm>
            <a:off x="685800" y="4343401"/>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Calibri"/>
              <a:ea typeface="Calibri"/>
              <a:cs typeface="Calibri"/>
              <a:sym typeface="Calibri"/>
            </a:endParaRPr>
          </a:p>
        </p:txBody>
      </p:sp>
      <p:sp>
        <p:nvSpPr>
          <p:cNvPr id="544" name="Shape 544"/>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37</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Shape 567"/>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8" name="Shape 568"/>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569" name="Shape 569"/>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38</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81" name="Shape 581"/>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mo"/>
              <a:buNone/>
            </a:pPr>
            <a:br>
              <a:rPr lang="en-US" sz="1800" b="0" i="0" u="none" strike="noStrike" cap="none">
                <a:solidFill>
                  <a:schemeClr val="dk1"/>
                </a:solidFill>
                <a:latin typeface="Arimo"/>
                <a:ea typeface="Arimo"/>
                <a:cs typeface="Arimo"/>
                <a:sym typeface="Arimo"/>
              </a:rPr>
            </a:br>
            <a:r>
              <a:rPr lang="en-US" sz="1500" b="0" i="0" u="none" strike="noStrike" cap="none">
                <a:solidFill>
                  <a:schemeClr val="dk1"/>
                </a:solidFill>
                <a:latin typeface="Arimo"/>
                <a:ea typeface="Arimo"/>
                <a:cs typeface="Arimo"/>
                <a:sym typeface="Arimo"/>
              </a:rPr>
              <a:t>purpose of analysis is to determine what information and information processing services are needed to support selected objectives and functions of the organization (requirements determination).</a:t>
            </a:r>
          </a:p>
          <a:p>
            <a:pPr marL="0" marR="0" lvl="0" indent="0" algn="l" rtl="0">
              <a:spcBef>
                <a:spcPts val="0"/>
              </a:spcBef>
              <a:buClr>
                <a:schemeClr val="dk1"/>
              </a:buClr>
              <a:buSzPct val="25000"/>
              <a:buFont typeface="Arimo"/>
              <a:buNone/>
            </a:pPr>
            <a:br>
              <a:rPr lang="en-US" sz="1500" b="0" i="0" u="none" strike="noStrike" cap="none">
                <a:solidFill>
                  <a:schemeClr val="dk1"/>
                </a:solidFill>
                <a:latin typeface="Arimo"/>
                <a:ea typeface="Arimo"/>
                <a:cs typeface="Arimo"/>
                <a:sym typeface="Arimo"/>
              </a:rPr>
            </a:br>
            <a:endParaRPr lang="en-US" sz="1500" b="0" i="0" u="none" strike="noStrike" cap="none">
              <a:solidFill>
                <a:schemeClr val="dk1"/>
              </a:solidFill>
              <a:latin typeface="Arimo"/>
              <a:ea typeface="Arimo"/>
              <a:cs typeface="Arimo"/>
              <a:sym typeface="Arimo"/>
            </a:endParaRPr>
          </a:p>
        </p:txBody>
      </p:sp>
      <p:sp>
        <p:nvSpPr>
          <p:cNvPr id="582" name="Shape 582"/>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39</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Shape 594"/>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5" name="Shape 595"/>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mo"/>
              <a:buNone/>
            </a:pPr>
            <a:br>
              <a:rPr lang="en-US" sz="1800" b="0" i="0" u="none" strike="noStrike" cap="none">
                <a:solidFill>
                  <a:schemeClr val="dk1"/>
                </a:solidFill>
                <a:latin typeface="Arimo"/>
                <a:ea typeface="Arimo"/>
                <a:cs typeface="Arimo"/>
                <a:sym typeface="Arimo"/>
              </a:rPr>
            </a:br>
            <a:r>
              <a:rPr lang="en-US" sz="1500" b="0" i="0" u="none" strike="noStrike" cap="none">
                <a:solidFill>
                  <a:schemeClr val="dk1"/>
                </a:solidFill>
                <a:latin typeface="Arimo"/>
                <a:ea typeface="Arimo"/>
                <a:cs typeface="Arimo"/>
                <a:sym typeface="Arimo"/>
              </a:rPr>
              <a:t>purpose of analysis is to determine what information and information processing services are needed to support selected objectives and functions of the organization (requirements determination).</a:t>
            </a:r>
          </a:p>
          <a:p>
            <a:pPr marL="0" marR="0" lvl="0" indent="0" algn="l" rtl="0">
              <a:spcBef>
                <a:spcPts val="0"/>
              </a:spcBef>
              <a:buClr>
                <a:schemeClr val="dk1"/>
              </a:buClr>
              <a:buSzPct val="25000"/>
              <a:buFont typeface="Arimo"/>
              <a:buNone/>
            </a:pPr>
            <a:br>
              <a:rPr lang="en-US" sz="1500" b="0" i="0" u="none" strike="noStrike" cap="none">
                <a:solidFill>
                  <a:schemeClr val="dk1"/>
                </a:solidFill>
                <a:latin typeface="Arimo"/>
                <a:ea typeface="Arimo"/>
                <a:cs typeface="Arimo"/>
                <a:sym typeface="Arimo"/>
              </a:rPr>
            </a:br>
            <a:endParaRPr lang="en-US" sz="1500" b="0" i="0" u="none" strike="noStrike" cap="none">
              <a:solidFill>
                <a:schemeClr val="dk1"/>
              </a:solidFill>
              <a:latin typeface="Arimo"/>
              <a:ea typeface="Arimo"/>
              <a:cs typeface="Arimo"/>
              <a:sym typeface="Arimo"/>
            </a:endParaRPr>
          </a:p>
        </p:txBody>
      </p:sp>
      <p:sp>
        <p:nvSpPr>
          <p:cNvPr id="596" name="Shape 596"/>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40</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14" name="Shape 614"/>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mo"/>
              <a:buNone/>
            </a:pPr>
            <a:br>
              <a:rPr lang="en-US" sz="1800" b="0" i="0" u="none" strike="noStrike" cap="none">
                <a:solidFill>
                  <a:schemeClr val="dk1"/>
                </a:solidFill>
                <a:latin typeface="Arimo"/>
                <a:ea typeface="Arimo"/>
                <a:cs typeface="Arimo"/>
                <a:sym typeface="Arimo"/>
              </a:rPr>
            </a:br>
            <a:r>
              <a:rPr lang="en-US" sz="1500" b="0" i="0" u="none" strike="noStrike" cap="none">
                <a:solidFill>
                  <a:schemeClr val="dk1"/>
                </a:solidFill>
                <a:latin typeface="Arimo"/>
                <a:ea typeface="Arimo"/>
                <a:cs typeface="Arimo"/>
                <a:sym typeface="Arimo"/>
              </a:rPr>
              <a:t>purpose of analysis is to determine what information and information processing services are needed to support selected objectives and functions of the organization (requirements determination).</a:t>
            </a:r>
          </a:p>
          <a:p>
            <a:pPr marL="0" marR="0" lvl="0" indent="0" algn="l" rtl="0">
              <a:spcBef>
                <a:spcPts val="0"/>
              </a:spcBef>
              <a:buClr>
                <a:schemeClr val="dk1"/>
              </a:buClr>
              <a:buSzPct val="25000"/>
              <a:buFont typeface="Arimo"/>
              <a:buNone/>
            </a:pPr>
            <a:br>
              <a:rPr lang="en-US" sz="1500" b="0" i="0" u="none" strike="noStrike" cap="none">
                <a:solidFill>
                  <a:schemeClr val="dk1"/>
                </a:solidFill>
                <a:latin typeface="Arimo"/>
                <a:ea typeface="Arimo"/>
                <a:cs typeface="Arimo"/>
                <a:sym typeface="Arimo"/>
              </a:rPr>
            </a:br>
            <a:endParaRPr lang="en-US" sz="1500" b="0" i="0" u="none" strike="noStrike" cap="none">
              <a:solidFill>
                <a:schemeClr val="dk1"/>
              </a:solidFill>
              <a:latin typeface="Arimo"/>
              <a:ea typeface="Arimo"/>
              <a:cs typeface="Arimo"/>
              <a:sym typeface="Arimo"/>
            </a:endParaRPr>
          </a:p>
        </p:txBody>
      </p:sp>
      <p:sp>
        <p:nvSpPr>
          <p:cNvPr id="615" name="Shape 615"/>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41</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Shape 627"/>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8" name="Shape 628"/>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mo"/>
              <a:buNone/>
            </a:pPr>
            <a:br>
              <a:rPr lang="en-US" sz="1800" b="0" i="0" u="none" strike="noStrike" cap="none">
                <a:solidFill>
                  <a:schemeClr val="dk1"/>
                </a:solidFill>
                <a:latin typeface="Arimo"/>
                <a:ea typeface="Arimo"/>
                <a:cs typeface="Arimo"/>
                <a:sym typeface="Arimo"/>
              </a:rPr>
            </a:br>
            <a:r>
              <a:rPr lang="en-US" sz="1500" b="0" i="0" u="none" strike="noStrike" cap="none">
                <a:solidFill>
                  <a:schemeClr val="dk1"/>
                </a:solidFill>
                <a:latin typeface="Arimo"/>
                <a:ea typeface="Arimo"/>
                <a:cs typeface="Arimo"/>
                <a:sym typeface="Arimo"/>
              </a:rPr>
              <a:t>purpose of analysis is to determine what information and information processing services are needed to support selected objectives and functions of the organization (requirements determination).</a:t>
            </a:r>
          </a:p>
          <a:p>
            <a:pPr marL="0" marR="0" lvl="0" indent="0" algn="l" rtl="0">
              <a:spcBef>
                <a:spcPts val="0"/>
              </a:spcBef>
              <a:buClr>
                <a:schemeClr val="dk1"/>
              </a:buClr>
              <a:buSzPct val="25000"/>
              <a:buFont typeface="Arimo"/>
              <a:buNone/>
            </a:pPr>
            <a:br>
              <a:rPr lang="en-US" sz="1500" b="0" i="0" u="none" strike="noStrike" cap="none">
                <a:solidFill>
                  <a:schemeClr val="dk1"/>
                </a:solidFill>
                <a:latin typeface="Arimo"/>
                <a:ea typeface="Arimo"/>
                <a:cs typeface="Arimo"/>
                <a:sym typeface="Arimo"/>
              </a:rPr>
            </a:br>
            <a:endParaRPr lang="en-US" sz="1500" b="0" i="0" u="none" strike="noStrike" cap="none">
              <a:solidFill>
                <a:schemeClr val="dk1"/>
              </a:solidFill>
              <a:latin typeface="Arimo"/>
              <a:ea typeface="Arimo"/>
              <a:cs typeface="Arimo"/>
              <a:sym typeface="Arimo"/>
            </a:endParaRPr>
          </a:p>
        </p:txBody>
      </p:sp>
      <p:sp>
        <p:nvSpPr>
          <p:cNvPr id="629" name="Shape 629"/>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42</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2" name="Shape 642"/>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mo"/>
              <a:buNone/>
            </a:pPr>
            <a:r>
              <a:rPr lang="en-US" sz="1500" b="0" i="0" u="none" strike="noStrike" cap="none">
                <a:solidFill>
                  <a:schemeClr val="dk1"/>
                </a:solidFill>
                <a:latin typeface="Arimo"/>
                <a:ea typeface="Arimo"/>
                <a:cs typeface="Arimo"/>
                <a:sym typeface="Arimo"/>
              </a:rPr>
              <a:t>User cases are process that facilitates the development of information systems to support that process.</a:t>
            </a:r>
          </a:p>
          <a:p>
            <a:pPr marL="0" marR="0" lvl="0" indent="0" algn="l" rtl="0">
              <a:spcBef>
                <a:spcPts val="0"/>
              </a:spcBef>
              <a:buClr>
                <a:schemeClr val="dk1"/>
              </a:buClr>
              <a:buSzPct val="25000"/>
              <a:buFont typeface="Arimo"/>
              <a:buNone/>
            </a:pPr>
            <a:r>
              <a:rPr lang="en-US" sz="1500" b="0" i="0" u="none" strike="noStrike" cap="none">
                <a:solidFill>
                  <a:schemeClr val="dk1"/>
                </a:solidFill>
                <a:latin typeface="Arimo"/>
                <a:ea typeface="Arimo"/>
                <a:cs typeface="Arimo"/>
                <a:sym typeface="Arimo"/>
              </a:rPr>
              <a:t>Use case modeling helps developers understand the functional requirments of the system without worrying about how those requirements will be implemented</a:t>
            </a:r>
          </a:p>
        </p:txBody>
      </p:sp>
      <p:sp>
        <p:nvSpPr>
          <p:cNvPr id="643" name="Shape 643"/>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43</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6" name="Shape 656"/>
          <p:cNvSpPr txBox="1">
            <a:spLocks noGrp="1"/>
          </p:cNvSpPr>
          <p:nvPr>
            <p:ph type="body" idx="1"/>
          </p:nvPr>
        </p:nvSpPr>
        <p:spPr>
          <a:xfrm>
            <a:off x="685800" y="4343401"/>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Calibri"/>
              <a:ea typeface="Calibri"/>
              <a:cs typeface="Calibri"/>
              <a:sym typeface="Calibri"/>
            </a:endParaRPr>
          </a:p>
        </p:txBody>
      </p:sp>
      <p:sp>
        <p:nvSpPr>
          <p:cNvPr id="657" name="Shape 657"/>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44</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Shape 680"/>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81" name="Shape 681"/>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682" name="Shape 682"/>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45</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121" name="Shape 121"/>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10</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696" name="Shape 696"/>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46</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08" name="Shape 708"/>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709" name="Shape 709"/>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47</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Shape 719"/>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0" name="Shape 720"/>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721" name="Shape 721"/>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48</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Shape 732"/>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33" name="Shape 733"/>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mo"/>
              <a:buNone/>
            </a:pPr>
            <a:endParaRPr sz="1800"/>
          </a:p>
        </p:txBody>
      </p:sp>
      <p:sp>
        <p:nvSpPr>
          <p:cNvPr id="734" name="Shape 734"/>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49</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Shape 747"/>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8" name="Shape 748"/>
          <p:cNvSpPr txBox="1">
            <a:spLocks noGrp="1"/>
          </p:cNvSpPr>
          <p:nvPr>
            <p:ph type="body" idx="1"/>
          </p:nvPr>
        </p:nvSpPr>
        <p:spPr>
          <a:xfrm>
            <a:off x="685800" y="4343401"/>
            <a:ext cx="5486400" cy="4114799"/>
          </a:xfrm>
          <a:prstGeom prst="rect">
            <a:avLst/>
          </a:prstGeom>
        </p:spPr>
        <p:txBody>
          <a:bodyPr lIns="91425" tIns="91425" rIns="91425" bIns="91425" anchor="t" anchorCtr="0">
            <a:noAutofit/>
          </a:bodyPr>
          <a:lstStyle/>
          <a:p>
            <a:pPr lvl="0">
              <a:spcBef>
                <a:spcPts val="0"/>
              </a:spcBef>
              <a:buNone/>
            </a:pPr>
            <a:endParaRPr/>
          </a:p>
        </p:txBody>
      </p:sp>
      <p:sp>
        <p:nvSpPr>
          <p:cNvPr id="749" name="Shape 749"/>
          <p:cNvSpPr txBox="1">
            <a:spLocks noGrp="1"/>
          </p:cNvSpPr>
          <p:nvPr>
            <p:ph type="sldNum" idx="12"/>
          </p:nvPr>
        </p:nvSpPr>
        <p:spPr>
          <a:xfrm>
            <a:off x="3884612" y="8685214"/>
            <a:ext cx="2971799" cy="457200"/>
          </a:xfrm>
          <a:prstGeom prst="rect">
            <a:avLst/>
          </a:prstGeom>
        </p:spPr>
        <p:txBody>
          <a:bodyPr lIns="91425" tIns="45700" rIns="91425" bIns="45700" anchor="b" anchorCtr="0">
            <a:noAutofit/>
          </a:bodyPr>
          <a:lstStyle/>
          <a:p>
            <a:pPr lvl="0">
              <a:spcBef>
                <a:spcPts val="0"/>
              </a:spcBef>
              <a:buClr>
                <a:schemeClr val="dk1"/>
              </a:buClr>
              <a:buSzPct val="25000"/>
              <a:buFont typeface="Arimo"/>
              <a:buNone/>
            </a:pPr>
            <a:fld id="{00000000-1234-1234-1234-123412341234}" type="slidenum">
              <a:rPr lang="en-US"/>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1"/>
            <a:ext cx="5486400"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131" name="Shape 131"/>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11</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142" name="Shape 142"/>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12</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1"/>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200" b="0" i="0" u="none" strike="noStrike" cap="none">
                <a:solidFill>
                  <a:schemeClr val="dk1"/>
                </a:solidFill>
                <a:latin typeface="Calibri"/>
                <a:ea typeface="Calibri"/>
                <a:cs typeface="Calibri"/>
                <a:sym typeface="Calibri"/>
              </a:rPr>
              <a:t>Fig. 1-9</a:t>
            </a:r>
          </a:p>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Arial"/>
              <a:buNone/>
            </a:pPr>
            <a:r>
              <a:rPr lang="en-US" sz="1200" b="0" i="0" u="none" strike="noStrike" cap="none">
                <a:solidFill>
                  <a:schemeClr val="dk1"/>
                </a:solidFill>
                <a:latin typeface="Calibri"/>
                <a:ea typeface="Calibri"/>
                <a:cs typeface="Calibri"/>
                <a:sym typeface="Calibri"/>
              </a:rPr>
              <a:t>Overall, we followed traditional steps of System Analysis and Design, but in terms of structuring team, communication, and iteration, we selected radical management way. In addition, we adopted object oriented model to make some deliverables and assign tasks to team members.</a:t>
            </a:r>
          </a:p>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Arial"/>
              <a:buNone/>
            </a:pPr>
            <a:r>
              <a:rPr lang="en-US" sz="1200" b="0" i="0" u="none" strike="noStrike" cap="none">
                <a:solidFill>
                  <a:schemeClr val="dk1"/>
                </a:solidFill>
                <a:latin typeface="Calibri"/>
                <a:ea typeface="Calibri"/>
                <a:cs typeface="Calibri"/>
                <a:sym typeface="Calibri"/>
              </a:rPr>
              <a:t>Using of CASE tools. </a:t>
            </a:r>
          </a:p>
          <a:p>
            <a:pPr marL="0" marR="0" lvl="0" indent="0" algn="l" rtl="0">
              <a:spcBef>
                <a:spcPts val="0"/>
              </a:spcBef>
              <a:spcAft>
                <a:spcPts val="0"/>
              </a:spcAft>
              <a:buClr>
                <a:schemeClr val="dk1"/>
              </a:buClr>
              <a:buSzPct val="25000"/>
              <a:buFont typeface="Arial"/>
              <a:buNone/>
            </a:pPr>
            <a:r>
              <a:rPr lang="en-US" sz="1200" b="0" i="0" u="none" strike="noStrike" cap="none">
                <a:solidFill>
                  <a:schemeClr val="dk1"/>
                </a:solidFill>
                <a:latin typeface="Calibri"/>
                <a:ea typeface="Calibri"/>
                <a:cs typeface="Calibri"/>
                <a:sym typeface="Calibri"/>
              </a:rPr>
              <a:t>We tried to make deliverables with considering different targets, Customers, team members, developers</a:t>
            </a:r>
          </a:p>
          <a:p>
            <a:pPr marL="0" marR="0" lvl="0" indent="0" algn="l" rtl="0">
              <a:spcBef>
                <a:spcPts val="0"/>
              </a:spcBef>
              <a:spcAft>
                <a:spcPts val="0"/>
              </a:spcAft>
              <a:buClr>
                <a:schemeClr val="dk1"/>
              </a:buClr>
              <a:buSzPct val="250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Calibri"/>
                <a:ea typeface="Calibri"/>
                <a:cs typeface="Calibri"/>
                <a:sym typeface="Calibri"/>
              </a:rPr>
              <a:t>We took much of time in planning &amp; Analsysis part.</a:t>
            </a:r>
          </a:p>
        </p:txBody>
      </p:sp>
      <p:sp>
        <p:nvSpPr>
          <p:cNvPr id="157" name="Shape 157"/>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13</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1" name="Shape 181"/>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mo"/>
              <a:buNone/>
            </a:pPr>
            <a:r>
              <a:rPr lang="en-US" sz="1800" b="0" i="0" u="none" strike="noStrike" cap="none">
                <a:solidFill>
                  <a:schemeClr val="dk1"/>
                </a:solidFill>
                <a:latin typeface="Arimo"/>
                <a:ea typeface="Arimo"/>
                <a:cs typeface="Arimo"/>
                <a:sym typeface="Arimo"/>
              </a:rPr>
              <a:t>First of all, to identify and select the project we investigated the mission Statement and objectives of the organization, Indiana University.</a:t>
            </a:r>
          </a:p>
        </p:txBody>
      </p:sp>
      <p:sp>
        <p:nvSpPr>
          <p:cNvPr id="182" name="Shape 182"/>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14</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90525" y="685800"/>
            <a:ext cx="60769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1"/>
            <a:ext cx="5486399" cy="411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mo"/>
              <a:buNone/>
            </a:pPr>
            <a:r>
              <a:rPr lang="en-US" sz="1800" b="0" i="0" u="none" strike="noStrike" cap="none">
                <a:solidFill>
                  <a:schemeClr val="dk1"/>
                </a:solidFill>
                <a:latin typeface="Arimo"/>
                <a:ea typeface="Arimo"/>
                <a:cs typeface="Arimo"/>
                <a:sym typeface="Arimo"/>
              </a:rPr>
              <a:t>Organizational mission and objectives are introduced before and </a:t>
            </a:r>
          </a:p>
          <a:p>
            <a:pPr marL="0" marR="0" lvl="0" indent="0" algn="l" rtl="0">
              <a:lnSpc>
                <a:spcPct val="100000"/>
              </a:lnSpc>
              <a:spcBef>
                <a:spcPts val="0"/>
              </a:spcBef>
              <a:spcAft>
                <a:spcPts val="0"/>
              </a:spcAft>
              <a:buClr>
                <a:schemeClr val="dk1"/>
              </a:buClr>
              <a:buSzPct val="25000"/>
              <a:buFont typeface="Arimo"/>
              <a:buNone/>
            </a:pPr>
            <a:r>
              <a:rPr lang="en-US" sz="1800" b="0" i="0" u="none" strike="noStrike" cap="none">
                <a:solidFill>
                  <a:schemeClr val="dk1"/>
                </a:solidFill>
                <a:latin typeface="Arimo"/>
                <a:ea typeface="Arimo"/>
                <a:cs typeface="Arimo"/>
                <a:sym typeface="Arimo"/>
              </a:rPr>
              <a:t>Information Inventory </a:t>
            </a:r>
            <a:r>
              <a:rPr lang="en-US" sz="1800" b="0" i="0" u="none" strike="noStrike" cap="none">
                <a:solidFill>
                  <a:schemeClr val="dk1"/>
                </a:solidFill>
                <a:latin typeface="Calibri"/>
                <a:ea typeface="Calibri"/>
                <a:cs typeface="Calibri"/>
                <a:sym typeface="Calibri"/>
              </a:rPr>
              <a:t>provides a summary of the various business processes, functions, data entities, and information needs of the enterprise. The inventory will view both current and future needs.</a:t>
            </a:r>
          </a:p>
          <a:p>
            <a:pPr marL="0" marR="0" lvl="0" indent="0" algn="l" rtl="0">
              <a:lnSpc>
                <a:spcPct val="100000"/>
              </a:lnSpc>
              <a:spcBef>
                <a:spcPts val="0"/>
              </a:spcBef>
              <a:spcAft>
                <a:spcPts val="0"/>
              </a:spcAft>
              <a:buClr>
                <a:schemeClr val="dk1"/>
              </a:buClr>
              <a:buSzPct val="25000"/>
              <a:buFont typeface="Arimo"/>
              <a:buNone/>
            </a:pPr>
            <a:r>
              <a:rPr lang="en-US" sz="1800">
                <a:latin typeface="Calibri"/>
                <a:ea typeface="Calibri"/>
                <a:cs typeface="Calibri"/>
                <a:sym typeface="Calibri"/>
              </a:rPr>
              <a:t>Use case diagram is for communicating with customers</a:t>
            </a:r>
          </a:p>
          <a:p>
            <a:pPr marL="0" marR="0" lvl="0" indent="0" algn="l" rtl="0">
              <a:spcBef>
                <a:spcPts val="0"/>
              </a:spcBef>
              <a:buClr>
                <a:schemeClr val="dk1"/>
              </a:buClr>
              <a:buSzPct val="25000"/>
              <a:buFont typeface="Arimo"/>
              <a:buNone/>
            </a:pPr>
            <a:endParaRPr sz="1800" b="0" i="0" u="none" strike="noStrike" cap="none">
              <a:solidFill>
                <a:schemeClr val="dk1"/>
              </a:solidFill>
              <a:latin typeface="Arimo"/>
              <a:ea typeface="Arimo"/>
              <a:cs typeface="Arimo"/>
              <a:sym typeface="Arimo"/>
            </a:endParaRPr>
          </a:p>
        </p:txBody>
      </p:sp>
      <p:sp>
        <p:nvSpPr>
          <p:cNvPr id="196" name="Shape 196"/>
          <p:cNvSpPr txBox="1">
            <a:spLocks noGrp="1"/>
          </p:cNvSpPr>
          <p:nvPr>
            <p:ph type="sldNum" idx="12"/>
          </p:nvPr>
        </p:nvSpPr>
        <p:spPr>
          <a:xfrm>
            <a:off x="3884612" y="8685214"/>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fld id="{00000000-1234-1234-1234-123412341234}" type="slidenum">
              <a:rPr lang="en-US" sz="1200" b="0" i="0" u="none" strike="noStrike" cap="none">
                <a:solidFill>
                  <a:schemeClr val="dk1"/>
                </a:solidFill>
                <a:latin typeface="Arimo"/>
                <a:ea typeface="Arimo"/>
                <a:cs typeface="Arimo"/>
                <a:sym typeface="Arimo"/>
              </a:rPr>
              <a:t>15</a:t>
            </a:fld>
            <a:endParaRPr lang="en-US" sz="1200" b="0" i="0" u="none" strike="noStrike" cap="none">
              <a:solidFill>
                <a:schemeClr val="dk1"/>
              </a:solidFill>
              <a:latin typeface="Arimo"/>
              <a:ea typeface="Arimo"/>
              <a:cs typeface="Arimo"/>
              <a:sym typeface="Arim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914282" y="2136342"/>
            <a:ext cx="10361851" cy="147410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mo"/>
              <a:buNone/>
              <a:defRPr sz="5400" b="0" i="0" u="none" strike="noStrike" cap="none">
                <a:solidFill>
                  <a:schemeClr val="dk1"/>
                </a:solidFill>
                <a:latin typeface="Arimo"/>
                <a:ea typeface="Arimo"/>
                <a:cs typeface="Arimo"/>
                <a:sym typeface="Arim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7" name="Shape 17"/>
          <p:cNvSpPr txBox="1">
            <a:spLocks noGrp="1"/>
          </p:cNvSpPr>
          <p:nvPr>
            <p:ph type="subTitle" idx="1"/>
          </p:nvPr>
        </p:nvSpPr>
        <p:spPr>
          <a:xfrm>
            <a:off x="1828563" y="3896996"/>
            <a:ext cx="8533289" cy="1757467"/>
          </a:xfrm>
          <a:prstGeom prst="rect">
            <a:avLst/>
          </a:prstGeom>
          <a:noFill/>
          <a:ln>
            <a:noFill/>
          </a:ln>
        </p:spPr>
        <p:txBody>
          <a:bodyPr lIns="91425" tIns="91425" rIns="91425" bIns="91425" anchor="t" anchorCtr="0"/>
          <a:lstStyle>
            <a:lvl1pPr marL="0" marR="0" lvl="0" indent="0" algn="ctr" rtl="0">
              <a:lnSpc>
                <a:spcPct val="100000"/>
              </a:lnSpc>
              <a:spcBef>
                <a:spcPts val="780"/>
              </a:spcBef>
              <a:spcAft>
                <a:spcPts val="0"/>
              </a:spcAft>
              <a:buClr>
                <a:srgbClr val="888888"/>
              </a:buClr>
              <a:buFont typeface="Arial"/>
              <a:buNone/>
              <a:defRPr sz="3900" b="0" i="0" u="none" strike="noStrike" cap="none">
                <a:solidFill>
                  <a:srgbClr val="888888"/>
                </a:solidFill>
                <a:latin typeface="Arimo"/>
                <a:ea typeface="Arimo"/>
                <a:cs typeface="Arimo"/>
                <a:sym typeface="Arimo"/>
              </a:defRPr>
            </a:lvl1pPr>
            <a:lvl2pPr marL="558150" marR="0" lvl="1" indent="-12049" algn="ctr" rtl="0">
              <a:lnSpc>
                <a:spcPct val="100000"/>
              </a:lnSpc>
              <a:spcBef>
                <a:spcPts val="680"/>
              </a:spcBef>
              <a:spcAft>
                <a:spcPts val="0"/>
              </a:spcAft>
              <a:buClr>
                <a:srgbClr val="888888"/>
              </a:buClr>
              <a:buFont typeface="Arial"/>
              <a:buNone/>
              <a:defRPr sz="3400" b="0" i="0" u="none" strike="noStrike" cap="none">
                <a:solidFill>
                  <a:srgbClr val="888888"/>
                </a:solidFill>
                <a:latin typeface="Arimo"/>
                <a:ea typeface="Arimo"/>
                <a:cs typeface="Arimo"/>
                <a:sym typeface="Arimo"/>
              </a:defRPr>
            </a:lvl2pPr>
            <a:lvl3pPr marL="1116300" marR="0" lvl="2" indent="-11399" algn="ctr" rtl="0">
              <a:lnSpc>
                <a:spcPct val="100000"/>
              </a:lnSpc>
              <a:spcBef>
                <a:spcPts val="580"/>
              </a:spcBef>
              <a:spcAft>
                <a:spcPts val="0"/>
              </a:spcAft>
              <a:buClr>
                <a:srgbClr val="888888"/>
              </a:buClr>
              <a:buFont typeface="Arial"/>
              <a:buNone/>
              <a:defRPr sz="2900" b="0" i="0" u="none" strike="noStrike" cap="none">
                <a:solidFill>
                  <a:srgbClr val="888888"/>
                </a:solidFill>
                <a:latin typeface="Arimo"/>
                <a:ea typeface="Arimo"/>
                <a:cs typeface="Arimo"/>
                <a:sym typeface="Arimo"/>
              </a:defRPr>
            </a:lvl3pPr>
            <a:lvl4pPr marL="1674449" marR="0" lvl="3" indent="-10748" algn="ctr" rtl="0">
              <a:lnSpc>
                <a:spcPct val="100000"/>
              </a:lnSpc>
              <a:spcBef>
                <a:spcPts val="480"/>
              </a:spcBef>
              <a:spcAft>
                <a:spcPts val="0"/>
              </a:spcAft>
              <a:buClr>
                <a:srgbClr val="888888"/>
              </a:buClr>
              <a:buFont typeface="Arial"/>
              <a:buNone/>
              <a:defRPr sz="2400" b="0" i="0" u="none" strike="noStrike" cap="none">
                <a:solidFill>
                  <a:srgbClr val="888888"/>
                </a:solidFill>
                <a:latin typeface="Arimo"/>
                <a:ea typeface="Arimo"/>
                <a:cs typeface="Arimo"/>
                <a:sym typeface="Arimo"/>
              </a:defRPr>
            </a:lvl4pPr>
            <a:lvl5pPr marL="2232599" marR="0" lvl="4" indent="-10098" algn="ctr" rtl="0">
              <a:lnSpc>
                <a:spcPct val="100000"/>
              </a:lnSpc>
              <a:spcBef>
                <a:spcPts val="480"/>
              </a:spcBef>
              <a:spcAft>
                <a:spcPts val="0"/>
              </a:spcAft>
              <a:buClr>
                <a:srgbClr val="888888"/>
              </a:buClr>
              <a:buFont typeface="Arial"/>
              <a:buNone/>
              <a:defRPr sz="2400" b="0" i="0" u="none" strike="noStrike" cap="none">
                <a:solidFill>
                  <a:srgbClr val="888888"/>
                </a:solidFill>
                <a:latin typeface="Arimo"/>
                <a:ea typeface="Arimo"/>
                <a:cs typeface="Arimo"/>
                <a:sym typeface="Arimo"/>
              </a:defRPr>
            </a:lvl5pPr>
            <a:lvl6pPr marL="2790749" marR="0" lvl="5" indent="-9449" algn="ctr" rtl="0">
              <a:lnSpc>
                <a:spcPct val="100000"/>
              </a:lnSpc>
              <a:spcBef>
                <a:spcPts val="480"/>
              </a:spcBef>
              <a:spcAft>
                <a:spcPts val="0"/>
              </a:spcAft>
              <a:buClr>
                <a:srgbClr val="888888"/>
              </a:buClr>
              <a:buFont typeface="Arial"/>
              <a:buNone/>
              <a:defRPr sz="2400" b="0" i="0" u="none" strike="noStrike" cap="none">
                <a:solidFill>
                  <a:srgbClr val="888888"/>
                </a:solidFill>
                <a:latin typeface="Arial"/>
                <a:ea typeface="Arial"/>
                <a:cs typeface="Arial"/>
                <a:sym typeface="Arial"/>
              </a:defRPr>
            </a:lvl6pPr>
            <a:lvl7pPr marL="3348899" marR="0" lvl="6" indent="-8799" algn="ctr" rtl="0">
              <a:lnSpc>
                <a:spcPct val="100000"/>
              </a:lnSpc>
              <a:spcBef>
                <a:spcPts val="480"/>
              </a:spcBef>
              <a:spcAft>
                <a:spcPts val="0"/>
              </a:spcAft>
              <a:buClr>
                <a:srgbClr val="888888"/>
              </a:buClr>
              <a:buFont typeface="Arial"/>
              <a:buNone/>
              <a:defRPr sz="2400" b="0" i="0" u="none" strike="noStrike" cap="none">
                <a:solidFill>
                  <a:srgbClr val="888888"/>
                </a:solidFill>
                <a:latin typeface="Arial"/>
                <a:ea typeface="Arial"/>
                <a:cs typeface="Arial"/>
                <a:sym typeface="Arial"/>
              </a:defRPr>
            </a:lvl7pPr>
            <a:lvl8pPr marL="3907048" marR="0" lvl="7" indent="-8147" algn="ctr" rtl="0">
              <a:lnSpc>
                <a:spcPct val="100000"/>
              </a:lnSpc>
              <a:spcBef>
                <a:spcPts val="480"/>
              </a:spcBef>
              <a:spcAft>
                <a:spcPts val="0"/>
              </a:spcAft>
              <a:buClr>
                <a:srgbClr val="888888"/>
              </a:buClr>
              <a:buFont typeface="Arial"/>
              <a:buNone/>
              <a:defRPr sz="2400" b="0" i="0" u="none" strike="noStrike" cap="none">
                <a:solidFill>
                  <a:srgbClr val="888888"/>
                </a:solidFill>
                <a:latin typeface="Arial"/>
                <a:ea typeface="Arial"/>
                <a:cs typeface="Arial"/>
                <a:sym typeface="Arial"/>
              </a:defRPr>
            </a:lvl8pPr>
            <a:lvl9pPr marL="4465198" marR="0" lvl="8" indent="-7497" algn="ctr" rtl="0">
              <a:lnSpc>
                <a:spcPct val="100000"/>
              </a:lnSpc>
              <a:spcBef>
                <a:spcPts val="480"/>
              </a:spcBef>
              <a:spcAft>
                <a:spcPts val="0"/>
              </a:spcAft>
              <a:buClr>
                <a:srgbClr val="888888"/>
              </a:buClr>
              <a:buFont typeface="Arial"/>
              <a:buNone/>
              <a:defRPr sz="2400" b="0" i="0" u="none" strike="noStrike" cap="none">
                <a:solidFill>
                  <a:srgbClr val="888888"/>
                </a:solidFill>
                <a:latin typeface="Arial"/>
                <a:ea typeface="Arial"/>
                <a:cs typeface="Arial"/>
                <a:sym typeface="Arial"/>
              </a:defRPr>
            </a:lvl9pPr>
          </a:lstStyle>
          <a:p>
            <a:endParaRPr/>
          </a:p>
        </p:txBody>
      </p:sp>
      <p:sp>
        <p:nvSpPr>
          <p:cNvPr id="18" name="Shape 18"/>
          <p:cNvSpPr txBox="1">
            <a:spLocks noGrp="1"/>
          </p:cNvSpPr>
          <p:nvPr>
            <p:ph type="dt" idx="10"/>
          </p:nvPr>
        </p:nvSpPr>
        <p:spPr>
          <a:xfrm>
            <a:off x="609520" y="6374007"/>
            <a:ext cx="2844430" cy="36613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4165057" y="6374007"/>
            <a:ext cx="3860297" cy="36613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8736463" y="6374007"/>
            <a:ext cx="2844430" cy="366139"/>
          </a:xfrm>
          <a:prstGeom prst="rect">
            <a:avLst/>
          </a:prstGeom>
          <a:noFill/>
          <a:ln>
            <a:noFill/>
          </a:ln>
        </p:spPr>
        <p:txBody>
          <a:bodyPr lIns="111625" tIns="55800" rIns="111625" bIns="55800" anchor="ctr" anchorCtr="0">
            <a:noAutofit/>
          </a:bodyPr>
          <a:lstStyle/>
          <a:p>
            <a:pPr marL="0" marR="0" lvl="0" indent="0" algn="r" rtl="0">
              <a:lnSpc>
                <a:spcPct val="100000"/>
              </a:lnSpc>
              <a:spcBef>
                <a:spcPts val="0"/>
              </a:spcBef>
              <a:spcAft>
                <a:spcPts val="0"/>
              </a:spcAft>
              <a:buClr>
                <a:srgbClr val="888888"/>
              </a:buClr>
              <a:buSzPct val="25000"/>
              <a:buFont typeface="Arimo"/>
              <a:buNone/>
            </a:pPr>
            <a:fld id="{00000000-1234-1234-1234-123412341234}" type="slidenum">
              <a:rPr lang="en-US" sz="1500" b="0" i="0" u="none" strike="noStrike" cap="none">
                <a:solidFill>
                  <a:srgbClr val="888888"/>
                </a:solidFill>
                <a:latin typeface="Arimo"/>
                <a:ea typeface="Arimo"/>
                <a:cs typeface="Arimo"/>
                <a:sym typeface="Arimo"/>
              </a:rPr>
              <a:t>‹#›</a:t>
            </a:fld>
            <a:endParaRPr lang="en-US" sz="1500" b="0" i="0" u="none" strike="noStrike" cap="none">
              <a:solidFill>
                <a:srgbClr val="888888"/>
              </a:solidFill>
              <a:latin typeface="Arimo"/>
              <a:ea typeface="Arimo"/>
              <a:cs typeface="Arimo"/>
              <a:sym typeface="Arim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09520" y="275401"/>
            <a:ext cx="10971372" cy="114617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mo"/>
              <a:buNone/>
              <a:defRPr sz="5400" b="0" i="0" u="none" strike="noStrike" cap="none">
                <a:solidFill>
                  <a:schemeClr val="dk1"/>
                </a:solidFill>
                <a:latin typeface="Arimo"/>
                <a:ea typeface="Arimo"/>
                <a:cs typeface="Arimo"/>
                <a:sym typeface="Arim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4" name="Shape 74"/>
          <p:cNvSpPr txBox="1">
            <a:spLocks noGrp="1"/>
          </p:cNvSpPr>
          <p:nvPr>
            <p:ph type="body" idx="1"/>
          </p:nvPr>
        </p:nvSpPr>
        <p:spPr>
          <a:xfrm rot="5400000">
            <a:off x="3825938" y="-1611772"/>
            <a:ext cx="4538535" cy="10971372"/>
          </a:xfrm>
          <a:prstGeom prst="rect">
            <a:avLst/>
          </a:prstGeom>
          <a:noFill/>
          <a:ln>
            <a:noFill/>
          </a:ln>
        </p:spPr>
        <p:txBody>
          <a:bodyPr lIns="91425" tIns="91425" rIns="91425" bIns="91425" anchor="t" anchorCtr="0"/>
          <a:lstStyle>
            <a:lvl1pPr marL="418612" marR="0" lvl="0" indent="70338" algn="l" rtl="0">
              <a:lnSpc>
                <a:spcPct val="100000"/>
              </a:lnSpc>
              <a:spcBef>
                <a:spcPts val="780"/>
              </a:spcBef>
              <a:spcAft>
                <a:spcPts val="0"/>
              </a:spcAft>
              <a:buClr>
                <a:schemeClr val="dk1"/>
              </a:buClr>
              <a:buSzPct val="100000"/>
              <a:buFont typeface="Arial"/>
              <a:buChar char="•"/>
              <a:defRPr sz="3900" b="0" i="0" u="none" strike="noStrike" cap="none">
                <a:solidFill>
                  <a:schemeClr val="dk1"/>
                </a:solidFill>
                <a:latin typeface="Arimo"/>
                <a:ea typeface="Arimo"/>
                <a:cs typeface="Arimo"/>
                <a:sym typeface="Arimo"/>
              </a:defRPr>
            </a:lvl1pPr>
            <a:lvl2pPr marL="906993" marR="0" lvl="1" indent="70907" algn="l" rtl="0">
              <a:lnSpc>
                <a:spcPct val="100000"/>
              </a:lnSpc>
              <a:spcBef>
                <a:spcPts val="680"/>
              </a:spcBef>
              <a:spcAft>
                <a:spcPts val="0"/>
              </a:spcAft>
              <a:buClr>
                <a:schemeClr val="dk1"/>
              </a:buClr>
              <a:buSzPct val="100000"/>
              <a:buFont typeface="Arial"/>
              <a:buChar char="–"/>
              <a:defRPr sz="3400" b="0" i="0" u="none" strike="noStrike" cap="none">
                <a:solidFill>
                  <a:schemeClr val="dk1"/>
                </a:solidFill>
                <a:latin typeface="Arimo"/>
                <a:ea typeface="Arimo"/>
                <a:cs typeface="Arimo"/>
                <a:sym typeface="Arimo"/>
              </a:defRPr>
            </a:lvl2pPr>
            <a:lvl3pPr marL="1395374" marR="0" lvl="2" indent="71475" algn="l" rtl="0">
              <a:lnSpc>
                <a:spcPct val="100000"/>
              </a:lnSpc>
              <a:spcBef>
                <a:spcPts val="580"/>
              </a:spcBef>
              <a:spcAft>
                <a:spcPts val="0"/>
              </a:spcAft>
              <a:buClr>
                <a:schemeClr val="dk1"/>
              </a:buClr>
              <a:buSzPct val="100000"/>
              <a:buFont typeface="Arial"/>
              <a:buChar char="•"/>
              <a:defRPr sz="2900" b="0" i="0" u="none" strike="noStrike" cap="none">
                <a:solidFill>
                  <a:schemeClr val="dk1"/>
                </a:solidFill>
                <a:latin typeface="Arimo"/>
                <a:ea typeface="Arimo"/>
                <a:cs typeface="Arimo"/>
                <a:sym typeface="Arimo"/>
              </a:defRPr>
            </a:lvl3pPr>
            <a:lvl4pPr marL="1953524" marR="0" lvl="3" indent="14976"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mo"/>
                <a:ea typeface="Arimo"/>
                <a:cs typeface="Arimo"/>
                <a:sym typeface="Arimo"/>
              </a:defRPr>
            </a:lvl4pPr>
            <a:lvl5pPr marL="2511674" marR="0" lvl="4" indent="156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mo"/>
                <a:ea typeface="Arimo"/>
                <a:cs typeface="Arimo"/>
                <a:sym typeface="Arimo"/>
              </a:defRPr>
            </a:lvl5pPr>
            <a:lvl6pPr marL="3069824" marR="0" lvl="5" indent="1627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6pPr>
            <a:lvl7pPr marL="3627973" marR="0" lvl="6" indent="16926"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7pPr>
            <a:lvl8pPr marL="4186123" marR="0" lvl="7" indent="17576"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8pPr>
            <a:lvl9pPr marL="4744273" marR="0" lvl="8" indent="1822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609520" y="6374007"/>
            <a:ext cx="2844430" cy="36613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4165057" y="6374007"/>
            <a:ext cx="3860297" cy="36613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8736463" y="6374007"/>
            <a:ext cx="2844430" cy="366139"/>
          </a:xfrm>
          <a:prstGeom prst="rect">
            <a:avLst/>
          </a:prstGeom>
          <a:noFill/>
          <a:ln>
            <a:noFill/>
          </a:ln>
        </p:spPr>
        <p:txBody>
          <a:bodyPr lIns="111625" tIns="55800" rIns="111625" bIns="55800" anchor="ctr" anchorCtr="0">
            <a:noAutofit/>
          </a:bodyPr>
          <a:lstStyle/>
          <a:p>
            <a:pPr marL="0" marR="0" lvl="0" indent="0" algn="r" rtl="0">
              <a:lnSpc>
                <a:spcPct val="100000"/>
              </a:lnSpc>
              <a:spcBef>
                <a:spcPts val="0"/>
              </a:spcBef>
              <a:spcAft>
                <a:spcPts val="0"/>
              </a:spcAft>
              <a:buClr>
                <a:srgbClr val="888888"/>
              </a:buClr>
              <a:buSzPct val="25000"/>
              <a:buFont typeface="Arimo"/>
              <a:buNone/>
            </a:pPr>
            <a:fld id="{00000000-1234-1234-1234-123412341234}" type="slidenum">
              <a:rPr lang="en-US" sz="1500" b="0" i="0" u="none" strike="noStrike" cap="none">
                <a:solidFill>
                  <a:srgbClr val="888888"/>
                </a:solidFill>
                <a:latin typeface="Arimo"/>
                <a:ea typeface="Arimo"/>
                <a:cs typeface="Arimo"/>
                <a:sym typeface="Arimo"/>
              </a:rPr>
              <a:t>‹#›</a:t>
            </a:fld>
            <a:endParaRPr lang="en-US" sz="1500" b="0" i="0" u="none" strike="noStrike" cap="none">
              <a:solidFill>
                <a:srgbClr val="888888"/>
              </a:solidFill>
              <a:latin typeface="Arimo"/>
              <a:ea typeface="Arimo"/>
              <a:cs typeface="Arimo"/>
              <a:sym typeface="Arim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275581" y="1837868"/>
            <a:ext cx="5867777" cy="274284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mo"/>
              <a:buNone/>
              <a:defRPr sz="5400" b="0" i="0" u="none" strike="noStrike" cap="none">
                <a:solidFill>
                  <a:schemeClr val="dk1"/>
                </a:solidFill>
                <a:latin typeface="Arimo"/>
                <a:ea typeface="Arimo"/>
                <a:cs typeface="Arimo"/>
                <a:sym typeface="Arim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80" name="Shape 80"/>
          <p:cNvSpPr txBox="1">
            <a:spLocks noGrp="1"/>
          </p:cNvSpPr>
          <p:nvPr>
            <p:ph type="body" idx="1"/>
          </p:nvPr>
        </p:nvSpPr>
        <p:spPr>
          <a:xfrm rot="5400000">
            <a:off x="1688309" y="-803386"/>
            <a:ext cx="5867777" cy="8025355"/>
          </a:xfrm>
          <a:prstGeom prst="rect">
            <a:avLst/>
          </a:prstGeom>
          <a:noFill/>
          <a:ln>
            <a:noFill/>
          </a:ln>
        </p:spPr>
        <p:txBody>
          <a:bodyPr lIns="91425" tIns="91425" rIns="91425" bIns="91425" anchor="t" anchorCtr="0"/>
          <a:lstStyle>
            <a:lvl1pPr marL="418612" marR="0" lvl="0" indent="70338" algn="l" rtl="0">
              <a:lnSpc>
                <a:spcPct val="100000"/>
              </a:lnSpc>
              <a:spcBef>
                <a:spcPts val="780"/>
              </a:spcBef>
              <a:spcAft>
                <a:spcPts val="0"/>
              </a:spcAft>
              <a:buClr>
                <a:schemeClr val="dk1"/>
              </a:buClr>
              <a:buSzPct val="100000"/>
              <a:buFont typeface="Arial"/>
              <a:buChar char="•"/>
              <a:defRPr sz="3900" b="0" i="0" u="none" strike="noStrike" cap="none">
                <a:solidFill>
                  <a:schemeClr val="dk1"/>
                </a:solidFill>
                <a:latin typeface="Arimo"/>
                <a:ea typeface="Arimo"/>
                <a:cs typeface="Arimo"/>
                <a:sym typeface="Arimo"/>
              </a:defRPr>
            </a:lvl1pPr>
            <a:lvl2pPr marL="906993" marR="0" lvl="1" indent="70907" algn="l" rtl="0">
              <a:lnSpc>
                <a:spcPct val="100000"/>
              </a:lnSpc>
              <a:spcBef>
                <a:spcPts val="680"/>
              </a:spcBef>
              <a:spcAft>
                <a:spcPts val="0"/>
              </a:spcAft>
              <a:buClr>
                <a:schemeClr val="dk1"/>
              </a:buClr>
              <a:buSzPct val="100000"/>
              <a:buFont typeface="Arial"/>
              <a:buChar char="–"/>
              <a:defRPr sz="3400" b="0" i="0" u="none" strike="noStrike" cap="none">
                <a:solidFill>
                  <a:schemeClr val="dk1"/>
                </a:solidFill>
                <a:latin typeface="Arimo"/>
                <a:ea typeface="Arimo"/>
                <a:cs typeface="Arimo"/>
                <a:sym typeface="Arimo"/>
              </a:defRPr>
            </a:lvl2pPr>
            <a:lvl3pPr marL="1395374" marR="0" lvl="2" indent="71475" algn="l" rtl="0">
              <a:lnSpc>
                <a:spcPct val="100000"/>
              </a:lnSpc>
              <a:spcBef>
                <a:spcPts val="580"/>
              </a:spcBef>
              <a:spcAft>
                <a:spcPts val="0"/>
              </a:spcAft>
              <a:buClr>
                <a:schemeClr val="dk1"/>
              </a:buClr>
              <a:buSzPct val="100000"/>
              <a:buFont typeface="Arial"/>
              <a:buChar char="•"/>
              <a:defRPr sz="2900" b="0" i="0" u="none" strike="noStrike" cap="none">
                <a:solidFill>
                  <a:schemeClr val="dk1"/>
                </a:solidFill>
                <a:latin typeface="Arimo"/>
                <a:ea typeface="Arimo"/>
                <a:cs typeface="Arimo"/>
                <a:sym typeface="Arimo"/>
              </a:defRPr>
            </a:lvl3pPr>
            <a:lvl4pPr marL="1953524" marR="0" lvl="3" indent="14976"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mo"/>
                <a:ea typeface="Arimo"/>
                <a:cs typeface="Arimo"/>
                <a:sym typeface="Arimo"/>
              </a:defRPr>
            </a:lvl4pPr>
            <a:lvl5pPr marL="2511674" marR="0" lvl="4" indent="156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mo"/>
                <a:ea typeface="Arimo"/>
                <a:cs typeface="Arimo"/>
                <a:sym typeface="Arimo"/>
              </a:defRPr>
            </a:lvl5pPr>
            <a:lvl6pPr marL="3069824" marR="0" lvl="5" indent="1627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6pPr>
            <a:lvl7pPr marL="3627973" marR="0" lvl="6" indent="16926"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7pPr>
            <a:lvl8pPr marL="4186123" marR="0" lvl="7" indent="17576"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8pPr>
            <a:lvl9pPr marL="4744273" marR="0" lvl="8" indent="1822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09520" y="6374007"/>
            <a:ext cx="2844430" cy="36613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4165057" y="6374007"/>
            <a:ext cx="3860297" cy="36613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8736463" y="6374007"/>
            <a:ext cx="2844430" cy="366139"/>
          </a:xfrm>
          <a:prstGeom prst="rect">
            <a:avLst/>
          </a:prstGeom>
          <a:noFill/>
          <a:ln>
            <a:noFill/>
          </a:ln>
        </p:spPr>
        <p:txBody>
          <a:bodyPr lIns="111625" tIns="55800" rIns="111625" bIns="55800" anchor="ctr" anchorCtr="0">
            <a:noAutofit/>
          </a:bodyPr>
          <a:lstStyle/>
          <a:p>
            <a:pPr marL="0" marR="0" lvl="0" indent="0" algn="r" rtl="0">
              <a:lnSpc>
                <a:spcPct val="100000"/>
              </a:lnSpc>
              <a:spcBef>
                <a:spcPts val="0"/>
              </a:spcBef>
              <a:spcAft>
                <a:spcPts val="0"/>
              </a:spcAft>
              <a:buClr>
                <a:srgbClr val="888888"/>
              </a:buClr>
              <a:buSzPct val="25000"/>
              <a:buFont typeface="Arimo"/>
              <a:buNone/>
            </a:pPr>
            <a:fld id="{00000000-1234-1234-1234-123412341234}" type="slidenum">
              <a:rPr lang="en-US" sz="1500" b="0" i="0" u="none" strike="noStrike" cap="none">
                <a:solidFill>
                  <a:srgbClr val="888888"/>
                </a:solidFill>
                <a:latin typeface="Arimo"/>
                <a:ea typeface="Arimo"/>
                <a:cs typeface="Arimo"/>
                <a:sym typeface="Arimo"/>
              </a:rPr>
              <a:t>‹#›</a:t>
            </a:fld>
            <a:endParaRPr lang="en-US" sz="1500" b="0" i="0" u="none" strike="noStrike" cap="none">
              <a:solidFill>
                <a:srgbClr val="888888"/>
              </a:solidFill>
              <a:latin typeface="Arimo"/>
              <a:ea typeface="Arimo"/>
              <a:cs typeface="Arimo"/>
              <a:sym typeface="Arim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520" y="275401"/>
            <a:ext cx="10971372" cy="114617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mo"/>
              <a:buNone/>
              <a:defRPr sz="5400" b="0" i="0" u="none" strike="noStrike" cap="none">
                <a:solidFill>
                  <a:schemeClr val="dk1"/>
                </a:solidFill>
                <a:latin typeface="Arimo"/>
                <a:ea typeface="Arimo"/>
                <a:cs typeface="Arimo"/>
                <a:sym typeface="Arim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3" name="Shape 23"/>
          <p:cNvSpPr txBox="1">
            <a:spLocks noGrp="1"/>
          </p:cNvSpPr>
          <p:nvPr>
            <p:ph type="body" idx="1"/>
          </p:nvPr>
        </p:nvSpPr>
        <p:spPr>
          <a:xfrm>
            <a:off x="609520" y="1604645"/>
            <a:ext cx="10971372" cy="4538535"/>
          </a:xfrm>
          <a:prstGeom prst="rect">
            <a:avLst/>
          </a:prstGeom>
          <a:noFill/>
          <a:ln>
            <a:noFill/>
          </a:ln>
        </p:spPr>
        <p:txBody>
          <a:bodyPr lIns="91425" tIns="91425" rIns="91425" bIns="91425" anchor="t" anchorCtr="0"/>
          <a:lstStyle>
            <a:lvl1pPr marL="418612" marR="0" lvl="0" indent="70338" algn="l" rtl="0">
              <a:lnSpc>
                <a:spcPct val="100000"/>
              </a:lnSpc>
              <a:spcBef>
                <a:spcPts val="780"/>
              </a:spcBef>
              <a:spcAft>
                <a:spcPts val="0"/>
              </a:spcAft>
              <a:buClr>
                <a:schemeClr val="dk1"/>
              </a:buClr>
              <a:buSzPct val="100000"/>
              <a:buFont typeface="Arial"/>
              <a:buChar char="•"/>
              <a:defRPr sz="3900" b="0" i="0" u="none" strike="noStrike" cap="none">
                <a:solidFill>
                  <a:schemeClr val="dk1"/>
                </a:solidFill>
                <a:latin typeface="Arimo"/>
                <a:ea typeface="Arimo"/>
                <a:cs typeface="Arimo"/>
                <a:sym typeface="Arimo"/>
              </a:defRPr>
            </a:lvl1pPr>
            <a:lvl2pPr marL="906993" marR="0" lvl="1" indent="70907" algn="l" rtl="0">
              <a:lnSpc>
                <a:spcPct val="100000"/>
              </a:lnSpc>
              <a:spcBef>
                <a:spcPts val="680"/>
              </a:spcBef>
              <a:spcAft>
                <a:spcPts val="0"/>
              </a:spcAft>
              <a:buClr>
                <a:schemeClr val="dk1"/>
              </a:buClr>
              <a:buSzPct val="100000"/>
              <a:buFont typeface="Arial"/>
              <a:buChar char="–"/>
              <a:defRPr sz="3400" b="0" i="0" u="none" strike="noStrike" cap="none">
                <a:solidFill>
                  <a:schemeClr val="dk1"/>
                </a:solidFill>
                <a:latin typeface="Arimo"/>
                <a:ea typeface="Arimo"/>
                <a:cs typeface="Arimo"/>
                <a:sym typeface="Arimo"/>
              </a:defRPr>
            </a:lvl2pPr>
            <a:lvl3pPr marL="1395374" marR="0" lvl="2" indent="71475" algn="l" rtl="0">
              <a:lnSpc>
                <a:spcPct val="100000"/>
              </a:lnSpc>
              <a:spcBef>
                <a:spcPts val="580"/>
              </a:spcBef>
              <a:spcAft>
                <a:spcPts val="0"/>
              </a:spcAft>
              <a:buClr>
                <a:schemeClr val="dk1"/>
              </a:buClr>
              <a:buSzPct val="100000"/>
              <a:buFont typeface="Arial"/>
              <a:buChar char="•"/>
              <a:defRPr sz="2900" b="0" i="0" u="none" strike="noStrike" cap="none">
                <a:solidFill>
                  <a:schemeClr val="dk1"/>
                </a:solidFill>
                <a:latin typeface="Arimo"/>
                <a:ea typeface="Arimo"/>
                <a:cs typeface="Arimo"/>
                <a:sym typeface="Arimo"/>
              </a:defRPr>
            </a:lvl3pPr>
            <a:lvl4pPr marL="1953524" marR="0" lvl="3" indent="14976"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mo"/>
                <a:ea typeface="Arimo"/>
                <a:cs typeface="Arimo"/>
                <a:sym typeface="Arimo"/>
              </a:defRPr>
            </a:lvl4pPr>
            <a:lvl5pPr marL="2511674" marR="0" lvl="4" indent="156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mo"/>
                <a:ea typeface="Arimo"/>
                <a:cs typeface="Arimo"/>
                <a:sym typeface="Arimo"/>
              </a:defRPr>
            </a:lvl5pPr>
            <a:lvl6pPr marL="3069824" marR="0" lvl="5" indent="1627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6pPr>
            <a:lvl7pPr marL="3627973" marR="0" lvl="6" indent="16926"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7pPr>
            <a:lvl8pPr marL="4186123" marR="0" lvl="7" indent="17576"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8pPr>
            <a:lvl9pPr marL="4744273" marR="0" lvl="8" indent="1822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dt" idx="10"/>
          </p:nvPr>
        </p:nvSpPr>
        <p:spPr>
          <a:xfrm>
            <a:off x="609520" y="6374007"/>
            <a:ext cx="2844430" cy="36613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4165057" y="6374007"/>
            <a:ext cx="3860297" cy="36613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8736463" y="6374007"/>
            <a:ext cx="2844430" cy="366139"/>
          </a:xfrm>
          <a:prstGeom prst="rect">
            <a:avLst/>
          </a:prstGeom>
          <a:noFill/>
          <a:ln>
            <a:noFill/>
          </a:ln>
        </p:spPr>
        <p:txBody>
          <a:bodyPr lIns="111625" tIns="55800" rIns="111625" bIns="55800" anchor="ctr" anchorCtr="0">
            <a:noAutofit/>
          </a:bodyPr>
          <a:lstStyle/>
          <a:p>
            <a:pPr marL="0" marR="0" lvl="0" indent="0" algn="r" rtl="0">
              <a:lnSpc>
                <a:spcPct val="100000"/>
              </a:lnSpc>
              <a:spcBef>
                <a:spcPts val="0"/>
              </a:spcBef>
              <a:spcAft>
                <a:spcPts val="0"/>
              </a:spcAft>
              <a:buClr>
                <a:srgbClr val="888888"/>
              </a:buClr>
              <a:buSzPct val="25000"/>
              <a:buFont typeface="Arimo"/>
              <a:buNone/>
            </a:pPr>
            <a:fld id="{00000000-1234-1234-1234-123412341234}" type="slidenum">
              <a:rPr lang="en-US" sz="1500" b="0" i="0" u="none" strike="noStrike" cap="none">
                <a:solidFill>
                  <a:srgbClr val="888888"/>
                </a:solidFill>
                <a:latin typeface="Arimo"/>
                <a:ea typeface="Arimo"/>
                <a:cs typeface="Arimo"/>
                <a:sym typeface="Arimo"/>
              </a:rPr>
              <a:t>‹#›</a:t>
            </a:fld>
            <a:endParaRPr lang="en-US" sz="1500" b="0" i="0" u="none" strike="noStrike" cap="none">
              <a:solidFill>
                <a:srgbClr val="888888"/>
              </a:solidFill>
              <a:latin typeface="Arimo"/>
              <a:ea typeface="Arimo"/>
              <a:cs typeface="Arimo"/>
              <a:sym typeface="Arim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962958" y="4419142"/>
            <a:ext cx="10361851" cy="1365857"/>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mo"/>
              <a:buNone/>
              <a:defRPr sz="4900" b="1" i="0" u="none" strike="noStrike" cap="none">
                <a:solidFill>
                  <a:schemeClr val="dk1"/>
                </a:solidFill>
                <a:latin typeface="Arimo"/>
                <a:ea typeface="Arimo"/>
                <a:cs typeface="Arimo"/>
                <a:sym typeface="Arim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9" name="Shape 29"/>
          <p:cNvSpPr txBox="1">
            <a:spLocks noGrp="1"/>
          </p:cNvSpPr>
          <p:nvPr>
            <p:ph type="body" idx="1"/>
          </p:nvPr>
        </p:nvSpPr>
        <p:spPr>
          <a:xfrm>
            <a:off x="962958" y="2914788"/>
            <a:ext cx="10361851" cy="1504355"/>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rgbClr val="888888"/>
              </a:buClr>
              <a:buFont typeface="Arial"/>
              <a:buNone/>
              <a:defRPr sz="2400" b="0" i="0" u="none" strike="noStrike" cap="none">
                <a:solidFill>
                  <a:srgbClr val="888888"/>
                </a:solidFill>
                <a:latin typeface="Arimo"/>
                <a:ea typeface="Arimo"/>
                <a:cs typeface="Arimo"/>
                <a:sym typeface="Arimo"/>
              </a:defRPr>
            </a:lvl1pPr>
            <a:lvl2pPr marL="558150" marR="0" lvl="1" indent="-12049" algn="l" rtl="0">
              <a:lnSpc>
                <a:spcPct val="100000"/>
              </a:lnSpc>
              <a:spcBef>
                <a:spcPts val="440"/>
              </a:spcBef>
              <a:spcAft>
                <a:spcPts val="0"/>
              </a:spcAft>
              <a:buClr>
                <a:srgbClr val="888888"/>
              </a:buClr>
              <a:buFont typeface="Arial"/>
              <a:buNone/>
              <a:defRPr sz="2200" b="0" i="0" u="none" strike="noStrike" cap="none">
                <a:solidFill>
                  <a:srgbClr val="888888"/>
                </a:solidFill>
                <a:latin typeface="Arimo"/>
                <a:ea typeface="Arimo"/>
                <a:cs typeface="Arimo"/>
                <a:sym typeface="Arimo"/>
              </a:defRPr>
            </a:lvl2pPr>
            <a:lvl3pPr marL="1116300" marR="0" lvl="2" indent="-11399" algn="l" rtl="0">
              <a:lnSpc>
                <a:spcPct val="100000"/>
              </a:lnSpc>
              <a:spcBef>
                <a:spcPts val="400"/>
              </a:spcBef>
              <a:spcAft>
                <a:spcPts val="0"/>
              </a:spcAft>
              <a:buClr>
                <a:srgbClr val="888888"/>
              </a:buClr>
              <a:buFont typeface="Arial"/>
              <a:buNone/>
              <a:defRPr sz="2000" b="0" i="0" u="none" strike="noStrike" cap="none">
                <a:solidFill>
                  <a:srgbClr val="888888"/>
                </a:solidFill>
                <a:latin typeface="Arimo"/>
                <a:ea typeface="Arimo"/>
                <a:cs typeface="Arimo"/>
                <a:sym typeface="Arimo"/>
              </a:defRPr>
            </a:lvl3pPr>
            <a:lvl4pPr marL="1674449" marR="0" lvl="3" indent="-10748" algn="l" rtl="0">
              <a:lnSpc>
                <a:spcPct val="100000"/>
              </a:lnSpc>
              <a:spcBef>
                <a:spcPts val="340"/>
              </a:spcBef>
              <a:spcAft>
                <a:spcPts val="0"/>
              </a:spcAft>
              <a:buClr>
                <a:srgbClr val="888888"/>
              </a:buClr>
              <a:buFont typeface="Arial"/>
              <a:buNone/>
              <a:defRPr sz="1700" b="0" i="0" u="none" strike="noStrike" cap="none">
                <a:solidFill>
                  <a:srgbClr val="888888"/>
                </a:solidFill>
                <a:latin typeface="Arimo"/>
                <a:ea typeface="Arimo"/>
                <a:cs typeface="Arimo"/>
                <a:sym typeface="Arimo"/>
              </a:defRPr>
            </a:lvl4pPr>
            <a:lvl5pPr marL="2232599" marR="0" lvl="4" indent="-10098" algn="l" rtl="0">
              <a:lnSpc>
                <a:spcPct val="100000"/>
              </a:lnSpc>
              <a:spcBef>
                <a:spcPts val="340"/>
              </a:spcBef>
              <a:spcAft>
                <a:spcPts val="0"/>
              </a:spcAft>
              <a:buClr>
                <a:srgbClr val="888888"/>
              </a:buClr>
              <a:buFont typeface="Arial"/>
              <a:buNone/>
              <a:defRPr sz="1700" b="0" i="0" u="none" strike="noStrike" cap="none">
                <a:solidFill>
                  <a:srgbClr val="888888"/>
                </a:solidFill>
                <a:latin typeface="Arimo"/>
                <a:ea typeface="Arimo"/>
                <a:cs typeface="Arimo"/>
                <a:sym typeface="Arimo"/>
              </a:defRPr>
            </a:lvl5pPr>
            <a:lvl6pPr marL="2790749" marR="0" lvl="5" indent="-9449" algn="l" rtl="0">
              <a:lnSpc>
                <a:spcPct val="100000"/>
              </a:lnSpc>
              <a:spcBef>
                <a:spcPts val="340"/>
              </a:spcBef>
              <a:spcAft>
                <a:spcPts val="0"/>
              </a:spcAft>
              <a:buClr>
                <a:srgbClr val="888888"/>
              </a:buClr>
              <a:buFont typeface="Arial"/>
              <a:buNone/>
              <a:defRPr sz="1700" b="0" i="0" u="none" strike="noStrike" cap="none">
                <a:solidFill>
                  <a:srgbClr val="888888"/>
                </a:solidFill>
                <a:latin typeface="Arial"/>
                <a:ea typeface="Arial"/>
                <a:cs typeface="Arial"/>
                <a:sym typeface="Arial"/>
              </a:defRPr>
            </a:lvl6pPr>
            <a:lvl7pPr marL="3348899" marR="0" lvl="6" indent="-8799" algn="l" rtl="0">
              <a:lnSpc>
                <a:spcPct val="100000"/>
              </a:lnSpc>
              <a:spcBef>
                <a:spcPts val="340"/>
              </a:spcBef>
              <a:spcAft>
                <a:spcPts val="0"/>
              </a:spcAft>
              <a:buClr>
                <a:srgbClr val="888888"/>
              </a:buClr>
              <a:buFont typeface="Arial"/>
              <a:buNone/>
              <a:defRPr sz="1700" b="0" i="0" u="none" strike="noStrike" cap="none">
                <a:solidFill>
                  <a:srgbClr val="888888"/>
                </a:solidFill>
                <a:latin typeface="Arial"/>
                <a:ea typeface="Arial"/>
                <a:cs typeface="Arial"/>
                <a:sym typeface="Arial"/>
              </a:defRPr>
            </a:lvl7pPr>
            <a:lvl8pPr marL="3907048" marR="0" lvl="7" indent="-8147" algn="l" rtl="0">
              <a:lnSpc>
                <a:spcPct val="100000"/>
              </a:lnSpc>
              <a:spcBef>
                <a:spcPts val="340"/>
              </a:spcBef>
              <a:spcAft>
                <a:spcPts val="0"/>
              </a:spcAft>
              <a:buClr>
                <a:srgbClr val="888888"/>
              </a:buClr>
              <a:buFont typeface="Arial"/>
              <a:buNone/>
              <a:defRPr sz="1700" b="0" i="0" u="none" strike="noStrike" cap="none">
                <a:solidFill>
                  <a:srgbClr val="888888"/>
                </a:solidFill>
                <a:latin typeface="Arial"/>
                <a:ea typeface="Arial"/>
                <a:cs typeface="Arial"/>
                <a:sym typeface="Arial"/>
              </a:defRPr>
            </a:lvl8pPr>
            <a:lvl9pPr marL="4465198" marR="0" lvl="8" indent="-7497" algn="l" rtl="0">
              <a:lnSpc>
                <a:spcPct val="100000"/>
              </a:lnSpc>
              <a:spcBef>
                <a:spcPts val="340"/>
              </a:spcBef>
              <a:spcAft>
                <a:spcPts val="0"/>
              </a:spcAft>
              <a:buClr>
                <a:srgbClr val="888888"/>
              </a:buClr>
              <a:buFont typeface="Arial"/>
              <a:buNone/>
              <a:defRPr sz="1700" b="0" i="0" u="none" strike="noStrike" cap="none">
                <a:solidFill>
                  <a:srgbClr val="888888"/>
                </a:solidFill>
                <a:latin typeface="Arial"/>
                <a:ea typeface="Arial"/>
                <a:cs typeface="Arial"/>
                <a:sym typeface="Arial"/>
              </a:defRPr>
            </a:lvl9pPr>
          </a:lstStyle>
          <a:p>
            <a:endParaRPr/>
          </a:p>
        </p:txBody>
      </p:sp>
      <p:sp>
        <p:nvSpPr>
          <p:cNvPr id="30" name="Shape 30"/>
          <p:cNvSpPr txBox="1">
            <a:spLocks noGrp="1"/>
          </p:cNvSpPr>
          <p:nvPr>
            <p:ph type="dt" idx="10"/>
          </p:nvPr>
        </p:nvSpPr>
        <p:spPr>
          <a:xfrm>
            <a:off x="609520" y="6374007"/>
            <a:ext cx="2844430" cy="36613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4165057" y="6374007"/>
            <a:ext cx="3860297" cy="36613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8736463" y="6374007"/>
            <a:ext cx="2844430" cy="366139"/>
          </a:xfrm>
          <a:prstGeom prst="rect">
            <a:avLst/>
          </a:prstGeom>
          <a:noFill/>
          <a:ln>
            <a:noFill/>
          </a:ln>
        </p:spPr>
        <p:txBody>
          <a:bodyPr lIns="111625" tIns="55800" rIns="111625" bIns="55800" anchor="ctr" anchorCtr="0">
            <a:noAutofit/>
          </a:bodyPr>
          <a:lstStyle/>
          <a:p>
            <a:pPr marL="0" marR="0" lvl="0" indent="0" algn="r" rtl="0">
              <a:lnSpc>
                <a:spcPct val="100000"/>
              </a:lnSpc>
              <a:spcBef>
                <a:spcPts val="0"/>
              </a:spcBef>
              <a:spcAft>
                <a:spcPts val="0"/>
              </a:spcAft>
              <a:buClr>
                <a:srgbClr val="888888"/>
              </a:buClr>
              <a:buSzPct val="25000"/>
              <a:buFont typeface="Arimo"/>
              <a:buNone/>
            </a:pPr>
            <a:fld id="{00000000-1234-1234-1234-123412341234}" type="slidenum">
              <a:rPr lang="en-US" sz="1500" b="0" i="0" u="none" strike="noStrike" cap="none">
                <a:solidFill>
                  <a:srgbClr val="888888"/>
                </a:solidFill>
                <a:latin typeface="Arimo"/>
                <a:ea typeface="Arimo"/>
                <a:cs typeface="Arimo"/>
                <a:sym typeface="Arimo"/>
              </a:rPr>
              <a:t>‹#›</a:t>
            </a:fld>
            <a:endParaRPr lang="en-US" sz="1500" b="0" i="0" u="none" strike="noStrike" cap="none">
              <a:solidFill>
                <a:srgbClr val="888888"/>
              </a:solidFill>
              <a:latin typeface="Arimo"/>
              <a:ea typeface="Arimo"/>
              <a:cs typeface="Arimo"/>
              <a:sym typeface="Arim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609520" y="275401"/>
            <a:ext cx="10971372" cy="114617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mo"/>
              <a:buNone/>
              <a:defRPr sz="5400" b="0" i="0" u="none" strike="noStrike" cap="none">
                <a:solidFill>
                  <a:schemeClr val="dk1"/>
                </a:solidFill>
                <a:latin typeface="Arimo"/>
                <a:ea typeface="Arimo"/>
                <a:cs typeface="Arimo"/>
                <a:sym typeface="Arim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5" name="Shape 35"/>
          <p:cNvSpPr txBox="1">
            <a:spLocks noGrp="1"/>
          </p:cNvSpPr>
          <p:nvPr>
            <p:ph type="body" idx="1"/>
          </p:nvPr>
        </p:nvSpPr>
        <p:spPr>
          <a:xfrm>
            <a:off x="609522" y="1604645"/>
            <a:ext cx="5384099" cy="4538535"/>
          </a:xfrm>
          <a:prstGeom prst="rect">
            <a:avLst/>
          </a:prstGeom>
          <a:noFill/>
          <a:ln>
            <a:noFill/>
          </a:ln>
        </p:spPr>
        <p:txBody>
          <a:bodyPr lIns="91425" tIns="91425" rIns="91425" bIns="91425" anchor="t" anchorCtr="0"/>
          <a:lstStyle>
            <a:lvl1pPr marL="418612" marR="0" lvl="0" indent="13188" algn="l" rtl="0">
              <a:lnSpc>
                <a:spcPct val="100000"/>
              </a:lnSpc>
              <a:spcBef>
                <a:spcPts val="680"/>
              </a:spcBef>
              <a:spcAft>
                <a:spcPts val="0"/>
              </a:spcAft>
              <a:buClr>
                <a:schemeClr val="dk1"/>
              </a:buClr>
              <a:buSzPct val="100000"/>
              <a:buFont typeface="Arial"/>
              <a:buChar char="•"/>
              <a:defRPr sz="3400" b="0" i="0" u="none" strike="noStrike" cap="none">
                <a:solidFill>
                  <a:schemeClr val="dk1"/>
                </a:solidFill>
                <a:latin typeface="Arimo"/>
                <a:ea typeface="Arimo"/>
                <a:cs typeface="Arimo"/>
                <a:sym typeface="Arimo"/>
              </a:defRPr>
            </a:lvl1pPr>
            <a:lvl2pPr marL="906993" marR="0" lvl="1" indent="1057" algn="l" rtl="0">
              <a:lnSpc>
                <a:spcPct val="100000"/>
              </a:lnSpc>
              <a:spcBef>
                <a:spcPts val="580"/>
              </a:spcBef>
              <a:spcAft>
                <a:spcPts val="0"/>
              </a:spcAft>
              <a:buClr>
                <a:schemeClr val="dk1"/>
              </a:buClr>
              <a:buSzPct val="100000"/>
              <a:buFont typeface="Arial"/>
              <a:buChar char="–"/>
              <a:defRPr sz="2900" b="0" i="0" u="none" strike="noStrike" cap="none">
                <a:solidFill>
                  <a:schemeClr val="dk1"/>
                </a:solidFill>
                <a:latin typeface="Arimo"/>
                <a:ea typeface="Arimo"/>
                <a:cs typeface="Arimo"/>
                <a:sym typeface="Arimo"/>
              </a:defRPr>
            </a:lvl2pPr>
            <a:lvl3pPr marL="1395374" marR="0" lvl="2" indent="143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mo"/>
                <a:ea typeface="Arimo"/>
                <a:cs typeface="Arimo"/>
                <a:sym typeface="Arimo"/>
              </a:defRPr>
            </a:lvl3pPr>
            <a:lvl4pPr marL="1953524" marR="0" lvl="3" indent="-10423" algn="l" rtl="0">
              <a:lnSpc>
                <a:spcPct val="100000"/>
              </a:lnSpc>
              <a:spcBef>
                <a:spcPts val="440"/>
              </a:spcBef>
              <a:spcAft>
                <a:spcPts val="0"/>
              </a:spcAft>
              <a:buClr>
                <a:schemeClr val="dk1"/>
              </a:buClr>
              <a:buSzPct val="100000"/>
              <a:buFont typeface="Arial"/>
              <a:buChar char="–"/>
              <a:defRPr sz="2200" b="0" i="0" u="none" strike="noStrike" cap="none">
                <a:solidFill>
                  <a:schemeClr val="dk1"/>
                </a:solidFill>
                <a:latin typeface="Arimo"/>
                <a:ea typeface="Arimo"/>
                <a:cs typeface="Arimo"/>
                <a:sym typeface="Arimo"/>
              </a:defRPr>
            </a:lvl4pPr>
            <a:lvl5pPr marL="2511674" marR="0" lvl="4" indent="-9774" algn="l" rtl="0">
              <a:lnSpc>
                <a:spcPct val="100000"/>
              </a:lnSpc>
              <a:spcBef>
                <a:spcPts val="440"/>
              </a:spcBef>
              <a:spcAft>
                <a:spcPts val="0"/>
              </a:spcAft>
              <a:buClr>
                <a:schemeClr val="dk1"/>
              </a:buClr>
              <a:buSzPct val="100000"/>
              <a:buFont typeface="Arial"/>
              <a:buChar char="»"/>
              <a:defRPr sz="2200" b="0" i="0" u="none" strike="noStrike" cap="none">
                <a:solidFill>
                  <a:schemeClr val="dk1"/>
                </a:solidFill>
                <a:latin typeface="Arimo"/>
                <a:ea typeface="Arimo"/>
                <a:cs typeface="Arimo"/>
                <a:sym typeface="Arimo"/>
              </a:defRPr>
            </a:lvl5pPr>
            <a:lvl6pPr marL="3069824" marR="0" lvl="5" indent="-9124" algn="l" rtl="0">
              <a:lnSpc>
                <a:spcPct val="100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6pPr>
            <a:lvl7pPr marL="3627973" marR="0" lvl="6" indent="-8473" algn="l" rtl="0">
              <a:lnSpc>
                <a:spcPct val="100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7pPr>
            <a:lvl8pPr marL="4186123" marR="0" lvl="7" indent="-7823" algn="l" rtl="0">
              <a:lnSpc>
                <a:spcPct val="100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8pPr>
            <a:lvl9pPr marL="4744273" marR="0" lvl="8" indent="-7172" algn="l" rtl="0">
              <a:lnSpc>
                <a:spcPct val="100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2"/>
          </p:nvPr>
        </p:nvSpPr>
        <p:spPr>
          <a:xfrm>
            <a:off x="6196794" y="1604645"/>
            <a:ext cx="5384099" cy="4538535"/>
          </a:xfrm>
          <a:prstGeom prst="rect">
            <a:avLst/>
          </a:prstGeom>
          <a:noFill/>
          <a:ln>
            <a:noFill/>
          </a:ln>
        </p:spPr>
        <p:txBody>
          <a:bodyPr lIns="91425" tIns="91425" rIns="91425" bIns="91425" anchor="t" anchorCtr="0"/>
          <a:lstStyle>
            <a:lvl1pPr marL="418612" marR="0" lvl="0" indent="13188" algn="l" rtl="0">
              <a:lnSpc>
                <a:spcPct val="100000"/>
              </a:lnSpc>
              <a:spcBef>
                <a:spcPts val="680"/>
              </a:spcBef>
              <a:spcAft>
                <a:spcPts val="0"/>
              </a:spcAft>
              <a:buClr>
                <a:schemeClr val="dk1"/>
              </a:buClr>
              <a:buSzPct val="100000"/>
              <a:buFont typeface="Arial"/>
              <a:buChar char="•"/>
              <a:defRPr sz="3400" b="0" i="0" u="none" strike="noStrike" cap="none">
                <a:solidFill>
                  <a:schemeClr val="dk1"/>
                </a:solidFill>
                <a:latin typeface="Arimo"/>
                <a:ea typeface="Arimo"/>
                <a:cs typeface="Arimo"/>
                <a:sym typeface="Arimo"/>
              </a:defRPr>
            </a:lvl1pPr>
            <a:lvl2pPr marL="906993" marR="0" lvl="1" indent="1057" algn="l" rtl="0">
              <a:lnSpc>
                <a:spcPct val="100000"/>
              </a:lnSpc>
              <a:spcBef>
                <a:spcPts val="580"/>
              </a:spcBef>
              <a:spcAft>
                <a:spcPts val="0"/>
              </a:spcAft>
              <a:buClr>
                <a:schemeClr val="dk1"/>
              </a:buClr>
              <a:buSzPct val="100000"/>
              <a:buFont typeface="Arial"/>
              <a:buChar char="–"/>
              <a:defRPr sz="2900" b="0" i="0" u="none" strike="noStrike" cap="none">
                <a:solidFill>
                  <a:schemeClr val="dk1"/>
                </a:solidFill>
                <a:latin typeface="Arimo"/>
                <a:ea typeface="Arimo"/>
                <a:cs typeface="Arimo"/>
                <a:sym typeface="Arimo"/>
              </a:defRPr>
            </a:lvl2pPr>
            <a:lvl3pPr marL="1395374" marR="0" lvl="2" indent="143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mo"/>
                <a:ea typeface="Arimo"/>
                <a:cs typeface="Arimo"/>
                <a:sym typeface="Arimo"/>
              </a:defRPr>
            </a:lvl3pPr>
            <a:lvl4pPr marL="1953524" marR="0" lvl="3" indent="-10423" algn="l" rtl="0">
              <a:lnSpc>
                <a:spcPct val="100000"/>
              </a:lnSpc>
              <a:spcBef>
                <a:spcPts val="440"/>
              </a:spcBef>
              <a:spcAft>
                <a:spcPts val="0"/>
              </a:spcAft>
              <a:buClr>
                <a:schemeClr val="dk1"/>
              </a:buClr>
              <a:buSzPct val="100000"/>
              <a:buFont typeface="Arial"/>
              <a:buChar char="–"/>
              <a:defRPr sz="2200" b="0" i="0" u="none" strike="noStrike" cap="none">
                <a:solidFill>
                  <a:schemeClr val="dk1"/>
                </a:solidFill>
                <a:latin typeface="Arimo"/>
                <a:ea typeface="Arimo"/>
                <a:cs typeface="Arimo"/>
                <a:sym typeface="Arimo"/>
              </a:defRPr>
            </a:lvl4pPr>
            <a:lvl5pPr marL="2511674" marR="0" lvl="4" indent="-9774" algn="l" rtl="0">
              <a:lnSpc>
                <a:spcPct val="100000"/>
              </a:lnSpc>
              <a:spcBef>
                <a:spcPts val="440"/>
              </a:spcBef>
              <a:spcAft>
                <a:spcPts val="0"/>
              </a:spcAft>
              <a:buClr>
                <a:schemeClr val="dk1"/>
              </a:buClr>
              <a:buSzPct val="100000"/>
              <a:buFont typeface="Arial"/>
              <a:buChar char="»"/>
              <a:defRPr sz="2200" b="0" i="0" u="none" strike="noStrike" cap="none">
                <a:solidFill>
                  <a:schemeClr val="dk1"/>
                </a:solidFill>
                <a:latin typeface="Arimo"/>
                <a:ea typeface="Arimo"/>
                <a:cs typeface="Arimo"/>
                <a:sym typeface="Arimo"/>
              </a:defRPr>
            </a:lvl5pPr>
            <a:lvl6pPr marL="3069824" marR="0" lvl="5" indent="-9124" algn="l" rtl="0">
              <a:lnSpc>
                <a:spcPct val="100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6pPr>
            <a:lvl7pPr marL="3627973" marR="0" lvl="6" indent="-8473" algn="l" rtl="0">
              <a:lnSpc>
                <a:spcPct val="100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7pPr>
            <a:lvl8pPr marL="4186123" marR="0" lvl="7" indent="-7823" algn="l" rtl="0">
              <a:lnSpc>
                <a:spcPct val="100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8pPr>
            <a:lvl9pPr marL="4744273" marR="0" lvl="8" indent="-7172" algn="l" rtl="0">
              <a:lnSpc>
                <a:spcPct val="100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dt" idx="10"/>
          </p:nvPr>
        </p:nvSpPr>
        <p:spPr>
          <a:xfrm>
            <a:off x="609520" y="6374007"/>
            <a:ext cx="2844430" cy="36613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4165057" y="6374007"/>
            <a:ext cx="3860297" cy="36613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8736463" y="6374007"/>
            <a:ext cx="2844430" cy="366139"/>
          </a:xfrm>
          <a:prstGeom prst="rect">
            <a:avLst/>
          </a:prstGeom>
          <a:noFill/>
          <a:ln>
            <a:noFill/>
          </a:ln>
        </p:spPr>
        <p:txBody>
          <a:bodyPr lIns="111625" tIns="55800" rIns="111625" bIns="55800" anchor="ctr" anchorCtr="0">
            <a:noAutofit/>
          </a:bodyPr>
          <a:lstStyle/>
          <a:p>
            <a:pPr marL="0" marR="0" lvl="0" indent="0" algn="r" rtl="0">
              <a:lnSpc>
                <a:spcPct val="100000"/>
              </a:lnSpc>
              <a:spcBef>
                <a:spcPts val="0"/>
              </a:spcBef>
              <a:spcAft>
                <a:spcPts val="0"/>
              </a:spcAft>
              <a:buClr>
                <a:srgbClr val="888888"/>
              </a:buClr>
              <a:buSzPct val="25000"/>
              <a:buFont typeface="Arimo"/>
              <a:buNone/>
            </a:pPr>
            <a:fld id="{00000000-1234-1234-1234-123412341234}" type="slidenum">
              <a:rPr lang="en-US" sz="1500" b="0" i="0" u="none" strike="noStrike" cap="none">
                <a:solidFill>
                  <a:srgbClr val="888888"/>
                </a:solidFill>
                <a:latin typeface="Arimo"/>
                <a:ea typeface="Arimo"/>
                <a:cs typeface="Arimo"/>
                <a:sym typeface="Arimo"/>
              </a:rPr>
              <a:t>‹#›</a:t>
            </a:fld>
            <a:endParaRPr lang="en-US" sz="1500" b="0" i="0" u="none" strike="noStrike" cap="none">
              <a:solidFill>
                <a:srgbClr val="888888"/>
              </a:solidFill>
              <a:latin typeface="Arimo"/>
              <a:ea typeface="Arimo"/>
              <a:cs typeface="Arimo"/>
              <a:sym typeface="Arim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609520" y="275401"/>
            <a:ext cx="10971372" cy="114617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mo"/>
              <a:buNone/>
              <a:defRPr sz="5400" b="0" i="0" u="none" strike="noStrike" cap="none">
                <a:solidFill>
                  <a:schemeClr val="dk1"/>
                </a:solidFill>
                <a:latin typeface="Arimo"/>
                <a:ea typeface="Arimo"/>
                <a:cs typeface="Arimo"/>
                <a:sym typeface="Arim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2" name="Shape 42"/>
          <p:cNvSpPr txBox="1">
            <a:spLocks noGrp="1"/>
          </p:cNvSpPr>
          <p:nvPr>
            <p:ph type="body" idx="1"/>
          </p:nvPr>
        </p:nvSpPr>
        <p:spPr>
          <a:xfrm>
            <a:off x="609520" y="1539375"/>
            <a:ext cx="5386216" cy="641539"/>
          </a:xfrm>
          <a:prstGeom prst="rect">
            <a:avLst/>
          </a:prstGeom>
          <a:noFill/>
          <a:ln>
            <a:noFill/>
          </a:ln>
        </p:spPr>
        <p:txBody>
          <a:bodyPr lIns="91425" tIns="91425" rIns="91425" bIns="91425" anchor="b" anchorCtr="0"/>
          <a:lstStyle>
            <a:lvl1pPr marL="0" marR="0" lvl="0" indent="0" algn="l" rtl="0">
              <a:lnSpc>
                <a:spcPct val="100000"/>
              </a:lnSpc>
              <a:spcBef>
                <a:spcPts val="580"/>
              </a:spcBef>
              <a:spcAft>
                <a:spcPts val="0"/>
              </a:spcAft>
              <a:buClr>
                <a:schemeClr val="dk1"/>
              </a:buClr>
              <a:buFont typeface="Arial"/>
              <a:buNone/>
              <a:defRPr sz="2900" b="1" i="0" u="none" strike="noStrike" cap="none">
                <a:solidFill>
                  <a:schemeClr val="dk1"/>
                </a:solidFill>
                <a:latin typeface="Arimo"/>
                <a:ea typeface="Arimo"/>
                <a:cs typeface="Arimo"/>
                <a:sym typeface="Arimo"/>
              </a:defRPr>
            </a:lvl1pPr>
            <a:lvl2pPr marL="558150" marR="0" lvl="1" indent="-12049" algn="l" rtl="0">
              <a:lnSpc>
                <a:spcPct val="100000"/>
              </a:lnSpc>
              <a:spcBef>
                <a:spcPts val="480"/>
              </a:spcBef>
              <a:spcAft>
                <a:spcPts val="0"/>
              </a:spcAft>
              <a:buClr>
                <a:schemeClr val="dk1"/>
              </a:buClr>
              <a:buFont typeface="Arial"/>
              <a:buNone/>
              <a:defRPr sz="2400" b="1" i="0" u="none" strike="noStrike" cap="none">
                <a:solidFill>
                  <a:schemeClr val="dk1"/>
                </a:solidFill>
                <a:latin typeface="Arimo"/>
                <a:ea typeface="Arimo"/>
                <a:cs typeface="Arimo"/>
                <a:sym typeface="Arimo"/>
              </a:defRPr>
            </a:lvl2pPr>
            <a:lvl3pPr marL="1116300" marR="0" lvl="2" indent="-11399" algn="l" rtl="0">
              <a:lnSpc>
                <a:spcPct val="100000"/>
              </a:lnSpc>
              <a:spcBef>
                <a:spcPts val="440"/>
              </a:spcBef>
              <a:spcAft>
                <a:spcPts val="0"/>
              </a:spcAft>
              <a:buClr>
                <a:schemeClr val="dk1"/>
              </a:buClr>
              <a:buFont typeface="Arial"/>
              <a:buNone/>
              <a:defRPr sz="2200" b="1" i="0" u="none" strike="noStrike" cap="none">
                <a:solidFill>
                  <a:schemeClr val="dk1"/>
                </a:solidFill>
                <a:latin typeface="Arimo"/>
                <a:ea typeface="Arimo"/>
                <a:cs typeface="Arimo"/>
                <a:sym typeface="Arimo"/>
              </a:defRPr>
            </a:lvl3pPr>
            <a:lvl4pPr marL="1674449" marR="0" lvl="3" indent="-10748" algn="l" rtl="0">
              <a:lnSpc>
                <a:spcPct val="100000"/>
              </a:lnSpc>
              <a:spcBef>
                <a:spcPts val="400"/>
              </a:spcBef>
              <a:spcAft>
                <a:spcPts val="0"/>
              </a:spcAft>
              <a:buClr>
                <a:schemeClr val="dk1"/>
              </a:buClr>
              <a:buFont typeface="Arial"/>
              <a:buNone/>
              <a:defRPr sz="2000" b="1" i="0" u="none" strike="noStrike" cap="none">
                <a:solidFill>
                  <a:schemeClr val="dk1"/>
                </a:solidFill>
                <a:latin typeface="Arimo"/>
                <a:ea typeface="Arimo"/>
                <a:cs typeface="Arimo"/>
                <a:sym typeface="Arimo"/>
              </a:defRPr>
            </a:lvl4pPr>
            <a:lvl5pPr marL="2232599" marR="0" lvl="4" indent="-10098" algn="l" rtl="0">
              <a:lnSpc>
                <a:spcPct val="100000"/>
              </a:lnSpc>
              <a:spcBef>
                <a:spcPts val="400"/>
              </a:spcBef>
              <a:spcAft>
                <a:spcPts val="0"/>
              </a:spcAft>
              <a:buClr>
                <a:schemeClr val="dk1"/>
              </a:buClr>
              <a:buFont typeface="Arial"/>
              <a:buNone/>
              <a:defRPr sz="2000" b="1" i="0" u="none" strike="noStrike" cap="none">
                <a:solidFill>
                  <a:schemeClr val="dk1"/>
                </a:solidFill>
                <a:latin typeface="Arimo"/>
                <a:ea typeface="Arimo"/>
                <a:cs typeface="Arimo"/>
                <a:sym typeface="Arimo"/>
              </a:defRPr>
            </a:lvl5pPr>
            <a:lvl6pPr marL="2790749" marR="0" lvl="5" indent="-9449"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6pPr>
            <a:lvl7pPr marL="3348899" marR="0" lvl="6" indent="-8799"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7pPr>
            <a:lvl8pPr marL="3907048" marR="0" lvl="7" indent="-8147"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8pPr>
            <a:lvl9pPr marL="4465198" marR="0" lvl="8" indent="-7497"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2"/>
          </p:nvPr>
        </p:nvSpPr>
        <p:spPr>
          <a:xfrm>
            <a:off x="609520" y="2180916"/>
            <a:ext cx="5386216" cy="3962262"/>
          </a:xfrm>
          <a:prstGeom prst="rect">
            <a:avLst/>
          </a:prstGeom>
          <a:noFill/>
          <a:ln>
            <a:noFill/>
          </a:ln>
        </p:spPr>
        <p:txBody>
          <a:bodyPr lIns="91425" tIns="91425" rIns="91425" bIns="91425" anchor="t" anchorCtr="0"/>
          <a:lstStyle>
            <a:lvl1pPr marL="418612" marR="0" lvl="0" indent="-56661" algn="l" rtl="0">
              <a:lnSpc>
                <a:spcPct val="100000"/>
              </a:lnSpc>
              <a:spcBef>
                <a:spcPts val="580"/>
              </a:spcBef>
              <a:spcAft>
                <a:spcPts val="0"/>
              </a:spcAft>
              <a:buClr>
                <a:schemeClr val="dk1"/>
              </a:buClr>
              <a:buSzPct val="100000"/>
              <a:buFont typeface="Arial"/>
              <a:buChar char="•"/>
              <a:defRPr sz="2900" b="0" i="0" u="none" strike="noStrike" cap="none">
                <a:solidFill>
                  <a:schemeClr val="dk1"/>
                </a:solidFill>
                <a:latin typeface="Arimo"/>
                <a:ea typeface="Arimo"/>
                <a:cs typeface="Arimo"/>
                <a:sym typeface="Arimo"/>
              </a:defRPr>
            </a:lvl1pPr>
            <a:lvl2pPr marL="906993" marR="0" lvl="1" indent="-56092"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mo"/>
                <a:ea typeface="Arimo"/>
                <a:cs typeface="Arimo"/>
                <a:sym typeface="Arimo"/>
              </a:defRPr>
            </a:lvl2pPr>
            <a:lvl3pPr marL="1395374" marR="0" lvl="2" indent="-11074" algn="l" rtl="0">
              <a:lnSpc>
                <a:spcPct val="100000"/>
              </a:lnSpc>
              <a:spcBef>
                <a:spcPts val="440"/>
              </a:spcBef>
              <a:spcAft>
                <a:spcPts val="0"/>
              </a:spcAft>
              <a:buClr>
                <a:schemeClr val="dk1"/>
              </a:buClr>
              <a:buSzPct val="100000"/>
              <a:buFont typeface="Arial"/>
              <a:buChar char="•"/>
              <a:defRPr sz="2200" b="0" i="0" u="none" strike="noStrike" cap="none">
                <a:solidFill>
                  <a:schemeClr val="dk1"/>
                </a:solidFill>
                <a:latin typeface="Arimo"/>
                <a:ea typeface="Arimo"/>
                <a:cs typeface="Arimo"/>
                <a:sym typeface="Arimo"/>
              </a:defRPr>
            </a:lvl3pPr>
            <a:lvl4pPr marL="1953524" marR="0" lvl="3" indent="-3582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mo"/>
                <a:ea typeface="Arimo"/>
                <a:cs typeface="Arimo"/>
                <a:sym typeface="Arimo"/>
              </a:defRPr>
            </a:lvl4pPr>
            <a:lvl5pPr marL="2511674" marR="0" lvl="4" indent="-35174"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mo"/>
                <a:ea typeface="Arimo"/>
                <a:cs typeface="Arimo"/>
                <a:sym typeface="Arimo"/>
              </a:defRPr>
            </a:lvl5pPr>
            <a:lvl6pPr marL="3069824" marR="0" lvl="5" indent="-34524"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3627973" marR="0" lvl="6" indent="-3387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4186123" marR="0" lvl="7" indent="-3322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4744273" marR="0" lvl="8" indent="-32572"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body" idx="3"/>
          </p:nvPr>
        </p:nvSpPr>
        <p:spPr>
          <a:xfrm>
            <a:off x="6192560" y="1539375"/>
            <a:ext cx="5388331" cy="641539"/>
          </a:xfrm>
          <a:prstGeom prst="rect">
            <a:avLst/>
          </a:prstGeom>
          <a:noFill/>
          <a:ln>
            <a:noFill/>
          </a:ln>
        </p:spPr>
        <p:txBody>
          <a:bodyPr lIns="91425" tIns="91425" rIns="91425" bIns="91425" anchor="b" anchorCtr="0"/>
          <a:lstStyle>
            <a:lvl1pPr marL="0" marR="0" lvl="0" indent="0" algn="l" rtl="0">
              <a:lnSpc>
                <a:spcPct val="100000"/>
              </a:lnSpc>
              <a:spcBef>
                <a:spcPts val="580"/>
              </a:spcBef>
              <a:spcAft>
                <a:spcPts val="0"/>
              </a:spcAft>
              <a:buClr>
                <a:schemeClr val="dk1"/>
              </a:buClr>
              <a:buFont typeface="Arial"/>
              <a:buNone/>
              <a:defRPr sz="2900" b="1" i="0" u="none" strike="noStrike" cap="none">
                <a:solidFill>
                  <a:schemeClr val="dk1"/>
                </a:solidFill>
                <a:latin typeface="Arimo"/>
                <a:ea typeface="Arimo"/>
                <a:cs typeface="Arimo"/>
                <a:sym typeface="Arimo"/>
              </a:defRPr>
            </a:lvl1pPr>
            <a:lvl2pPr marL="558150" marR="0" lvl="1" indent="-12049" algn="l" rtl="0">
              <a:lnSpc>
                <a:spcPct val="100000"/>
              </a:lnSpc>
              <a:spcBef>
                <a:spcPts val="480"/>
              </a:spcBef>
              <a:spcAft>
                <a:spcPts val="0"/>
              </a:spcAft>
              <a:buClr>
                <a:schemeClr val="dk1"/>
              </a:buClr>
              <a:buFont typeface="Arial"/>
              <a:buNone/>
              <a:defRPr sz="2400" b="1" i="0" u="none" strike="noStrike" cap="none">
                <a:solidFill>
                  <a:schemeClr val="dk1"/>
                </a:solidFill>
                <a:latin typeface="Arimo"/>
                <a:ea typeface="Arimo"/>
                <a:cs typeface="Arimo"/>
                <a:sym typeface="Arimo"/>
              </a:defRPr>
            </a:lvl2pPr>
            <a:lvl3pPr marL="1116300" marR="0" lvl="2" indent="-11399" algn="l" rtl="0">
              <a:lnSpc>
                <a:spcPct val="100000"/>
              </a:lnSpc>
              <a:spcBef>
                <a:spcPts val="440"/>
              </a:spcBef>
              <a:spcAft>
                <a:spcPts val="0"/>
              </a:spcAft>
              <a:buClr>
                <a:schemeClr val="dk1"/>
              </a:buClr>
              <a:buFont typeface="Arial"/>
              <a:buNone/>
              <a:defRPr sz="2200" b="1" i="0" u="none" strike="noStrike" cap="none">
                <a:solidFill>
                  <a:schemeClr val="dk1"/>
                </a:solidFill>
                <a:latin typeface="Arimo"/>
                <a:ea typeface="Arimo"/>
                <a:cs typeface="Arimo"/>
                <a:sym typeface="Arimo"/>
              </a:defRPr>
            </a:lvl3pPr>
            <a:lvl4pPr marL="1674449" marR="0" lvl="3" indent="-10748" algn="l" rtl="0">
              <a:lnSpc>
                <a:spcPct val="100000"/>
              </a:lnSpc>
              <a:spcBef>
                <a:spcPts val="400"/>
              </a:spcBef>
              <a:spcAft>
                <a:spcPts val="0"/>
              </a:spcAft>
              <a:buClr>
                <a:schemeClr val="dk1"/>
              </a:buClr>
              <a:buFont typeface="Arial"/>
              <a:buNone/>
              <a:defRPr sz="2000" b="1" i="0" u="none" strike="noStrike" cap="none">
                <a:solidFill>
                  <a:schemeClr val="dk1"/>
                </a:solidFill>
                <a:latin typeface="Arimo"/>
                <a:ea typeface="Arimo"/>
                <a:cs typeface="Arimo"/>
                <a:sym typeface="Arimo"/>
              </a:defRPr>
            </a:lvl4pPr>
            <a:lvl5pPr marL="2232599" marR="0" lvl="4" indent="-10098" algn="l" rtl="0">
              <a:lnSpc>
                <a:spcPct val="100000"/>
              </a:lnSpc>
              <a:spcBef>
                <a:spcPts val="400"/>
              </a:spcBef>
              <a:spcAft>
                <a:spcPts val="0"/>
              </a:spcAft>
              <a:buClr>
                <a:schemeClr val="dk1"/>
              </a:buClr>
              <a:buFont typeface="Arial"/>
              <a:buNone/>
              <a:defRPr sz="2000" b="1" i="0" u="none" strike="noStrike" cap="none">
                <a:solidFill>
                  <a:schemeClr val="dk1"/>
                </a:solidFill>
                <a:latin typeface="Arimo"/>
                <a:ea typeface="Arimo"/>
                <a:cs typeface="Arimo"/>
                <a:sym typeface="Arimo"/>
              </a:defRPr>
            </a:lvl5pPr>
            <a:lvl6pPr marL="2790749" marR="0" lvl="5" indent="-9449"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6pPr>
            <a:lvl7pPr marL="3348899" marR="0" lvl="6" indent="-8799"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7pPr>
            <a:lvl8pPr marL="3907048" marR="0" lvl="7" indent="-8147"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8pPr>
            <a:lvl9pPr marL="4465198" marR="0" lvl="8" indent="-7497"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body" idx="4"/>
          </p:nvPr>
        </p:nvSpPr>
        <p:spPr>
          <a:xfrm>
            <a:off x="6192560" y="2180916"/>
            <a:ext cx="5388331" cy="3962262"/>
          </a:xfrm>
          <a:prstGeom prst="rect">
            <a:avLst/>
          </a:prstGeom>
          <a:noFill/>
          <a:ln>
            <a:noFill/>
          </a:ln>
        </p:spPr>
        <p:txBody>
          <a:bodyPr lIns="91425" tIns="91425" rIns="91425" bIns="91425" anchor="t" anchorCtr="0"/>
          <a:lstStyle>
            <a:lvl1pPr marL="418612" marR="0" lvl="0" indent="-56661" algn="l" rtl="0">
              <a:lnSpc>
                <a:spcPct val="100000"/>
              </a:lnSpc>
              <a:spcBef>
                <a:spcPts val="580"/>
              </a:spcBef>
              <a:spcAft>
                <a:spcPts val="0"/>
              </a:spcAft>
              <a:buClr>
                <a:schemeClr val="dk1"/>
              </a:buClr>
              <a:buSzPct val="100000"/>
              <a:buFont typeface="Arial"/>
              <a:buChar char="•"/>
              <a:defRPr sz="2900" b="0" i="0" u="none" strike="noStrike" cap="none">
                <a:solidFill>
                  <a:schemeClr val="dk1"/>
                </a:solidFill>
                <a:latin typeface="Arimo"/>
                <a:ea typeface="Arimo"/>
                <a:cs typeface="Arimo"/>
                <a:sym typeface="Arimo"/>
              </a:defRPr>
            </a:lvl1pPr>
            <a:lvl2pPr marL="906993" marR="0" lvl="1" indent="-56092"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mo"/>
                <a:ea typeface="Arimo"/>
                <a:cs typeface="Arimo"/>
                <a:sym typeface="Arimo"/>
              </a:defRPr>
            </a:lvl2pPr>
            <a:lvl3pPr marL="1395374" marR="0" lvl="2" indent="-11074" algn="l" rtl="0">
              <a:lnSpc>
                <a:spcPct val="100000"/>
              </a:lnSpc>
              <a:spcBef>
                <a:spcPts val="440"/>
              </a:spcBef>
              <a:spcAft>
                <a:spcPts val="0"/>
              </a:spcAft>
              <a:buClr>
                <a:schemeClr val="dk1"/>
              </a:buClr>
              <a:buSzPct val="100000"/>
              <a:buFont typeface="Arial"/>
              <a:buChar char="•"/>
              <a:defRPr sz="2200" b="0" i="0" u="none" strike="noStrike" cap="none">
                <a:solidFill>
                  <a:schemeClr val="dk1"/>
                </a:solidFill>
                <a:latin typeface="Arimo"/>
                <a:ea typeface="Arimo"/>
                <a:cs typeface="Arimo"/>
                <a:sym typeface="Arimo"/>
              </a:defRPr>
            </a:lvl3pPr>
            <a:lvl4pPr marL="1953524" marR="0" lvl="3" indent="-3582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mo"/>
                <a:ea typeface="Arimo"/>
                <a:cs typeface="Arimo"/>
                <a:sym typeface="Arimo"/>
              </a:defRPr>
            </a:lvl4pPr>
            <a:lvl5pPr marL="2511674" marR="0" lvl="4" indent="-35174"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mo"/>
                <a:ea typeface="Arimo"/>
                <a:cs typeface="Arimo"/>
                <a:sym typeface="Arimo"/>
              </a:defRPr>
            </a:lvl5pPr>
            <a:lvl6pPr marL="3069824" marR="0" lvl="5" indent="-34524"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3627973" marR="0" lvl="6" indent="-3387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4186123" marR="0" lvl="7" indent="-3322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4744273" marR="0" lvl="8" indent="-32572"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dt" idx="10"/>
          </p:nvPr>
        </p:nvSpPr>
        <p:spPr>
          <a:xfrm>
            <a:off x="609520" y="6374007"/>
            <a:ext cx="2844430" cy="36613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4165057" y="6374007"/>
            <a:ext cx="3860297" cy="36613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8736463" y="6374007"/>
            <a:ext cx="2844430" cy="366139"/>
          </a:xfrm>
          <a:prstGeom prst="rect">
            <a:avLst/>
          </a:prstGeom>
          <a:noFill/>
          <a:ln>
            <a:noFill/>
          </a:ln>
        </p:spPr>
        <p:txBody>
          <a:bodyPr lIns="111625" tIns="55800" rIns="111625" bIns="55800" anchor="ctr" anchorCtr="0">
            <a:noAutofit/>
          </a:bodyPr>
          <a:lstStyle/>
          <a:p>
            <a:pPr marL="0" marR="0" lvl="0" indent="0" algn="r" rtl="0">
              <a:lnSpc>
                <a:spcPct val="100000"/>
              </a:lnSpc>
              <a:spcBef>
                <a:spcPts val="0"/>
              </a:spcBef>
              <a:spcAft>
                <a:spcPts val="0"/>
              </a:spcAft>
              <a:buClr>
                <a:srgbClr val="888888"/>
              </a:buClr>
              <a:buSzPct val="25000"/>
              <a:buFont typeface="Arimo"/>
              <a:buNone/>
            </a:pPr>
            <a:fld id="{00000000-1234-1234-1234-123412341234}" type="slidenum">
              <a:rPr lang="en-US" sz="1500" b="0" i="0" u="none" strike="noStrike" cap="none">
                <a:solidFill>
                  <a:srgbClr val="888888"/>
                </a:solidFill>
                <a:latin typeface="Arimo"/>
                <a:ea typeface="Arimo"/>
                <a:cs typeface="Arimo"/>
                <a:sym typeface="Arimo"/>
              </a:rPr>
              <a:t>‹#›</a:t>
            </a:fld>
            <a:endParaRPr lang="en-US" sz="1500" b="0" i="0" u="none" strike="noStrike" cap="none">
              <a:solidFill>
                <a:srgbClr val="888888"/>
              </a:solidFill>
              <a:latin typeface="Arimo"/>
              <a:ea typeface="Arimo"/>
              <a:cs typeface="Arimo"/>
              <a:sym typeface="Arim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09520" y="275401"/>
            <a:ext cx="10971372" cy="114617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mo"/>
              <a:buNone/>
              <a:defRPr sz="5400" b="0" i="0" u="none" strike="noStrike" cap="none">
                <a:solidFill>
                  <a:schemeClr val="dk1"/>
                </a:solidFill>
                <a:latin typeface="Arimo"/>
                <a:ea typeface="Arimo"/>
                <a:cs typeface="Arimo"/>
                <a:sym typeface="Arim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1" name="Shape 51"/>
          <p:cNvSpPr txBox="1">
            <a:spLocks noGrp="1"/>
          </p:cNvSpPr>
          <p:nvPr>
            <p:ph type="dt" idx="10"/>
          </p:nvPr>
        </p:nvSpPr>
        <p:spPr>
          <a:xfrm>
            <a:off x="609520" y="6374007"/>
            <a:ext cx="2844430" cy="36613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4165057" y="6374007"/>
            <a:ext cx="3860297" cy="36613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8736463" y="6374007"/>
            <a:ext cx="2844430" cy="366139"/>
          </a:xfrm>
          <a:prstGeom prst="rect">
            <a:avLst/>
          </a:prstGeom>
          <a:noFill/>
          <a:ln>
            <a:noFill/>
          </a:ln>
        </p:spPr>
        <p:txBody>
          <a:bodyPr lIns="111625" tIns="55800" rIns="111625" bIns="55800" anchor="ctr" anchorCtr="0">
            <a:noAutofit/>
          </a:bodyPr>
          <a:lstStyle/>
          <a:p>
            <a:pPr marL="0" marR="0" lvl="0" indent="0" algn="r" rtl="0">
              <a:lnSpc>
                <a:spcPct val="100000"/>
              </a:lnSpc>
              <a:spcBef>
                <a:spcPts val="0"/>
              </a:spcBef>
              <a:spcAft>
                <a:spcPts val="0"/>
              </a:spcAft>
              <a:buClr>
                <a:srgbClr val="888888"/>
              </a:buClr>
              <a:buSzPct val="25000"/>
              <a:buFont typeface="Arimo"/>
              <a:buNone/>
            </a:pPr>
            <a:fld id="{00000000-1234-1234-1234-123412341234}" type="slidenum">
              <a:rPr lang="en-US" sz="1500" b="0" i="0" u="none" strike="noStrike" cap="none">
                <a:solidFill>
                  <a:srgbClr val="888888"/>
                </a:solidFill>
                <a:latin typeface="Arimo"/>
                <a:ea typeface="Arimo"/>
                <a:cs typeface="Arimo"/>
                <a:sym typeface="Arimo"/>
              </a:rPr>
              <a:t>‹#›</a:t>
            </a:fld>
            <a:endParaRPr lang="en-US" sz="1500" b="0" i="0" u="none" strike="noStrike" cap="none">
              <a:solidFill>
                <a:srgbClr val="888888"/>
              </a:solidFill>
              <a:latin typeface="Arimo"/>
              <a:ea typeface="Arimo"/>
              <a:cs typeface="Arimo"/>
              <a:sym typeface="Arim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609520" y="6374007"/>
            <a:ext cx="2844430" cy="36613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4165057" y="6374007"/>
            <a:ext cx="3860297" cy="36613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8736463" y="6374007"/>
            <a:ext cx="2844430" cy="366139"/>
          </a:xfrm>
          <a:prstGeom prst="rect">
            <a:avLst/>
          </a:prstGeom>
          <a:noFill/>
          <a:ln>
            <a:noFill/>
          </a:ln>
        </p:spPr>
        <p:txBody>
          <a:bodyPr lIns="111625" tIns="55800" rIns="111625" bIns="55800" anchor="ctr" anchorCtr="0">
            <a:noAutofit/>
          </a:bodyPr>
          <a:lstStyle/>
          <a:p>
            <a:pPr marL="0" marR="0" lvl="0" indent="0" algn="r" rtl="0">
              <a:lnSpc>
                <a:spcPct val="100000"/>
              </a:lnSpc>
              <a:spcBef>
                <a:spcPts val="0"/>
              </a:spcBef>
              <a:spcAft>
                <a:spcPts val="0"/>
              </a:spcAft>
              <a:buClr>
                <a:srgbClr val="888888"/>
              </a:buClr>
              <a:buSzPct val="25000"/>
              <a:buFont typeface="Arimo"/>
              <a:buNone/>
            </a:pPr>
            <a:fld id="{00000000-1234-1234-1234-123412341234}" type="slidenum">
              <a:rPr lang="en-US" sz="1500" b="0" i="0" u="none" strike="noStrike" cap="none">
                <a:solidFill>
                  <a:srgbClr val="888888"/>
                </a:solidFill>
                <a:latin typeface="Arimo"/>
                <a:ea typeface="Arimo"/>
                <a:cs typeface="Arimo"/>
                <a:sym typeface="Arimo"/>
              </a:rPr>
              <a:t>‹#›</a:t>
            </a:fld>
            <a:endParaRPr lang="en-US" sz="1500" b="0" i="0" u="none" strike="noStrike" cap="none">
              <a:solidFill>
                <a:srgbClr val="888888"/>
              </a:solidFill>
              <a:latin typeface="Arimo"/>
              <a:ea typeface="Arimo"/>
              <a:cs typeface="Arimo"/>
              <a:sym typeface="Arim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09520" y="273809"/>
            <a:ext cx="4010560" cy="116527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mo"/>
              <a:buNone/>
              <a:defRPr sz="2400" b="1" i="0" u="none" strike="noStrike" cap="none">
                <a:solidFill>
                  <a:schemeClr val="dk1"/>
                </a:solidFill>
                <a:latin typeface="Arimo"/>
                <a:ea typeface="Arimo"/>
                <a:cs typeface="Arimo"/>
                <a:sym typeface="Arim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0" name="Shape 60"/>
          <p:cNvSpPr txBox="1">
            <a:spLocks noGrp="1"/>
          </p:cNvSpPr>
          <p:nvPr>
            <p:ph type="body" idx="1"/>
          </p:nvPr>
        </p:nvSpPr>
        <p:spPr>
          <a:xfrm>
            <a:off x="4766114" y="273809"/>
            <a:ext cx="6814779" cy="5869372"/>
          </a:xfrm>
          <a:prstGeom prst="rect">
            <a:avLst/>
          </a:prstGeom>
          <a:noFill/>
          <a:ln>
            <a:noFill/>
          </a:ln>
        </p:spPr>
        <p:txBody>
          <a:bodyPr lIns="91425" tIns="91425" rIns="91425" bIns="91425" anchor="t" anchorCtr="0"/>
          <a:lstStyle>
            <a:lvl1pPr marL="418612" marR="0" lvl="0" indent="70338" algn="l" rtl="0">
              <a:lnSpc>
                <a:spcPct val="100000"/>
              </a:lnSpc>
              <a:spcBef>
                <a:spcPts val="780"/>
              </a:spcBef>
              <a:spcAft>
                <a:spcPts val="0"/>
              </a:spcAft>
              <a:buClr>
                <a:schemeClr val="dk1"/>
              </a:buClr>
              <a:buSzPct val="100000"/>
              <a:buFont typeface="Arial"/>
              <a:buChar char="•"/>
              <a:defRPr sz="3900" b="0" i="0" u="none" strike="noStrike" cap="none">
                <a:solidFill>
                  <a:schemeClr val="dk1"/>
                </a:solidFill>
                <a:latin typeface="Arimo"/>
                <a:ea typeface="Arimo"/>
                <a:cs typeface="Arimo"/>
                <a:sym typeface="Arimo"/>
              </a:defRPr>
            </a:lvl1pPr>
            <a:lvl2pPr marL="906993" marR="0" lvl="1" indent="70907" algn="l" rtl="0">
              <a:lnSpc>
                <a:spcPct val="100000"/>
              </a:lnSpc>
              <a:spcBef>
                <a:spcPts val="680"/>
              </a:spcBef>
              <a:spcAft>
                <a:spcPts val="0"/>
              </a:spcAft>
              <a:buClr>
                <a:schemeClr val="dk1"/>
              </a:buClr>
              <a:buSzPct val="100000"/>
              <a:buFont typeface="Arial"/>
              <a:buChar char="–"/>
              <a:defRPr sz="3400" b="0" i="0" u="none" strike="noStrike" cap="none">
                <a:solidFill>
                  <a:schemeClr val="dk1"/>
                </a:solidFill>
                <a:latin typeface="Arimo"/>
                <a:ea typeface="Arimo"/>
                <a:cs typeface="Arimo"/>
                <a:sym typeface="Arimo"/>
              </a:defRPr>
            </a:lvl2pPr>
            <a:lvl3pPr marL="1395374" marR="0" lvl="2" indent="71475" algn="l" rtl="0">
              <a:lnSpc>
                <a:spcPct val="100000"/>
              </a:lnSpc>
              <a:spcBef>
                <a:spcPts val="580"/>
              </a:spcBef>
              <a:spcAft>
                <a:spcPts val="0"/>
              </a:spcAft>
              <a:buClr>
                <a:schemeClr val="dk1"/>
              </a:buClr>
              <a:buSzPct val="100000"/>
              <a:buFont typeface="Arial"/>
              <a:buChar char="•"/>
              <a:defRPr sz="2900" b="0" i="0" u="none" strike="noStrike" cap="none">
                <a:solidFill>
                  <a:schemeClr val="dk1"/>
                </a:solidFill>
                <a:latin typeface="Arimo"/>
                <a:ea typeface="Arimo"/>
                <a:cs typeface="Arimo"/>
                <a:sym typeface="Arimo"/>
              </a:defRPr>
            </a:lvl3pPr>
            <a:lvl4pPr marL="1953524" marR="0" lvl="3" indent="14976"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mo"/>
                <a:ea typeface="Arimo"/>
                <a:cs typeface="Arimo"/>
                <a:sym typeface="Arimo"/>
              </a:defRPr>
            </a:lvl4pPr>
            <a:lvl5pPr marL="2511674" marR="0" lvl="4" indent="156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mo"/>
                <a:ea typeface="Arimo"/>
                <a:cs typeface="Arimo"/>
                <a:sym typeface="Arimo"/>
              </a:defRPr>
            </a:lvl5pPr>
            <a:lvl6pPr marL="3069824" marR="0" lvl="5" indent="1627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6pPr>
            <a:lvl7pPr marL="3627973" marR="0" lvl="6" indent="16926"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7pPr>
            <a:lvl8pPr marL="4186123" marR="0" lvl="7" indent="17576"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8pPr>
            <a:lvl9pPr marL="4744273" marR="0" lvl="8" indent="1822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2"/>
          </p:nvPr>
        </p:nvSpPr>
        <p:spPr>
          <a:xfrm>
            <a:off x="609520" y="1439087"/>
            <a:ext cx="4010560" cy="4704092"/>
          </a:xfrm>
          <a:prstGeom prst="rect">
            <a:avLst/>
          </a:prstGeom>
          <a:noFill/>
          <a:ln>
            <a:noFill/>
          </a:ln>
        </p:spPr>
        <p:txBody>
          <a:bodyPr lIns="91425" tIns="91425" rIns="91425" bIns="91425" anchor="t" anchorCtr="0"/>
          <a:lstStyle>
            <a:lvl1pPr marL="0" marR="0" lvl="0" indent="0" algn="l" rtl="0">
              <a:lnSpc>
                <a:spcPct val="100000"/>
              </a:lnSpc>
              <a:spcBef>
                <a:spcPts val="340"/>
              </a:spcBef>
              <a:spcAft>
                <a:spcPts val="0"/>
              </a:spcAft>
              <a:buClr>
                <a:schemeClr val="dk1"/>
              </a:buClr>
              <a:buFont typeface="Arial"/>
              <a:buNone/>
              <a:defRPr sz="1700" b="0" i="0" u="none" strike="noStrike" cap="none">
                <a:solidFill>
                  <a:schemeClr val="dk1"/>
                </a:solidFill>
                <a:latin typeface="Arimo"/>
                <a:ea typeface="Arimo"/>
                <a:cs typeface="Arimo"/>
                <a:sym typeface="Arimo"/>
              </a:defRPr>
            </a:lvl1pPr>
            <a:lvl2pPr marL="558150" marR="0" lvl="1" indent="-12049" algn="l" rtl="0">
              <a:lnSpc>
                <a:spcPct val="100000"/>
              </a:lnSpc>
              <a:spcBef>
                <a:spcPts val="300"/>
              </a:spcBef>
              <a:spcAft>
                <a:spcPts val="0"/>
              </a:spcAft>
              <a:buClr>
                <a:schemeClr val="dk1"/>
              </a:buClr>
              <a:buFont typeface="Arial"/>
              <a:buNone/>
              <a:defRPr sz="1500" b="0" i="0" u="none" strike="noStrike" cap="none">
                <a:solidFill>
                  <a:schemeClr val="dk1"/>
                </a:solidFill>
                <a:latin typeface="Arimo"/>
                <a:ea typeface="Arimo"/>
                <a:cs typeface="Arimo"/>
                <a:sym typeface="Arimo"/>
              </a:defRPr>
            </a:lvl2pPr>
            <a:lvl3pPr marL="1116300" marR="0" lvl="2" indent="-11399" algn="l" rtl="0">
              <a:lnSpc>
                <a:spcPct val="100000"/>
              </a:lnSpc>
              <a:spcBef>
                <a:spcPts val="240"/>
              </a:spcBef>
              <a:spcAft>
                <a:spcPts val="0"/>
              </a:spcAft>
              <a:buClr>
                <a:schemeClr val="dk1"/>
              </a:buClr>
              <a:buFont typeface="Arial"/>
              <a:buNone/>
              <a:defRPr sz="1200" b="0" i="0" u="none" strike="noStrike" cap="none">
                <a:solidFill>
                  <a:schemeClr val="dk1"/>
                </a:solidFill>
                <a:latin typeface="Arimo"/>
                <a:ea typeface="Arimo"/>
                <a:cs typeface="Arimo"/>
                <a:sym typeface="Arimo"/>
              </a:defRPr>
            </a:lvl3pPr>
            <a:lvl4pPr marL="1674449" marR="0" lvl="3" indent="-10748" algn="l" rtl="0">
              <a:lnSpc>
                <a:spcPct val="100000"/>
              </a:lnSpc>
              <a:spcBef>
                <a:spcPts val="220"/>
              </a:spcBef>
              <a:spcAft>
                <a:spcPts val="0"/>
              </a:spcAft>
              <a:buClr>
                <a:schemeClr val="dk1"/>
              </a:buClr>
              <a:buFont typeface="Arial"/>
              <a:buNone/>
              <a:defRPr sz="1100" b="0" i="0" u="none" strike="noStrike" cap="none">
                <a:solidFill>
                  <a:schemeClr val="dk1"/>
                </a:solidFill>
                <a:latin typeface="Arimo"/>
                <a:ea typeface="Arimo"/>
                <a:cs typeface="Arimo"/>
                <a:sym typeface="Arimo"/>
              </a:defRPr>
            </a:lvl4pPr>
            <a:lvl5pPr marL="2232599" marR="0" lvl="4" indent="-10098" algn="l" rtl="0">
              <a:lnSpc>
                <a:spcPct val="100000"/>
              </a:lnSpc>
              <a:spcBef>
                <a:spcPts val="220"/>
              </a:spcBef>
              <a:spcAft>
                <a:spcPts val="0"/>
              </a:spcAft>
              <a:buClr>
                <a:schemeClr val="dk1"/>
              </a:buClr>
              <a:buFont typeface="Arial"/>
              <a:buNone/>
              <a:defRPr sz="1100" b="0" i="0" u="none" strike="noStrike" cap="none">
                <a:solidFill>
                  <a:schemeClr val="dk1"/>
                </a:solidFill>
                <a:latin typeface="Arimo"/>
                <a:ea typeface="Arimo"/>
                <a:cs typeface="Arimo"/>
                <a:sym typeface="Arimo"/>
              </a:defRPr>
            </a:lvl5pPr>
            <a:lvl6pPr marL="2790749" marR="0" lvl="5" indent="-9449" algn="l" rtl="0">
              <a:lnSpc>
                <a:spcPct val="100000"/>
              </a:lnSpc>
              <a:spcBef>
                <a:spcPts val="220"/>
              </a:spcBef>
              <a:spcAft>
                <a:spcPts val="0"/>
              </a:spcAft>
              <a:buClr>
                <a:schemeClr val="dk1"/>
              </a:buClr>
              <a:buFont typeface="Arial"/>
              <a:buNone/>
              <a:defRPr sz="1100" b="0" i="0" u="none" strike="noStrike" cap="none">
                <a:solidFill>
                  <a:schemeClr val="dk1"/>
                </a:solidFill>
                <a:latin typeface="Arial"/>
                <a:ea typeface="Arial"/>
                <a:cs typeface="Arial"/>
                <a:sym typeface="Arial"/>
              </a:defRPr>
            </a:lvl6pPr>
            <a:lvl7pPr marL="3348899" marR="0" lvl="6" indent="-8799" algn="l" rtl="0">
              <a:lnSpc>
                <a:spcPct val="100000"/>
              </a:lnSpc>
              <a:spcBef>
                <a:spcPts val="220"/>
              </a:spcBef>
              <a:spcAft>
                <a:spcPts val="0"/>
              </a:spcAft>
              <a:buClr>
                <a:schemeClr val="dk1"/>
              </a:buClr>
              <a:buFont typeface="Arial"/>
              <a:buNone/>
              <a:defRPr sz="1100" b="0" i="0" u="none" strike="noStrike" cap="none">
                <a:solidFill>
                  <a:schemeClr val="dk1"/>
                </a:solidFill>
                <a:latin typeface="Arial"/>
                <a:ea typeface="Arial"/>
                <a:cs typeface="Arial"/>
                <a:sym typeface="Arial"/>
              </a:defRPr>
            </a:lvl7pPr>
            <a:lvl8pPr marL="3907048" marR="0" lvl="7" indent="-8147" algn="l" rtl="0">
              <a:lnSpc>
                <a:spcPct val="100000"/>
              </a:lnSpc>
              <a:spcBef>
                <a:spcPts val="220"/>
              </a:spcBef>
              <a:spcAft>
                <a:spcPts val="0"/>
              </a:spcAft>
              <a:buClr>
                <a:schemeClr val="dk1"/>
              </a:buClr>
              <a:buFont typeface="Arial"/>
              <a:buNone/>
              <a:defRPr sz="1100" b="0" i="0" u="none" strike="noStrike" cap="none">
                <a:solidFill>
                  <a:schemeClr val="dk1"/>
                </a:solidFill>
                <a:latin typeface="Arial"/>
                <a:ea typeface="Arial"/>
                <a:cs typeface="Arial"/>
                <a:sym typeface="Arial"/>
              </a:defRPr>
            </a:lvl8pPr>
            <a:lvl9pPr marL="4465198" marR="0" lvl="8" indent="-7497" algn="l" rtl="0">
              <a:lnSpc>
                <a:spcPct val="100000"/>
              </a:lnSpc>
              <a:spcBef>
                <a:spcPts val="220"/>
              </a:spcBef>
              <a:spcAft>
                <a:spcPts val="0"/>
              </a:spcAft>
              <a:buClr>
                <a:schemeClr val="dk1"/>
              </a:buClr>
              <a:buFont typeface="Arial"/>
              <a:buNone/>
              <a:defRPr sz="11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609520" y="6374007"/>
            <a:ext cx="2844430" cy="36613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4165057" y="6374007"/>
            <a:ext cx="3860297" cy="36613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8736463" y="6374007"/>
            <a:ext cx="2844430" cy="366139"/>
          </a:xfrm>
          <a:prstGeom prst="rect">
            <a:avLst/>
          </a:prstGeom>
          <a:noFill/>
          <a:ln>
            <a:noFill/>
          </a:ln>
        </p:spPr>
        <p:txBody>
          <a:bodyPr lIns="111625" tIns="55800" rIns="111625" bIns="55800" anchor="ctr" anchorCtr="0">
            <a:noAutofit/>
          </a:bodyPr>
          <a:lstStyle/>
          <a:p>
            <a:pPr marL="0" marR="0" lvl="0" indent="0" algn="r" rtl="0">
              <a:lnSpc>
                <a:spcPct val="100000"/>
              </a:lnSpc>
              <a:spcBef>
                <a:spcPts val="0"/>
              </a:spcBef>
              <a:spcAft>
                <a:spcPts val="0"/>
              </a:spcAft>
              <a:buClr>
                <a:srgbClr val="888888"/>
              </a:buClr>
              <a:buSzPct val="25000"/>
              <a:buFont typeface="Arimo"/>
              <a:buNone/>
            </a:pPr>
            <a:fld id="{00000000-1234-1234-1234-123412341234}" type="slidenum">
              <a:rPr lang="en-US" sz="1500" b="0" i="0" u="none" strike="noStrike" cap="none">
                <a:solidFill>
                  <a:srgbClr val="888888"/>
                </a:solidFill>
                <a:latin typeface="Arimo"/>
                <a:ea typeface="Arimo"/>
                <a:cs typeface="Arimo"/>
                <a:sym typeface="Arimo"/>
              </a:rPr>
              <a:t>‹#›</a:t>
            </a:fld>
            <a:endParaRPr lang="en-US" sz="1500" b="0" i="0" u="none" strike="noStrike" cap="none">
              <a:solidFill>
                <a:srgbClr val="888888"/>
              </a:solidFill>
              <a:latin typeface="Arimo"/>
              <a:ea typeface="Arimo"/>
              <a:cs typeface="Arimo"/>
              <a:sym typeface="Arim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389406" y="4813935"/>
            <a:ext cx="7314248" cy="56831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mo"/>
              <a:buNone/>
              <a:defRPr sz="2400" b="1" i="0" u="none" strike="noStrike" cap="none">
                <a:solidFill>
                  <a:schemeClr val="dk1"/>
                </a:solidFill>
                <a:latin typeface="Arimo"/>
                <a:ea typeface="Arimo"/>
                <a:cs typeface="Arimo"/>
                <a:sym typeface="Arim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7" name="Shape 67"/>
          <p:cNvSpPr>
            <a:spLocks noGrp="1"/>
          </p:cNvSpPr>
          <p:nvPr>
            <p:ph type="pic" idx="2"/>
          </p:nvPr>
        </p:nvSpPr>
        <p:spPr>
          <a:xfrm>
            <a:off x="2389406" y="614477"/>
            <a:ext cx="7314248" cy="4126229"/>
          </a:xfrm>
          <a:prstGeom prst="rect">
            <a:avLst/>
          </a:prstGeom>
          <a:noFill/>
          <a:ln>
            <a:noFill/>
          </a:ln>
        </p:spPr>
        <p:txBody>
          <a:bodyPr lIns="91425" tIns="91425" rIns="91425" bIns="91425" anchor="t" anchorCtr="0"/>
          <a:lstStyle>
            <a:lvl1pPr marL="0" marR="0" lvl="0" indent="0" algn="l" rtl="0">
              <a:lnSpc>
                <a:spcPct val="100000"/>
              </a:lnSpc>
              <a:spcBef>
                <a:spcPts val="780"/>
              </a:spcBef>
              <a:spcAft>
                <a:spcPts val="0"/>
              </a:spcAft>
              <a:buClr>
                <a:schemeClr val="dk1"/>
              </a:buClr>
              <a:buFont typeface="Arial"/>
              <a:buNone/>
              <a:defRPr sz="3900" b="0" i="0" u="none" strike="noStrike" cap="none">
                <a:solidFill>
                  <a:schemeClr val="dk1"/>
                </a:solidFill>
                <a:latin typeface="Arimo"/>
                <a:ea typeface="Arimo"/>
                <a:cs typeface="Arimo"/>
                <a:sym typeface="Arimo"/>
              </a:defRPr>
            </a:lvl1pPr>
            <a:lvl2pPr marL="558150" marR="0" lvl="1" indent="-12049" algn="l" rtl="0">
              <a:lnSpc>
                <a:spcPct val="100000"/>
              </a:lnSpc>
              <a:spcBef>
                <a:spcPts val="680"/>
              </a:spcBef>
              <a:spcAft>
                <a:spcPts val="0"/>
              </a:spcAft>
              <a:buClr>
                <a:schemeClr val="dk1"/>
              </a:buClr>
              <a:buFont typeface="Arial"/>
              <a:buNone/>
              <a:defRPr sz="3400" b="0" i="0" u="none" strike="noStrike" cap="none">
                <a:solidFill>
                  <a:schemeClr val="dk1"/>
                </a:solidFill>
                <a:latin typeface="Arimo"/>
                <a:ea typeface="Arimo"/>
                <a:cs typeface="Arimo"/>
                <a:sym typeface="Arimo"/>
              </a:defRPr>
            </a:lvl2pPr>
            <a:lvl3pPr marL="1116300" marR="0" lvl="2" indent="-11399" algn="l" rtl="0">
              <a:lnSpc>
                <a:spcPct val="100000"/>
              </a:lnSpc>
              <a:spcBef>
                <a:spcPts val="580"/>
              </a:spcBef>
              <a:spcAft>
                <a:spcPts val="0"/>
              </a:spcAft>
              <a:buClr>
                <a:schemeClr val="dk1"/>
              </a:buClr>
              <a:buFont typeface="Arial"/>
              <a:buNone/>
              <a:defRPr sz="2900" b="0" i="0" u="none" strike="noStrike" cap="none">
                <a:solidFill>
                  <a:schemeClr val="dk1"/>
                </a:solidFill>
                <a:latin typeface="Arimo"/>
                <a:ea typeface="Arimo"/>
                <a:cs typeface="Arimo"/>
                <a:sym typeface="Arimo"/>
              </a:defRPr>
            </a:lvl3pPr>
            <a:lvl4pPr marL="1674449" marR="0" lvl="3" indent="-10748" algn="l" rtl="0">
              <a:lnSpc>
                <a:spcPct val="100000"/>
              </a:lnSpc>
              <a:spcBef>
                <a:spcPts val="480"/>
              </a:spcBef>
              <a:spcAft>
                <a:spcPts val="0"/>
              </a:spcAft>
              <a:buClr>
                <a:schemeClr val="dk1"/>
              </a:buClr>
              <a:buFont typeface="Arial"/>
              <a:buNone/>
              <a:defRPr sz="2400" b="0" i="0" u="none" strike="noStrike" cap="none">
                <a:solidFill>
                  <a:schemeClr val="dk1"/>
                </a:solidFill>
                <a:latin typeface="Arimo"/>
                <a:ea typeface="Arimo"/>
                <a:cs typeface="Arimo"/>
                <a:sym typeface="Arimo"/>
              </a:defRPr>
            </a:lvl4pPr>
            <a:lvl5pPr marL="2232599" marR="0" lvl="4" indent="-10098" algn="l" rtl="0">
              <a:lnSpc>
                <a:spcPct val="100000"/>
              </a:lnSpc>
              <a:spcBef>
                <a:spcPts val="480"/>
              </a:spcBef>
              <a:spcAft>
                <a:spcPts val="0"/>
              </a:spcAft>
              <a:buClr>
                <a:schemeClr val="dk1"/>
              </a:buClr>
              <a:buFont typeface="Arial"/>
              <a:buNone/>
              <a:defRPr sz="2400" b="0" i="0" u="none" strike="noStrike" cap="none">
                <a:solidFill>
                  <a:schemeClr val="dk1"/>
                </a:solidFill>
                <a:latin typeface="Arimo"/>
                <a:ea typeface="Arimo"/>
                <a:cs typeface="Arimo"/>
                <a:sym typeface="Arimo"/>
              </a:defRPr>
            </a:lvl5pPr>
            <a:lvl6pPr marL="2790749" marR="0" lvl="5" indent="-9449" algn="l"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6pPr>
            <a:lvl7pPr marL="3348899" marR="0" lvl="6" indent="-8799" algn="l"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7pPr>
            <a:lvl8pPr marL="3907048" marR="0" lvl="7" indent="-8147" algn="l"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8pPr>
            <a:lvl9pPr marL="4465198" marR="0" lvl="8" indent="-7497" algn="l"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389406" y="5382248"/>
            <a:ext cx="7314248" cy="807096"/>
          </a:xfrm>
          <a:prstGeom prst="rect">
            <a:avLst/>
          </a:prstGeom>
          <a:noFill/>
          <a:ln>
            <a:noFill/>
          </a:ln>
        </p:spPr>
        <p:txBody>
          <a:bodyPr lIns="91425" tIns="91425" rIns="91425" bIns="91425" anchor="t" anchorCtr="0"/>
          <a:lstStyle>
            <a:lvl1pPr marL="0" marR="0" lvl="0" indent="0" algn="l" rtl="0">
              <a:lnSpc>
                <a:spcPct val="100000"/>
              </a:lnSpc>
              <a:spcBef>
                <a:spcPts val="340"/>
              </a:spcBef>
              <a:spcAft>
                <a:spcPts val="0"/>
              </a:spcAft>
              <a:buClr>
                <a:schemeClr val="dk1"/>
              </a:buClr>
              <a:buFont typeface="Arial"/>
              <a:buNone/>
              <a:defRPr sz="1700" b="0" i="0" u="none" strike="noStrike" cap="none">
                <a:solidFill>
                  <a:schemeClr val="dk1"/>
                </a:solidFill>
                <a:latin typeface="Arimo"/>
                <a:ea typeface="Arimo"/>
                <a:cs typeface="Arimo"/>
                <a:sym typeface="Arimo"/>
              </a:defRPr>
            </a:lvl1pPr>
            <a:lvl2pPr marL="558150" marR="0" lvl="1" indent="-12049" algn="l" rtl="0">
              <a:lnSpc>
                <a:spcPct val="100000"/>
              </a:lnSpc>
              <a:spcBef>
                <a:spcPts val="300"/>
              </a:spcBef>
              <a:spcAft>
                <a:spcPts val="0"/>
              </a:spcAft>
              <a:buClr>
                <a:schemeClr val="dk1"/>
              </a:buClr>
              <a:buFont typeface="Arial"/>
              <a:buNone/>
              <a:defRPr sz="1500" b="0" i="0" u="none" strike="noStrike" cap="none">
                <a:solidFill>
                  <a:schemeClr val="dk1"/>
                </a:solidFill>
                <a:latin typeface="Arimo"/>
                <a:ea typeface="Arimo"/>
                <a:cs typeface="Arimo"/>
                <a:sym typeface="Arimo"/>
              </a:defRPr>
            </a:lvl2pPr>
            <a:lvl3pPr marL="1116300" marR="0" lvl="2" indent="-11399" algn="l" rtl="0">
              <a:lnSpc>
                <a:spcPct val="100000"/>
              </a:lnSpc>
              <a:spcBef>
                <a:spcPts val="240"/>
              </a:spcBef>
              <a:spcAft>
                <a:spcPts val="0"/>
              </a:spcAft>
              <a:buClr>
                <a:schemeClr val="dk1"/>
              </a:buClr>
              <a:buFont typeface="Arial"/>
              <a:buNone/>
              <a:defRPr sz="1200" b="0" i="0" u="none" strike="noStrike" cap="none">
                <a:solidFill>
                  <a:schemeClr val="dk1"/>
                </a:solidFill>
                <a:latin typeface="Arimo"/>
                <a:ea typeface="Arimo"/>
                <a:cs typeface="Arimo"/>
                <a:sym typeface="Arimo"/>
              </a:defRPr>
            </a:lvl3pPr>
            <a:lvl4pPr marL="1674449" marR="0" lvl="3" indent="-10748" algn="l" rtl="0">
              <a:lnSpc>
                <a:spcPct val="100000"/>
              </a:lnSpc>
              <a:spcBef>
                <a:spcPts val="220"/>
              </a:spcBef>
              <a:spcAft>
                <a:spcPts val="0"/>
              </a:spcAft>
              <a:buClr>
                <a:schemeClr val="dk1"/>
              </a:buClr>
              <a:buFont typeface="Arial"/>
              <a:buNone/>
              <a:defRPr sz="1100" b="0" i="0" u="none" strike="noStrike" cap="none">
                <a:solidFill>
                  <a:schemeClr val="dk1"/>
                </a:solidFill>
                <a:latin typeface="Arimo"/>
                <a:ea typeface="Arimo"/>
                <a:cs typeface="Arimo"/>
                <a:sym typeface="Arimo"/>
              </a:defRPr>
            </a:lvl4pPr>
            <a:lvl5pPr marL="2232599" marR="0" lvl="4" indent="-10098" algn="l" rtl="0">
              <a:lnSpc>
                <a:spcPct val="100000"/>
              </a:lnSpc>
              <a:spcBef>
                <a:spcPts val="220"/>
              </a:spcBef>
              <a:spcAft>
                <a:spcPts val="0"/>
              </a:spcAft>
              <a:buClr>
                <a:schemeClr val="dk1"/>
              </a:buClr>
              <a:buFont typeface="Arial"/>
              <a:buNone/>
              <a:defRPr sz="1100" b="0" i="0" u="none" strike="noStrike" cap="none">
                <a:solidFill>
                  <a:schemeClr val="dk1"/>
                </a:solidFill>
                <a:latin typeface="Arimo"/>
                <a:ea typeface="Arimo"/>
                <a:cs typeface="Arimo"/>
                <a:sym typeface="Arimo"/>
              </a:defRPr>
            </a:lvl5pPr>
            <a:lvl6pPr marL="2790749" marR="0" lvl="5" indent="-9449" algn="l" rtl="0">
              <a:lnSpc>
                <a:spcPct val="100000"/>
              </a:lnSpc>
              <a:spcBef>
                <a:spcPts val="220"/>
              </a:spcBef>
              <a:spcAft>
                <a:spcPts val="0"/>
              </a:spcAft>
              <a:buClr>
                <a:schemeClr val="dk1"/>
              </a:buClr>
              <a:buFont typeface="Arial"/>
              <a:buNone/>
              <a:defRPr sz="1100" b="0" i="0" u="none" strike="noStrike" cap="none">
                <a:solidFill>
                  <a:schemeClr val="dk1"/>
                </a:solidFill>
                <a:latin typeface="Arial"/>
                <a:ea typeface="Arial"/>
                <a:cs typeface="Arial"/>
                <a:sym typeface="Arial"/>
              </a:defRPr>
            </a:lvl6pPr>
            <a:lvl7pPr marL="3348899" marR="0" lvl="6" indent="-8799" algn="l" rtl="0">
              <a:lnSpc>
                <a:spcPct val="100000"/>
              </a:lnSpc>
              <a:spcBef>
                <a:spcPts val="220"/>
              </a:spcBef>
              <a:spcAft>
                <a:spcPts val="0"/>
              </a:spcAft>
              <a:buClr>
                <a:schemeClr val="dk1"/>
              </a:buClr>
              <a:buFont typeface="Arial"/>
              <a:buNone/>
              <a:defRPr sz="1100" b="0" i="0" u="none" strike="noStrike" cap="none">
                <a:solidFill>
                  <a:schemeClr val="dk1"/>
                </a:solidFill>
                <a:latin typeface="Arial"/>
                <a:ea typeface="Arial"/>
                <a:cs typeface="Arial"/>
                <a:sym typeface="Arial"/>
              </a:defRPr>
            </a:lvl7pPr>
            <a:lvl8pPr marL="3907048" marR="0" lvl="7" indent="-8147" algn="l" rtl="0">
              <a:lnSpc>
                <a:spcPct val="100000"/>
              </a:lnSpc>
              <a:spcBef>
                <a:spcPts val="220"/>
              </a:spcBef>
              <a:spcAft>
                <a:spcPts val="0"/>
              </a:spcAft>
              <a:buClr>
                <a:schemeClr val="dk1"/>
              </a:buClr>
              <a:buFont typeface="Arial"/>
              <a:buNone/>
              <a:defRPr sz="1100" b="0" i="0" u="none" strike="noStrike" cap="none">
                <a:solidFill>
                  <a:schemeClr val="dk1"/>
                </a:solidFill>
                <a:latin typeface="Arial"/>
                <a:ea typeface="Arial"/>
                <a:cs typeface="Arial"/>
                <a:sym typeface="Arial"/>
              </a:defRPr>
            </a:lvl8pPr>
            <a:lvl9pPr marL="4465198" marR="0" lvl="8" indent="-7497" algn="l" rtl="0">
              <a:lnSpc>
                <a:spcPct val="100000"/>
              </a:lnSpc>
              <a:spcBef>
                <a:spcPts val="220"/>
              </a:spcBef>
              <a:spcAft>
                <a:spcPts val="0"/>
              </a:spcAft>
              <a:buClr>
                <a:schemeClr val="dk1"/>
              </a:buClr>
              <a:buFont typeface="Arial"/>
              <a:buNone/>
              <a:defRPr sz="11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609520" y="6374007"/>
            <a:ext cx="2844430" cy="36613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4165057" y="6374007"/>
            <a:ext cx="3860297" cy="36613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8736463" y="6374007"/>
            <a:ext cx="2844430" cy="366139"/>
          </a:xfrm>
          <a:prstGeom prst="rect">
            <a:avLst/>
          </a:prstGeom>
          <a:noFill/>
          <a:ln>
            <a:noFill/>
          </a:ln>
        </p:spPr>
        <p:txBody>
          <a:bodyPr lIns="111625" tIns="55800" rIns="111625" bIns="55800" anchor="ctr" anchorCtr="0">
            <a:noAutofit/>
          </a:bodyPr>
          <a:lstStyle/>
          <a:p>
            <a:pPr marL="0" marR="0" lvl="0" indent="0" algn="r" rtl="0">
              <a:lnSpc>
                <a:spcPct val="100000"/>
              </a:lnSpc>
              <a:spcBef>
                <a:spcPts val="0"/>
              </a:spcBef>
              <a:spcAft>
                <a:spcPts val="0"/>
              </a:spcAft>
              <a:buClr>
                <a:srgbClr val="888888"/>
              </a:buClr>
              <a:buSzPct val="25000"/>
              <a:buFont typeface="Arimo"/>
              <a:buNone/>
            </a:pPr>
            <a:fld id="{00000000-1234-1234-1234-123412341234}" type="slidenum">
              <a:rPr lang="en-US" sz="1500" b="0" i="0" u="none" strike="noStrike" cap="none">
                <a:solidFill>
                  <a:srgbClr val="888888"/>
                </a:solidFill>
                <a:latin typeface="Arimo"/>
                <a:ea typeface="Arimo"/>
                <a:cs typeface="Arimo"/>
                <a:sym typeface="Arimo"/>
              </a:rPr>
              <a:t>‹#›</a:t>
            </a:fld>
            <a:endParaRPr lang="en-US" sz="1500" b="0" i="0" u="none" strike="noStrike" cap="none">
              <a:solidFill>
                <a:srgbClr val="888888"/>
              </a:solidFill>
              <a:latin typeface="Arimo"/>
              <a:ea typeface="Arimo"/>
              <a:cs typeface="Arimo"/>
              <a:sym typeface="Arim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520" y="275401"/>
            <a:ext cx="10971372" cy="114617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mo"/>
              <a:buNone/>
              <a:defRPr sz="5400" b="0" i="0" u="none" strike="noStrike" cap="none">
                <a:solidFill>
                  <a:schemeClr val="dk1"/>
                </a:solidFill>
                <a:latin typeface="Arimo"/>
                <a:ea typeface="Arimo"/>
                <a:cs typeface="Arimo"/>
                <a:sym typeface="Arim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 name="Shape 11"/>
          <p:cNvSpPr txBox="1">
            <a:spLocks noGrp="1"/>
          </p:cNvSpPr>
          <p:nvPr>
            <p:ph type="body" idx="1"/>
          </p:nvPr>
        </p:nvSpPr>
        <p:spPr>
          <a:xfrm>
            <a:off x="609520" y="1604645"/>
            <a:ext cx="10971372" cy="4538535"/>
          </a:xfrm>
          <a:prstGeom prst="rect">
            <a:avLst/>
          </a:prstGeom>
          <a:noFill/>
          <a:ln>
            <a:noFill/>
          </a:ln>
        </p:spPr>
        <p:txBody>
          <a:bodyPr lIns="91425" tIns="91425" rIns="91425" bIns="91425" anchor="t" anchorCtr="0"/>
          <a:lstStyle>
            <a:lvl1pPr marL="418612" marR="0" lvl="0" indent="70338" algn="l" rtl="0">
              <a:lnSpc>
                <a:spcPct val="100000"/>
              </a:lnSpc>
              <a:spcBef>
                <a:spcPts val="780"/>
              </a:spcBef>
              <a:spcAft>
                <a:spcPts val="0"/>
              </a:spcAft>
              <a:buClr>
                <a:schemeClr val="dk1"/>
              </a:buClr>
              <a:buSzPct val="100000"/>
              <a:buFont typeface="Arial"/>
              <a:buChar char="•"/>
              <a:defRPr sz="3900" b="0" i="0" u="none" strike="noStrike" cap="none">
                <a:solidFill>
                  <a:schemeClr val="dk1"/>
                </a:solidFill>
                <a:latin typeface="Arimo"/>
                <a:ea typeface="Arimo"/>
                <a:cs typeface="Arimo"/>
                <a:sym typeface="Arimo"/>
              </a:defRPr>
            </a:lvl1pPr>
            <a:lvl2pPr marL="906993" marR="0" lvl="1" indent="70907" algn="l" rtl="0">
              <a:lnSpc>
                <a:spcPct val="100000"/>
              </a:lnSpc>
              <a:spcBef>
                <a:spcPts val="680"/>
              </a:spcBef>
              <a:spcAft>
                <a:spcPts val="0"/>
              </a:spcAft>
              <a:buClr>
                <a:schemeClr val="dk1"/>
              </a:buClr>
              <a:buSzPct val="100000"/>
              <a:buFont typeface="Arial"/>
              <a:buChar char="–"/>
              <a:defRPr sz="3400" b="0" i="0" u="none" strike="noStrike" cap="none">
                <a:solidFill>
                  <a:schemeClr val="dk1"/>
                </a:solidFill>
                <a:latin typeface="Arimo"/>
                <a:ea typeface="Arimo"/>
                <a:cs typeface="Arimo"/>
                <a:sym typeface="Arimo"/>
              </a:defRPr>
            </a:lvl2pPr>
            <a:lvl3pPr marL="1395374" marR="0" lvl="2" indent="71475" algn="l" rtl="0">
              <a:lnSpc>
                <a:spcPct val="100000"/>
              </a:lnSpc>
              <a:spcBef>
                <a:spcPts val="580"/>
              </a:spcBef>
              <a:spcAft>
                <a:spcPts val="0"/>
              </a:spcAft>
              <a:buClr>
                <a:schemeClr val="dk1"/>
              </a:buClr>
              <a:buSzPct val="100000"/>
              <a:buFont typeface="Arial"/>
              <a:buChar char="•"/>
              <a:defRPr sz="2900" b="0" i="0" u="none" strike="noStrike" cap="none">
                <a:solidFill>
                  <a:schemeClr val="dk1"/>
                </a:solidFill>
                <a:latin typeface="Arimo"/>
                <a:ea typeface="Arimo"/>
                <a:cs typeface="Arimo"/>
                <a:sym typeface="Arimo"/>
              </a:defRPr>
            </a:lvl3pPr>
            <a:lvl4pPr marL="1953524" marR="0" lvl="3" indent="14976"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mo"/>
                <a:ea typeface="Arimo"/>
                <a:cs typeface="Arimo"/>
                <a:sym typeface="Arimo"/>
              </a:defRPr>
            </a:lvl4pPr>
            <a:lvl5pPr marL="2511674" marR="0" lvl="4" indent="156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mo"/>
                <a:ea typeface="Arimo"/>
                <a:cs typeface="Arimo"/>
                <a:sym typeface="Arimo"/>
              </a:defRPr>
            </a:lvl5pPr>
            <a:lvl6pPr marL="3069824" marR="0" lvl="5" indent="1627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6pPr>
            <a:lvl7pPr marL="3627973" marR="0" lvl="6" indent="16926"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7pPr>
            <a:lvl8pPr marL="4186123" marR="0" lvl="7" indent="17576"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8pPr>
            <a:lvl9pPr marL="4744273" marR="0" lvl="8" indent="1822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609520" y="6374007"/>
            <a:ext cx="2844430" cy="36613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4165057" y="6374007"/>
            <a:ext cx="3860297" cy="36613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mo"/>
              <a:buNone/>
              <a:defRPr sz="1500" b="0" i="0" u="none" strike="noStrike" cap="none">
                <a:solidFill>
                  <a:srgbClr val="888888"/>
                </a:solidFill>
                <a:latin typeface="Arimo"/>
                <a:ea typeface="Arimo"/>
                <a:cs typeface="Arimo"/>
                <a:sym typeface="Arimo"/>
              </a:defRPr>
            </a:lvl1pPr>
            <a:lvl2pPr marL="558150" marR="0" lvl="1" indent="-120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2pPr>
            <a:lvl3pPr marL="1116300" marR="0" lvl="2" indent="-113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3pPr>
            <a:lvl4pPr marL="1674449" marR="0" lvl="3" indent="-1074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4pPr>
            <a:lvl5pPr marL="2232599" marR="0" lvl="4" indent="-10098"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5pPr>
            <a:lvl6pPr marL="2790749" marR="0" lvl="5" indent="-944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6pPr>
            <a:lvl7pPr marL="3348899" marR="0" lvl="6" indent="-8799"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7pPr>
            <a:lvl8pPr marL="3907048" marR="0" lvl="7" indent="-814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8pPr>
            <a:lvl9pPr marL="4465198" marR="0" lvl="8" indent="-7497" algn="l" rtl="0">
              <a:lnSpc>
                <a:spcPct val="100000"/>
              </a:lnSpc>
              <a:spcBef>
                <a:spcPts val="0"/>
              </a:spcBef>
              <a:spcAft>
                <a:spcPts val="0"/>
              </a:spcAft>
              <a:buClr>
                <a:schemeClr val="dk1"/>
              </a:buClr>
              <a:buFont typeface="Arial"/>
              <a:buNone/>
              <a:defRPr sz="22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736463" y="6374007"/>
            <a:ext cx="2844430" cy="366139"/>
          </a:xfrm>
          <a:prstGeom prst="rect">
            <a:avLst/>
          </a:prstGeom>
          <a:noFill/>
          <a:ln>
            <a:noFill/>
          </a:ln>
        </p:spPr>
        <p:txBody>
          <a:bodyPr lIns="111625" tIns="55800" rIns="111625" bIns="55800" anchor="ctr" anchorCtr="0">
            <a:noAutofit/>
          </a:bodyPr>
          <a:lstStyle/>
          <a:p>
            <a:pPr marL="0" marR="0" lvl="0" indent="0" algn="r" rtl="0">
              <a:lnSpc>
                <a:spcPct val="100000"/>
              </a:lnSpc>
              <a:spcBef>
                <a:spcPts val="0"/>
              </a:spcBef>
              <a:spcAft>
                <a:spcPts val="0"/>
              </a:spcAft>
              <a:buClr>
                <a:srgbClr val="888888"/>
              </a:buClr>
              <a:buSzPct val="25000"/>
              <a:buFont typeface="Arimo"/>
              <a:buNone/>
            </a:pPr>
            <a:fld id="{00000000-1234-1234-1234-123412341234}" type="slidenum">
              <a:rPr lang="en-US" sz="1500" b="0" i="0" u="none" strike="noStrike" cap="none">
                <a:solidFill>
                  <a:srgbClr val="888888"/>
                </a:solidFill>
                <a:latin typeface="Arimo"/>
                <a:ea typeface="Arimo"/>
                <a:cs typeface="Arimo"/>
                <a:sym typeface="Arimo"/>
              </a:rPr>
              <a:t>‹#›</a:t>
            </a:fld>
            <a:endParaRPr lang="en-US" sz="1500" b="0" i="0" u="none" strike="noStrike" cap="none">
              <a:solidFill>
                <a:srgbClr val="888888"/>
              </a:solidFill>
              <a:latin typeface="Arimo"/>
              <a:ea typeface="Arimo"/>
              <a:cs typeface="Arimo"/>
              <a:sym typeface="Arim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auiproject.com/prj/view.html?i=MTEwNDQ0MTM5OTc1NTE5MTk1NzI0LDM3OTksZW4="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ois.iu.edu/"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docs.google.com/document/d/11RKcw-MnL612QghVwv8k_8aKqQdAjpYV7hzpXzP0RX8/edit?usp=sharing"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Shape 89"/>
          <p:cNvGrpSpPr/>
          <p:nvPr/>
        </p:nvGrpSpPr>
        <p:grpSpPr>
          <a:xfrm>
            <a:off x="0" y="362108"/>
            <a:ext cx="12190413" cy="6514942"/>
            <a:chOff x="0" y="361105"/>
            <a:chExt cx="12192000" cy="6496895"/>
          </a:xfrm>
        </p:grpSpPr>
        <p:sp>
          <p:nvSpPr>
            <p:cNvPr id="90" name="Shape 90"/>
            <p:cNvSpPr/>
            <p:nvPr/>
          </p:nvSpPr>
          <p:spPr>
            <a:xfrm>
              <a:off x="0" y="6431705"/>
              <a:ext cx="12192000" cy="426295"/>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91" name="Shape 91"/>
            <p:cNvSpPr/>
            <p:nvPr/>
          </p:nvSpPr>
          <p:spPr>
            <a:xfrm>
              <a:off x="0" y="361105"/>
              <a:ext cx="12192000" cy="45718"/>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92" name="Shape 92"/>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93" name="Shape 93"/>
          <p:cNvSpPr/>
          <p:nvPr/>
        </p:nvSpPr>
        <p:spPr>
          <a:xfrm>
            <a:off x="838620" y="2058177"/>
            <a:ext cx="10703716" cy="2800766"/>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3600" b="1">
                <a:solidFill>
                  <a:schemeClr val="dk1"/>
                </a:solidFill>
                <a:latin typeface="Calibri"/>
                <a:ea typeface="Calibri"/>
                <a:cs typeface="Calibri"/>
                <a:sym typeface="Calibri"/>
              </a:rPr>
              <a:t>Student Connect</a:t>
            </a:r>
          </a:p>
          <a:p>
            <a:pPr marL="0" marR="0" lvl="0" indent="0" algn="ctr" rtl="0">
              <a:lnSpc>
                <a:spcPct val="100000"/>
              </a:lnSpc>
              <a:spcBef>
                <a:spcPts val="0"/>
              </a:spcBef>
              <a:spcAft>
                <a:spcPts val="0"/>
              </a:spcAft>
              <a:buClr>
                <a:schemeClr val="dk1"/>
              </a:buClr>
              <a:buSzPct val="25000"/>
              <a:buFont typeface="Calibri"/>
              <a:buNone/>
            </a:pPr>
            <a:r>
              <a:rPr lang="en-US" sz="3600" b="1" i="0" u="none" strike="noStrike" cap="none">
                <a:solidFill>
                  <a:schemeClr val="dk1"/>
                </a:solidFill>
                <a:latin typeface="Calibri"/>
                <a:ea typeface="Calibri"/>
                <a:cs typeface="Calibri"/>
                <a:sym typeface="Calibri"/>
              </a:rPr>
              <a:t>ONE.IU.EDU</a:t>
            </a:r>
          </a:p>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dk1"/>
              </a:solidFill>
              <a:latin typeface="Calibri"/>
              <a:ea typeface="Calibri"/>
              <a:cs typeface="Calibri"/>
              <a:sym typeface="Calibri"/>
            </a:endParaRPr>
          </a:p>
          <a:p>
            <a:pPr marL="0" marR="0" lvl="0" indent="0" algn="r" rtl="0">
              <a:lnSpc>
                <a:spcPct val="100000"/>
              </a:lnSpc>
              <a:spcBef>
                <a:spcPts val="0"/>
              </a:spcBef>
              <a:spcAft>
                <a:spcPts val="0"/>
              </a:spcAft>
              <a:buClr>
                <a:schemeClr val="dk1"/>
              </a:buClr>
              <a:buSzPct val="25000"/>
              <a:buFont typeface="Arial"/>
              <a:buNone/>
            </a:pPr>
            <a:r>
              <a:rPr lang="en-US" sz="2400" b="1" i="0" u="none" strike="noStrike" cap="none">
                <a:solidFill>
                  <a:schemeClr val="dk1"/>
                </a:solidFill>
                <a:latin typeface="Calibri"/>
                <a:ea typeface="Calibri"/>
                <a:cs typeface="Calibri"/>
                <a:sym typeface="Calibri"/>
              </a:rPr>
              <a:t>GROUP 3</a:t>
            </a:r>
          </a:p>
          <a:p>
            <a:pPr marL="0" marR="0" lvl="0" indent="0" algn="ctr" rtl="0">
              <a:lnSpc>
                <a:spcPct val="100000"/>
              </a:lnSpc>
              <a:spcBef>
                <a:spcPts val="0"/>
              </a:spcBef>
              <a:spcAft>
                <a:spcPts val="0"/>
              </a:spcAft>
              <a:buClr>
                <a:schemeClr val="dk1"/>
              </a:buClr>
              <a:buFont typeface="Arial"/>
              <a:buNone/>
            </a:pPr>
            <a:endParaRPr sz="3200" b="0" i="0" u="none" strike="noStrike" cap="none">
              <a:solidFill>
                <a:schemeClr val="dk1"/>
              </a:solidFill>
              <a:latin typeface="Arimo"/>
              <a:ea typeface="Arimo"/>
              <a:cs typeface="Arimo"/>
              <a:sym typeface="Arimo"/>
            </a:endParaRPr>
          </a:p>
        </p:txBody>
      </p:sp>
      <p:pic>
        <p:nvPicPr>
          <p:cNvPr id="94" name="Shape 94"/>
          <p:cNvPicPr preferRelativeResize="0"/>
          <p:nvPr/>
        </p:nvPicPr>
        <p:blipFill rotWithShape="1">
          <a:blip r:embed="rId3">
            <a:alphaModFix/>
          </a:blip>
          <a:srcRect/>
          <a:stretch/>
        </p:blipFill>
        <p:spPr>
          <a:xfrm>
            <a:off x="4892425" y="2869600"/>
            <a:ext cx="2596099" cy="7080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p:nvPr/>
        </p:nvSpPr>
        <p:spPr>
          <a:xfrm>
            <a:off x="0" y="399099"/>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124" name="Shape 124"/>
          <p:cNvSpPr txBox="1"/>
          <p:nvPr/>
        </p:nvSpPr>
        <p:spPr>
          <a:xfrm>
            <a:off x="874445" y="1502354"/>
            <a:ext cx="10297500" cy="2271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Font typeface="Calibri"/>
              <a:buNone/>
            </a:pPr>
            <a:endParaRPr sz="2400" b="0" i="0" u="none" strike="noStrike" cap="none">
              <a:solidFill>
                <a:srgbClr val="000000"/>
              </a:solidFill>
              <a:latin typeface="Calibri"/>
              <a:ea typeface="Calibri"/>
              <a:cs typeface="Calibri"/>
              <a:sym typeface="Calibri"/>
            </a:endParaRPr>
          </a:p>
        </p:txBody>
      </p:sp>
      <p:sp>
        <p:nvSpPr>
          <p:cNvPr id="125" name="Shape 125"/>
          <p:cNvSpPr txBox="1"/>
          <p:nvPr/>
        </p:nvSpPr>
        <p:spPr>
          <a:xfrm>
            <a:off x="1126650" y="1033026"/>
            <a:ext cx="9793200" cy="529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Project Initiation</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126" name="Shape 126"/>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graphicFrame>
        <p:nvGraphicFramePr>
          <p:cNvPr id="127" name="Shape 127"/>
          <p:cNvGraphicFramePr/>
          <p:nvPr>
            <p:extLst>
              <p:ext uri="{D42A27DB-BD31-4B8C-83A1-F6EECF244321}">
                <p14:modId xmlns:p14="http://schemas.microsoft.com/office/powerpoint/2010/main" val="2571995494"/>
              </p:ext>
            </p:extLst>
          </p:nvPr>
        </p:nvGraphicFramePr>
        <p:xfrm>
          <a:off x="952500" y="1658199"/>
          <a:ext cx="10285400" cy="4355306"/>
        </p:xfrm>
        <a:graphic>
          <a:graphicData uri="http://schemas.openxmlformats.org/drawingml/2006/table">
            <a:tbl>
              <a:tblPr>
                <a:noFill/>
                <a:tableStyleId>{BB781891-5908-4006-8FC4-047C13F6C2D2}</a:tableStyleId>
              </a:tblPr>
              <a:tblGrid>
                <a:gridCol w="2250325">
                  <a:extLst>
                    <a:ext uri="{9D8B030D-6E8A-4147-A177-3AD203B41FA5}">
                      <a16:colId xmlns:a16="http://schemas.microsoft.com/office/drawing/2014/main" val="20000"/>
                    </a:ext>
                  </a:extLst>
                </a:gridCol>
                <a:gridCol w="8035075">
                  <a:extLst>
                    <a:ext uri="{9D8B030D-6E8A-4147-A177-3AD203B41FA5}">
                      <a16:colId xmlns:a16="http://schemas.microsoft.com/office/drawing/2014/main" val="20001"/>
                    </a:ext>
                  </a:extLst>
                </a:gridCol>
              </a:tblGrid>
              <a:tr h="729575">
                <a:tc>
                  <a:txBody>
                    <a:bodyPr/>
                    <a:lstStyle/>
                    <a:p>
                      <a:pPr lvl="0" rtl="0">
                        <a:spcBef>
                          <a:spcPts val="0"/>
                        </a:spcBef>
                        <a:buNone/>
                      </a:pPr>
                      <a:r>
                        <a:rPr lang="en-US" b="1"/>
                        <a:t>Project Name</a:t>
                      </a:r>
                    </a:p>
                    <a:p>
                      <a:pPr lvl="0" rtl="0">
                        <a:spcBef>
                          <a:spcPts val="0"/>
                        </a:spcBef>
                        <a:buClr>
                          <a:schemeClr val="dk1"/>
                        </a:buClr>
                        <a:buSzPct val="78571"/>
                        <a:buFont typeface="Arial"/>
                        <a:buNone/>
                      </a:pPr>
                      <a:r>
                        <a:rPr lang="en-US" b="1">
                          <a:solidFill>
                            <a:schemeClr val="dk1"/>
                          </a:solidFill>
                        </a:rPr>
                        <a:t>Project Manager</a:t>
                      </a:r>
                    </a:p>
                  </a:txBody>
                  <a:tcPr marL="91425" marR="91425" marT="91425" marB="91425"/>
                </a:tc>
                <a:tc>
                  <a:txBody>
                    <a:bodyPr/>
                    <a:lstStyle/>
                    <a:p>
                      <a:pPr lvl="0" rtl="0">
                        <a:spcBef>
                          <a:spcPts val="0"/>
                        </a:spcBef>
                        <a:buNone/>
                      </a:pPr>
                      <a:r>
                        <a:rPr lang="en-US" dirty="0"/>
                        <a:t>Connected Student </a:t>
                      </a:r>
                    </a:p>
                    <a:p>
                      <a:pPr lvl="0" rtl="0">
                        <a:spcBef>
                          <a:spcPts val="0"/>
                        </a:spcBef>
                        <a:buClr>
                          <a:schemeClr val="dk1"/>
                        </a:buClr>
                        <a:buSzPct val="78571"/>
                        <a:buFont typeface="Arial"/>
                        <a:buNone/>
                      </a:pPr>
                      <a:r>
                        <a:rPr lang="en-US" dirty="0">
                          <a:solidFill>
                            <a:schemeClr val="dk1"/>
                          </a:solidFill>
                          <a:highlight>
                            <a:srgbClr val="FFFFFF"/>
                          </a:highlight>
                        </a:rPr>
                        <a:t>Jayendra Khandare</a:t>
                      </a:r>
                    </a:p>
                  </a:txBody>
                  <a:tcPr marL="91425" marR="91425" marT="91425" marB="91425"/>
                </a:tc>
                <a:extLst>
                  <a:ext uri="{0D108BD9-81ED-4DB2-BD59-A6C34878D82A}">
                    <a16:rowId xmlns:a16="http://schemas.microsoft.com/office/drawing/2014/main" val="10000"/>
                  </a:ext>
                </a:extLst>
              </a:tr>
              <a:tr h="1422225">
                <a:tc>
                  <a:txBody>
                    <a:bodyPr/>
                    <a:lstStyle/>
                    <a:p>
                      <a:pPr lvl="0" algn="just" rtl="0">
                        <a:lnSpc>
                          <a:spcPct val="115000"/>
                        </a:lnSpc>
                        <a:spcBef>
                          <a:spcPts val="0"/>
                        </a:spcBef>
                        <a:buNone/>
                      </a:pPr>
                      <a:r>
                        <a:rPr lang="en-US" b="1"/>
                        <a:t>Customer</a:t>
                      </a:r>
                    </a:p>
                    <a:p>
                      <a:pPr lvl="0" algn="just" rtl="0">
                        <a:lnSpc>
                          <a:spcPct val="115000"/>
                        </a:lnSpc>
                        <a:spcBef>
                          <a:spcPts val="0"/>
                        </a:spcBef>
                        <a:buNone/>
                      </a:pPr>
                      <a:endParaRPr b="1"/>
                    </a:p>
                    <a:p>
                      <a:pPr lvl="0" algn="just" rtl="0">
                        <a:lnSpc>
                          <a:spcPct val="115000"/>
                        </a:lnSpc>
                        <a:spcBef>
                          <a:spcPts val="0"/>
                        </a:spcBef>
                        <a:buNone/>
                      </a:pPr>
                      <a:r>
                        <a:rPr lang="en-US" b="1">
                          <a:solidFill>
                            <a:schemeClr val="dk1"/>
                          </a:solidFill>
                        </a:rPr>
                        <a:t>Project Sponsor</a:t>
                      </a:r>
                    </a:p>
                    <a:p>
                      <a:pPr lvl="0" algn="just" rtl="0">
                        <a:lnSpc>
                          <a:spcPct val="115000"/>
                        </a:lnSpc>
                        <a:spcBef>
                          <a:spcPts val="0"/>
                        </a:spcBef>
                        <a:buClr>
                          <a:schemeClr val="dk1"/>
                        </a:buClr>
                        <a:buSzPct val="78571"/>
                        <a:buFont typeface="Arial"/>
                        <a:buNone/>
                      </a:pPr>
                      <a:r>
                        <a:rPr lang="en-US" b="1">
                          <a:solidFill>
                            <a:schemeClr val="dk1"/>
                          </a:solidFill>
                        </a:rPr>
                        <a:t>Project Start/End </a:t>
                      </a:r>
                    </a:p>
                  </a:txBody>
                  <a:tcPr marL="91425" marR="91425" marT="91425" marB="91425"/>
                </a:tc>
                <a:tc>
                  <a:txBody>
                    <a:bodyPr/>
                    <a:lstStyle/>
                    <a:p>
                      <a:pPr lvl="0" algn="just" rtl="0">
                        <a:lnSpc>
                          <a:spcPct val="115000"/>
                        </a:lnSpc>
                        <a:spcBef>
                          <a:spcPts val="0"/>
                        </a:spcBef>
                        <a:buNone/>
                      </a:pPr>
                      <a:r>
                        <a:rPr lang="en-US" dirty="0"/>
                        <a:t>Office of International Services (OIS) Indiana University Bloomington &amp;</a:t>
                      </a:r>
                    </a:p>
                    <a:p>
                      <a:pPr lvl="0" algn="just" rtl="0">
                        <a:lnSpc>
                          <a:spcPct val="115000"/>
                        </a:lnSpc>
                        <a:spcBef>
                          <a:spcPts val="0"/>
                        </a:spcBef>
                        <a:buNone/>
                      </a:pPr>
                      <a:r>
                        <a:rPr lang="en-US" dirty="0"/>
                        <a:t>Indiana University Bloomington Students</a:t>
                      </a:r>
                    </a:p>
                    <a:p>
                      <a:pPr lvl="0" algn="just" rtl="0">
                        <a:lnSpc>
                          <a:spcPct val="115000"/>
                        </a:lnSpc>
                        <a:spcBef>
                          <a:spcPts val="0"/>
                        </a:spcBef>
                        <a:buNone/>
                      </a:pPr>
                      <a:r>
                        <a:rPr lang="en-US" dirty="0">
                          <a:solidFill>
                            <a:schemeClr val="dk1"/>
                          </a:solidFill>
                        </a:rPr>
                        <a:t>Carol </a:t>
                      </a:r>
                      <a:r>
                        <a:rPr lang="en-US" dirty="0" err="1">
                          <a:solidFill>
                            <a:schemeClr val="dk1"/>
                          </a:solidFill>
                        </a:rPr>
                        <a:t>Choksy</a:t>
                      </a:r>
                      <a:endParaRPr lang="en-US" dirty="0">
                        <a:solidFill>
                          <a:schemeClr val="dk1"/>
                        </a:solidFill>
                      </a:endParaRPr>
                    </a:p>
                    <a:p>
                      <a:pPr lvl="0" algn="just" rtl="0">
                        <a:lnSpc>
                          <a:spcPct val="115000"/>
                        </a:lnSpc>
                        <a:spcBef>
                          <a:spcPts val="0"/>
                        </a:spcBef>
                        <a:buNone/>
                      </a:pPr>
                      <a:r>
                        <a:rPr lang="en-US" dirty="0">
                          <a:solidFill>
                            <a:schemeClr val="dk1"/>
                          </a:solidFill>
                        </a:rPr>
                        <a:t>2/13/2017 to 4/24/2017</a:t>
                      </a:r>
                    </a:p>
                  </a:txBody>
                  <a:tcPr marL="91425" marR="91425" marT="91425" marB="91425"/>
                </a:tc>
                <a:extLst>
                  <a:ext uri="{0D108BD9-81ED-4DB2-BD59-A6C34878D82A}">
                    <a16:rowId xmlns:a16="http://schemas.microsoft.com/office/drawing/2014/main" val="10001"/>
                  </a:ext>
                </a:extLst>
              </a:tr>
              <a:tr h="1039200">
                <a:tc>
                  <a:txBody>
                    <a:bodyPr/>
                    <a:lstStyle/>
                    <a:p>
                      <a:pPr lvl="0" rtl="0">
                        <a:spcBef>
                          <a:spcPts val="0"/>
                        </a:spcBef>
                        <a:buClr>
                          <a:schemeClr val="dk1"/>
                        </a:buClr>
                        <a:buSzPct val="78571"/>
                        <a:buFont typeface="Arial"/>
                        <a:buNone/>
                      </a:pPr>
                      <a:r>
                        <a:rPr lang="en-US" b="1">
                          <a:solidFill>
                            <a:schemeClr val="dk1"/>
                          </a:solidFill>
                        </a:rPr>
                        <a:t>Project Overview</a:t>
                      </a:r>
                    </a:p>
                  </a:txBody>
                  <a:tcPr marL="91425" marR="91425" marT="91425" marB="91425"/>
                </a:tc>
                <a:tc>
                  <a:txBody>
                    <a:bodyPr/>
                    <a:lstStyle/>
                    <a:p>
                      <a:pPr lvl="0" algn="just" rtl="0">
                        <a:spcBef>
                          <a:spcPts val="0"/>
                        </a:spcBef>
                        <a:buNone/>
                      </a:pPr>
                      <a:r>
                        <a:rPr lang="en-US" dirty="0">
                          <a:solidFill>
                            <a:schemeClr val="dk1"/>
                          </a:solidFill>
                        </a:rPr>
                        <a:t>The basic idea of the project is to create an applet on the "one.iu.edu" which will be accessible to every student of IU. The purpose of this applet is to provide a place of communications among the students, with this applet students will feel more connected.</a:t>
                      </a:r>
                    </a:p>
                  </a:txBody>
                  <a:tcPr marL="91425" marR="91425" marT="91425" marB="91425"/>
                </a:tc>
                <a:extLst>
                  <a:ext uri="{0D108BD9-81ED-4DB2-BD59-A6C34878D82A}">
                    <a16:rowId xmlns:a16="http://schemas.microsoft.com/office/drawing/2014/main" val="10002"/>
                  </a:ext>
                </a:extLst>
              </a:tr>
              <a:tr h="1154075">
                <a:tc>
                  <a:txBody>
                    <a:bodyPr/>
                    <a:lstStyle/>
                    <a:p>
                      <a:pPr lvl="0" rtl="0">
                        <a:spcBef>
                          <a:spcPts val="0"/>
                        </a:spcBef>
                        <a:buClr>
                          <a:schemeClr val="dk1"/>
                        </a:buClr>
                        <a:buSzPct val="78571"/>
                        <a:buFont typeface="Arial"/>
                        <a:buNone/>
                      </a:pPr>
                      <a:r>
                        <a:rPr lang="en-US" b="1">
                          <a:solidFill>
                            <a:schemeClr val="dk1"/>
                          </a:solidFill>
                        </a:rPr>
                        <a:t>Objectives</a:t>
                      </a:r>
                    </a:p>
                  </a:txBody>
                  <a:tcPr marL="91425" marR="91425" marT="91425" marB="91425"/>
                </a:tc>
                <a:tc>
                  <a:txBody>
                    <a:bodyPr/>
                    <a:lstStyle/>
                    <a:p>
                      <a:pPr marL="457200" lvl="0" indent="-228600" rtl="0">
                        <a:lnSpc>
                          <a:spcPct val="115000"/>
                        </a:lnSpc>
                        <a:spcBef>
                          <a:spcPts val="0"/>
                        </a:spcBef>
                        <a:buClr>
                          <a:schemeClr val="dk1"/>
                        </a:buClr>
                        <a:buChar char="●"/>
                      </a:pPr>
                      <a:r>
                        <a:rPr lang="en-US" dirty="0">
                          <a:solidFill>
                            <a:schemeClr val="dk1"/>
                          </a:solidFill>
                        </a:rPr>
                        <a:t>Provide categorized information.</a:t>
                      </a:r>
                    </a:p>
                    <a:p>
                      <a:pPr marL="457200" lvl="0" indent="-228600" rtl="0">
                        <a:lnSpc>
                          <a:spcPct val="115000"/>
                        </a:lnSpc>
                        <a:spcBef>
                          <a:spcPts val="0"/>
                        </a:spcBef>
                        <a:buClr>
                          <a:schemeClr val="dk1"/>
                        </a:buClr>
                        <a:buChar char="●"/>
                      </a:pPr>
                      <a:r>
                        <a:rPr lang="en-US" dirty="0">
                          <a:solidFill>
                            <a:schemeClr val="dk1"/>
                          </a:solidFill>
                        </a:rPr>
                        <a:t>Modify database as per requirement.</a:t>
                      </a:r>
                    </a:p>
                    <a:p>
                      <a:pPr marL="457200" lvl="0" indent="-228600" rtl="0">
                        <a:lnSpc>
                          <a:spcPct val="115000"/>
                        </a:lnSpc>
                        <a:spcBef>
                          <a:spcPts val="0"/>
                        </a:spcBef>
                        <a:buClr>
                          <a:schemeClr val="dk1"/>
                        </a:buClr>
                        <a:buChar char="●"/>
                      </a:pPr>
                      <a:r>
                        <a:rPr lang="en-US" dirty="0">
                          <a:solidFill>
                            <a:schemeClr val="dk1"/>
                          </a:solidFill>
                        </a:rPr>
                        <a:t>Provide a place of communication.</a:t>
                      </a:r>
                    </a:p>
                    <a:p>
                      <a:pPr marL="457200" lvl="0" indent="-228600" rtl="0">
                        <a:lnSpc>
                          <a:spcPct val="115000"/>
                        </a:lnSpc>
                        <a:spcBef>
                          <a:spcPts val="0"/>
                        </a:spcBef>
                        <a:buClr>
                          <a:schemeClr val="dk1"/>
                        </a:buClr>
                        <a:buChar char="●"/>
                      </a:pPr>
                      <a:r>
                        <a:rPr lang="en-US" dirty="0">
                          <a:solidFill>
                            <a:schemeClr val="dk1"/>
                          </a:solidFill>
                        </a:rPr>
                        <a:t>Provide personalized updates.</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134" name="Shape 134"/>
          <p:cNvSpPr txBox="1"/>
          <p:nvPr/>
        </p:nvSpPr>
        <p:spPr>
          <a:xfrm>
            <a:off x="874445" y="1502354"/>
            <a:ext cx="10297500" cy="2271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Font typeface="Calibri"/>
              <a:buNone/>
            </a:pPr>
            <a:endParaRPr sz="2400" b="0" i="0" u="none" strike="noStrike" cap="none">
              <a:solidFill>
                <a:srgbClr val="000000"/>
              </a:solidFill>
              <a:latin typeface="Calibri"/>
              <a:ea typeface="Calibri"/>
              <a:cs typeface="Calibri"/>
              <a:sym typeface="Calibri"/>
            </a:endParaRPr>
          </a:p>
        </p:txBody>
      </p:sp>
      <p:sp>
        <p:nvSpPr>
          <p:cNvPr id="135" name="Shape 135"/>
          <p:cNvSpPr txBox="1"/>
          <p:nvPr/>
        </p:nvSpPr>
        <p:spPr>
          <a:xfrm>
            <a:off x="1126650" y="1033026"/>
            <a:ext cx="9793200" cy="529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Project Initiation</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136" name="Shape 136"/>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graphicFrame>
        <p:nvGraphicFramePr>
          <p:cNvPr id="137" name="Shape 137"/>
          <p:cNvGraphicFramePr/>
          <p:nvPr/>
        </p:nvGraphicFramePr>
        <p:xfrm>
          <a:off x="952500" y="1589650"/>
          <a:ext cx="10285400" cy="1335800"/>
        </p:xfrm>
        <a:graphic>
          <a:graphicData uri="http://schemas.openxmlformats.org/drawingml/2006/table">
            <a:tbl>
              <a:tblPr>
                <a:noFill/>
                <a:tableStyleId>{BB781891-5908-4006-8FC4-047C13F6C2D2}</a:tableStyleId>
              </a:tblPr>
              <a:tblGrid>
                <a:gridCol w="2573425">
                  <a:extLst>
                    <a:ext uri="{9D8B030D-6E8A-4147-A177-3AD203B41FA5}">
                      <a16:colId xmlns:a16="http://schemas.microsoft.com/office/drawing/2014/main" val="20000"/>
                    </a:ext>
                  </a:extLst>
                </a:gridCol>
                <a:gridCol w="7711975">
                  <a:extLst>
                    <a:ext uri="{9D8B030D-6E8A-4147-A177-3AD203B41FA5}">
                      <a16:colId xmlns:a16="http://schemas.microsoft.com/office/drawing/2014/main" val="20001"/>
                    </a:ext>
                  </a:extLst>
                </a:gridCol>
              </a:tblGrid>
              <a:tr h="1335800">
                <a:tc>
                  <a:txBody>
                    <a:bodyPr/>
                    <a:lstStyle/>
                    <a:p>
                      <a:pPr lvl="0" rtl="0">
                        <a:spcBef>
                          <a:spcPts val="0"/>
                        </a:spcBef>
                        <a:buNone/>
                      </a:pPr>
                      <a:r>
                        <a:rPr lang="en-US" b="1"/>
                        <a:t>Key Assumptions</a:t>
                      </a:r>
                    </a:p>
                  </a:txBody>
                  <a:tcPr marL="91425" marR="91425" marT="91425" marB="91425"/>
                </a:tc>
                <a:tc>
                  <a:txBody>
                    <a:bodyPr/>
                    <a:lstStyle/>
                    <a:p>
                      <a:pPr marL="457200" lvl="0" indent="-228600">
                        <a:lnSpc>
                          <a:spcPct val="115000"/>
                        </a:lnSpc>
                        <a:spcBef>
                          <a:spcPts val="0"/>
                        </a:spcBef>
                        <a:buClr>
                          <a:schemeClr val="dk1"/>
                        </a:buClr>
                        <a:buChar char="●"/>
                      </a:pPr>
                      <a:r>
                        <a:rPr lang="en-US" dirty="0">
                          <a:solidFill>
                            <a:schemeClr val="dk1"/>
                          </a:solidFill>
                        </a:rPr>
                        <a:t>Students will feel more connected.</a:t>
                      </a:r>
                    </a:p>
                    <a:p>
                      <a:pPr marL="457200" lvl="0" indent="-228600">
                        <a:lnSpc>
                          <a:spcPct val="115000"/>
                        </a:lnSpc>
                        <a:spcBef>
                          <a:spcPts val="0"/>
                        </a:spcBef>
                        <a:buClr>
                          <a:schemeClr val="dk1"/>
                        </a:buClr>
                        <a:buChar char="●"/>
                      </a:pPr>
                      <a:r>
                        <a:rPr lang="en-US" dirty="0">
                          <a:solidFill>
                            <a:schemeClr val="dk1"/>
                          </a:solidFill>
                        </a:rPr>
                        <a:t>All the information needed by students will be at a single place with interactive interface.</a:t>
                      </a:r>
                    </a:p>
                    <a:p>
                      <a:pPr marL="457200" lvl="0" indent="-228600" rtl="0">
                        <a:lnSpc>
                          <a:spcPct val="115000"/>
                        </a:lnSpc>
                        <a:spcBef>
                          <a:spcPts val="0"/>
                        </a:spcBef>
                        <a:buClr>
                          <a:schemeClr val="dk1"/>
                        </a:buClr>
                        <a:buChar char="●"/>
                      </a:pPr>
                      <a:r>
                        <a:rPr lang="en-US" dirty="0">
                          <a:solidFill>
                            <a:schemeClr val="dk1"/>
                          </a:solidFill>
                        </a:rPr>
                        <a:t>Students will get to know what Indiana University  can offer.</a:t>
                      </a:r>
                    </a:p>
                    <a:p>
                      <a:pPr marL="457200" lvl="0" indent="-228600">
                        <a:lnSpc>
                          <a:spcPct val="115000"/>
                        </a:lnSpc>
                        <a:spcBef>
                          <a:spcPts val="0"/>
                        </a:spcBef>
                        <a:buClr>
                          <a:schemeClr val="dk1"/>
                        </a:buClr>
                        <a:buChar char="●"/>
                      </a:pPr>
                      <a:r>
                        <a:rPr lang="en-US" dirty="0">
                          <a:solidFill>
                            <a:schemeClr val="dk1"/>
                          </a:solidFill>
                        </a:rPr>
                        <a:t>Students with peculiar interests won’t feel left out.</a:t>
                      </a: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38" name="Shape 138"/>
          <p:cNvGraphicFramePr/>
          <p:nvPr/>
        </p:nvGraphicFramePr>
        <p:xfrm>
          <a:off x="952500" y="3639800"/>
          <a:ext cx="10285400" cy="3197265"/>
        </p:xfrm>
        <a:graphic>
          <a:graphicData uri="http://schemas.openxmlformats.org/drawingml/2006/table">
            <a:tbl>
              <a:tblPr>
                <a:noFill/>
                <a:tableStyleId>{BB781891-5908-4006-8FC4-047C13F6C2D2}</a:tableStyleId>
              </a:tblPr>
              <a:tblGrid>
                <a:gridCol w="2571350">
                  <a:extLst>
                    <a:ext uri="{9D8B030D-6E8A-4147-A177-3AD203B41FA5}">
                      <a16:colId xmlns:a16="http://schemas.microsoft.com/office/drawing/2014/main" val="20000"/>
                    </a:ext>
                  </a:extLst>
                </a:gridCol>
                <a:gridCol w="2571350">
                  <a:extLst>
                    <a:ext uri="{9D8B030D-6E8A-4147-A177-3AD203B41FA5}">
                      <a16:colId xmlns:a16="http://schemas.microsoft.com/office/drawing/2014/main" val="20001"/>
                    </a:ext>
                  </a:extLst>
                </a:gridCol>
                <a:gridCol w="2571350">
                  <a:extLst>
                    <a:ext uri="{9D8B030D-6E8A-4147-A177-3AD203B41FA5}">
                      <a16:colId xmlns:a16="http://schemas.microsoft.com/office/drawing/2014/main" val="20002"/>
                    </a:ext>
                  </a:extLst>
                </a:gridCol>
                <a:gridCol w="2571350">
                  <a:extLst>
                    <a:ext uri="{9D8B030D-6E8A-4147-A177-3AD203B41FA5}">
                      <a16:colId xmlns:a16="http://schemas.microsoft.com/office/drawing/2014/main" val="20003"/>
                    </a:ext>
                  </a:extLst>
                </a:gridCol>
              </a:tblGrid>
              <a:tr h="494550">
                <a:tc>
                  <a:txBody>
                    <a:bodyPr/>
                    <a:lstStyle/>
                    <a:p>
                      <a:pPr lvl="0" algn="ctr">
                        <a:spcBef>
                          <a:spcPts val="0"/>
                        </a:spcBef>
                        <a:buNone/>
                      </a:pPr>
                      <a:r>
                        <a:rPr lang="en-US" b="1"/>
                        <a:t>Stakeholders</a:t>
                      </a:r>
                    </a:p>
                  </a:txBody>
                  <a:tcPr marL="91425" marR="91425" marT="91425" marB="91425"/>
                </a:tc>
                <a:tc>
                  <a:txBody>
                    <a:bodyPr/>
                    <a:lstStyle/>
                    <a:p>
                      <a:pPr lvl="0" algn="ctr">
                        <a:spcBef>
                          <a:spcPts val="0"/>
                        </a:spcBef>
                        <a:buNone/>
                      </a:pPr>
                      <a:r>
                        <a:rPr lang="en-US" b="1"/>
                        <a:t>Roles</a:t>
                      </a:r>
                    </a:p>
                  </a:txBody>
                  <a:tcPr marL="91425" marR="91425" marT="91425" marB="91425"/>
                </a:tc>
                <a:tc>
                  <a:txBody>
                    <a:bodyPr/>
                    <a:lstStyle/>
                    <a:p>
                      <a:pPr lvl="0" algn="ctr">
                        <a:spcBef>
                          <a:spcPts val="0"/>
                        </a:spcBef>
                        <a:buNone/>
                      </a:pPr>
                      <a:r>
                        <a:rPr lang="en-US" b="1"/>
                        <a:t>Responsibility</a:t>
                      </a:r>
                    </a:p>
                  </a:txBody>
                  <a:tcPr marL="91425" marR="91425" marT="91425" marB="91425"/>
                </a:tc>
                <a:tc>
                  <a:txBody>
                    <a:bodyPr/>
                    <a:lstStyle/>
                    <a:p>
                      <a:pPr lvl="0" algn="ctr">
                        <a:spcBef>
                          <a:spcPts val="0"/>
                        </a:spcBef>
                        <a:buNone/>
                      </a:pPr>
                      <a:r>
                        <a:rPr lang="en-US" b="1"/>
                        <a:t>Signature</a:t>
                      </a:r>
                    </a:p>
                  </a:txBody>
                  <a:tcPr marL="91425" marR="91425" marT="91425" marB="91425"/>
                </a:tc>
                <a:extLst>
                  <a:ext uri="{0D108BD9-81ED-4DB2-BD59-A6C34878D82A}">
                    <a16:rowId xmlns:a16="http://schemas.microsoft.com/office/drawing/2014/main" val="10000"/>
                  </a:ext>
                </a:extLst>
              </a:tr>
              <a:tr h="494525">
                <a:tc>
                  <a:txBody>
                    <a:bodyPr/>
                    <a:lstStyle/>
                    <a:p>
                      <a:pPr lvl="0">
                        <a:spcBef>
                          <a:spcPts val="0"/>
                        </a:spcBef>
                        <a:buNone/>
                      </a:pPr>
                      <a:r>
                        <a:rPr lang="en-US"/>
                        <a:t>OIS Staff</a:t>
                      </a:r>
                    </a:p>
                  </a:txBody>
                  <a:tcPr marL="91425" marR="91425" marT="91425" marB="91425"/>
                </a:tc>
                <a:tc>
                  <a:txBody>
                    <a:bodyPr/>
                    <a:lstStyle/>
                    <a:p>
                      <a:pPr lvl="0">
                        <a:spcBef>
                          <a:spcPts val="0"/>
                        </a:spcBef>
                        <a:buClr>
                          <a:schemeClr val="dk1"/>
                        </a:buClr>
                        <a:buSzPct val="78571"/>
                        <a:buFont typeface="Arial"/>
                        <a:buNone/>
                      </a:pPr>
                      <a:r>
                        <a:rPr lang="en-US">
                          <a:solidFill>
                            <a:schemeClr val="dk1"/>
                          </a:solidFill>
                        </a:rPr>
                        <a:t>OIS Staff</a:t>
                      </a:r>
                    </a:p>
                  </a:txBody>
                  <a:tcPr marL="91425" marR="91425" marT="91425" marB="91425"/>
                </a:tc>
                <a:tc>
                  <a:txBody>
                    <a:bodyPr/>
                    <a:lstStyle/>
                    <a:p>
                      <a:pPr lvl="0">
                        <a:spcBef>
                          <a:spcPts val="0"/>
                        </a:spcBef>
                        <a:buNone/>
                      </a:pPr>
                      <a:r>
                        <a:rPr lang="en-US"/>
                        <a:t>Project Survey, Resources</a:t>
                      </a: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1"/>
                  </a:ext>
                </a:extLst>
              </a:tr>
              <a:tr h="494525">
                <a:tc>
                  <a:txBody>
                    <a:bodyPr/>
                    <a:lstStyle/>
                    <a:p>
                      <a:pPr lvl="0">
                        <a:spcBef>
                          <a:spcPts val="0"/>
                        </a:spcBef>
                        <a:buNone/>
                      </a:pPr>
                      <a:r>
                        <a:rPr lang="en-US"/>
                        <a:t>Chinese Student Org</a:t>
                      </a:r>
                    </a:p>
                  </a:txBody>
                  <a:tcPr marL="91425" marR="91425" marT="91425" marB="91425"/>
                </a:tc>
                <a:tc>
                  <a:txBody>
                    <a:bodyPr/>
                    <a:lstStyle/>
                    <a:p>
                      <a:pPr lvl="0">
                        <a:spcBef>
                          <a:spcPts val="0"/>
                        </a:spcBef>
                        <a:buClr>
                          <a:schemeClr val="dk1"/>
                        </a:buClr>
                        <a:buSzPct val="78571"/>
                        <a:buFont typeface="Arial"/>
                        <a:buNone/>
                      </a:pPr>
                      <a:r>
                        <a:rPr lang="en-US">
                          <a:solidFill>
                            <a:schemeClr val="dk1"/>
                          </a:solidFill>
                        </a:rPr>
                        <a:t>Chinese Student Org</a:t>
                      </a:r>
                    </a:p>
                  </a:txBody>
                  <a:tcPr marL="91425" marR="91425" marT="91425" marB="91425"/>
                </a:tc>
                <a:tc>
                  <a:txBody>
                    <a:bodyPr/>
                    <a:lstStyle/>
                    <a:p>
                      <a:pPr lvl="0">
                        <a:spcBef>
                          <a:spcPts val="0"/>
                        </a:spcBef>
                        <a:buNone/>
                      </a:pPr>
                      <a:r>
                        <a:rPr lang="en-US"/>
                        <a:t>Project Survey, Resources</a:t>
                      </a: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2"/>
                  </a:ext>
                </a:extLst>
              </a:tr>
              <a:tr h="494525">
                <a:tc>
                  <a:txBody>
                    <a:bodyPr/>
                    <a:lstStyle/>
                    <a:p>
                      <a:pPr lvl="0">
                        <a:spcBef>
                          <a:spcPts val="0"/>
                        </a:spcBef>
                        <a:buNone/>
                      </a:pPr>
                      <a:r>
                        <a:rPr lang="en-US"/>
                        <a:t>Indiana Student Org</a:t>
                      </a:r>
                    </a:p>
                  </a:txBody>
                  <a:tcPr marL="91425" marR="91425" marT="91425" marB="91425"/>
                </a:tc>
                <a:tc>
                  <a:txBody>
                    <a:bodyPr/>
                    <a:lstStyle/>
                    <a:p>
                      <a:pPr lvl="0">
                        <a:spcBef>
                          <a:spcPts val="0"/>
                        </a:spcBef>
                        <a:buClr>
                          <a:schemeClr val="dk1"/>
                        </a:buClr>
                        <a:buSzPct val="78571"/>
                        <a:buFont typeface="Arial"/>
                        <a:buNone/>
                      </a:pPr>
                      <a:r>
                        <a:rPr lang="en-US">
                          <a:solidFill>
                            <a:schemeClr val="dk1"/>
                          </a:solidFill>
                        </a:rPr>
                        <a:t>Indiana Student Org</a:t>
                      </a:r>
                    </a:p>
                  </a:txBody>
                  <a:tcPr marL="91425" marR="91425" marT="91425" marB="91425"/>
                </a:tc>
                <a:tc>
                  <a:txBody>
                    <a:bodyPr/>
                    <a:lstStyle/>
                    <a:p>
                      <a:pPr lvl="0">
                        <a:spcBef>
                          <a:spcPts val="0"/>
                        </a:spcBef>
                        <a:buNone/>
                      </a:pPr>
                      <a:r>
                        <a:rPr lang="en-US"/>
                        <a:t>Project Survey, Resource</a:t>
                      </a: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3"/>
                  </a:ext>
                </a:extLst>
              </a:tr>
              <a:tr h="356075">
                <a:tc>
                  <a:txBody>
                    <a:bodyPr/>
                    <a:lstStyle/>
                    <a:p>
                      <a:pPr lvl="0">
                        <a:spcBef>
                          <a:spcPts val="0"/>
                        </a:spcBef>
                        <a:buClr>
                          <a:schemeClr val="dk1"/>
                        </a:buClr>
                        <a:buSzPct val="78571"/>
                        <a:buFont typeface="Arial"/>
                        <a:buNone/>
                      </a:pPr>
                      <a:r>
                        <a:rPr lang="en-US">
                          <a:solidFill>
                            <a:schemeClr val="dk1"/>
                          </a:solidFill>
                        </a:rPr>
                        <a:t>Shanmugavel Subramarian</a:t>
                      </a:r>
                    </a:p>
                    <a:p>
                      <a:pPr lvl="0" rtl="0">
                        <a:spcBef>
                          <a:spcPts val="0"/>
                        </a:spcBef>
                        <a:buClr>
                          <a:schemeClr val="dk1"/>
                        </a:buClr>
                        <a:buSzPct val="78571"/>
                        <a:buFont typeface="Arial"/>
                        <a:buNone/>
                      </a:pPr>
                      <a:endParaRPr/>
                    </a:p>
                  </a:txBody>
                  <a:tcPr marL="91425" marR="91425" marT="91425" marB="91425"/>
                </a:tc>
                <a:tc>
                  <a:txBody>
                    <a:bodyPr/>
                    <a:lstStyle/>
                    <a:p>
                      <a:pPr lvl="0" rtl="0">
                        <a:spcBef>
                          <a:spcPts val="0"/>
                        </a:spcBef>
                        <a:buClr>
                          <a:schemeClr val="dk1"/>
                        </a:buClr>
                        <a:buSzPct val="78571"/>
                        <a:buFont typeface="Arial"/>
                        <a:buNone/>
                      </a:pPr>
                      <a:r>
                        <a:rPr lang="en-US">
                          <a:solidFill>
                            <a:schemeClr val="dk1"/>
                          </a:solidFill>
                        </a:rPr>
                        <a:t>Project Leader</a:t>
                      </a:r>
                    </a:p>
                  </a:txBody>
                  <a:tcPr marL="91425" marR="91425" marT="91425" marB="91425"/>
                </a:tc>
                <a:tc>
                  <a:txBody>
                    <a:bodyPr/>
                    <a:lstStyle/>
                    <a:p>
                      <a:pPr lvl="0">
                        <a:spcBef>
                          <a:spcPts val="0"/>
                        </a:spcBef>
                        <a:buNone/>
                      </a:pPr>
                      <a:r>
                        <a:rPr lang="en-US"/>
                        <a:t>Assign Tasks </a:t>
                      </a: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4"/>
                  </a:ext>
                </a:extLst>
              </a:tr>
              <a:tr h="494525">
                <a:tc>
                  <a:txBody>
                    <a:bodyPr/>
                    <a:lstStyle/>
                    <a:p>
                      <a:pPr lvl="0">
                        <a:spcBef>
                          <a:spcPts val="0"/>
                        </a:spcBef>
                        <a:buNone/>
                      </a:pPr>
                      <a:r>
                        <a:rPr lang="en-US">
                          <a:solidFill>
                            <a:schemeClr val="dk1"/>
                          </a:solidFill>
                          <a:highlight>
                            <a:srgbClr val="FFFFFF"/>
                          </a:highlight>
                        </a:rPr>
                        <a:t>Jayendra Khandare</a:t>
                      </a:r>
                    </a:p>
                  </a:txBody>
                  <a:tcPr marL="91425" marR="91425" marT="91425" marB="91425"/>
                </a:tc>
                <a:tc>
                  <a:txBody>
                    <a:bodyPr/>
                    <a:lstStyle/>
                    <a:p>
                      <a:pPr lvl="0">
                        <a:spcBef>
                          <a:spcPts val="0"/>
                        </a:spcBef>
                        <a:buClr>
                          <a:schemeClr val="dk1"/>
                        </a:buClr>
                        <a:buSzPct val="78571"/>
                        <a:buFont typeface="Arial"/>
                        <a:buNone/>
                      </a:pPr>
                      <a:r>
                        <a:rPr lang="en-US">
                          <a:solidFill>
                            <a:schemeClr val="dk1"/>
                          </a:solidFill>
                        </a:rPr>
                        <a:t>Project Manager</a:t>
                      </a:r>
                    </a:p>
                  </a:txBody>
                  <a:tcPr marL="91425" marR="91425" marT="91425" marB="91425"/>
                </a:tc>
                <a:tc>
                  <a:txBody>
                    <a:bodyPr/>
                    <a:lstStyle/>
                    <a:p>
                      <a:pPr lvl="0">
                        <a:spcBef>
                          <a:spcPts val="0"/>
                        </a:spcBef>
                        <a:buNone/>
                      </a:pPr>
                      <a:r>
                        <a:rPr lang="en-US" dirty="0"/>
                        <a:t>Planning, Monitoring and Initiating Project</a:t>
                      </a:r>
                    </a:p>
                  </a:txBody>
                  <a:tcPr marL="91425" marR="91425" marT="91425" marB="91425"/>
                </a:tc>
                <a:tc>
                  <a:txBody>
                    <a:bodyPr/>
                    <a:lstStyle/>
                    <a:p>
                      <a:pPr lvl="0">
                        <a:spcBef>
                          <a:spcPts val="0"/>
                        </a:spcBef>
                        <a:buNone/>
                      </a:pP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pSp>
        <p:nvGrpSpPr>
          <p:cNvPr id="144" name="Shape 144"/>
          <p:cNvGrpSpPr/>
          <p:nvPr/>
        </p:nvGrpSpPr>
        <p:grpSpPr>
          <a:xfrm>
            <a:off x="0" y="362116"/>
            <a:ext cx="12190780" cy="6515091"/>
            <a:chOff x="0" y="361105"/>
            <a:chExt cx="12192000" cy="6496900"/>
          </a:xfrm>
        </p:grpSpPr>
        <p:sp>
          <p:nvSpPr>
            <p:cNvPr id="145" name="Shape 145"/>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146" name="Shape 146"/>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147" name="Shape 147"/>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a:t>
            </a:r>
            <a:r>
              <a:rPr lang="en-US" sz="3600" b="1" i="0" u="none" strike="noStrike" cap="none">
                <a:solidFill>
                  <a:srgbClr val="1F4E79"/>
                </a:solidFill>
                <a:highlight>
                  <a:srgbClr val="FFFF00"/>
                </a:highlight>
                <a:latin typeface="Calibri"/>
                <a:ea typeface="Calibri"/>
                <a:cs typeface="Calibri"/>
                <a:sym typeface="Calibri"/>
              </a:rPr>
              <a:t>Planning</a:t>
            </a:r>
          </a:p>
        </p:txBody>
      </p:sp>
      <p:sp>
        <p:nvSpPr>
          <p:cNvPr id="148" name="Shape 148"/>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149" name="Shape 149"/>
          <p:cNvSpPr txBox="1"/>
          <p:nvPr/>
        </p:nvSpPr>
        <p:spPr>
          <a:xfrm>
            <a:off x="1126653" y="1056079"/>
            <a:ext cx="9793087" cy="892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Project Initiation</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150" name="Shape 150"/>
          <p:cNvSpPr/>
          <p:nvPr/>
        </p:nvSpPr>
        <p:spPr>
          <a:xfrm>
            <a:off x="1472600" y="2571841"/>
            <a:ext cx="6092825" cy="52321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00"/>
              </a:buClr>
              <a:buSzPct val="25000"/>
              <a:buFont typeface="Arial"/>
              <a:buNone/>
            </a:pPr>
            <a:r>
              <a:rPr lang="en-US" sz="1400" b="0" i="0" u="none" strike="noStrike" cap="none">
                <a:solidFill>
                  <a:srgbClr val="FF0000"/>
                </a:solidFill>
                <a:latin typeface="Arial"/>
                <a:ea typeface="Arial"/>
                <a:cs typeface="Arial"/>
                <a:sym typeface="Arial"/>
              </a:rPr>
              <a:t>D: Type of team, characteristics of team, type of leader, </a:t>
            </a:r>
          </a:p>
        </p:txBody>
      </p:sp>
      <p:pic>
        <p:nvPicPr>
          <p:cNvPr id="151" name="Shape 151" descr="https://lh3.googleusercontent.com/djHN4W05E1RMPg1e4OURc0tHYLQ9bE1c7SLosgv8Wri0Eb5sq6_cxAgSIqXYwWrdaTSwlnBSoKPvaTRT7Eo8P_Vf1aqWVY5ZowdKNk9FR_0qxTYR58y4UIzj3gt4WdzONYCyrRoFfHM"/>
          <p:cNvPicPr preferRelativeResize="0"/>
          <p:nvPr/>
        </p:nvPicPr>
        <p:blipFill rotWithShape="1">
          <a:blip r:embed="rId3">
            <a:alphaModFix/>
          </a:blip>
          <a:srcRect/>
          <a:stretch/>
        </p:blipFill>
        <p:spPr>
          <a:xfrm>
            <a:off x="2413024" y="3335000"/>
            <a:ext cx="6367200" cy="2381100"/>
          </a:xfrm>
          <a:prstGeom prst="rect">
            <a:avLst/>
          </a:prstGeom>
          <a:noFill/>
          <a:ln>
            <a:noFill/>
          </a:ln>
        </p:spPr>
      </p:pic>
      <p:sp>
        <p:nvSpPr>
          <p:cNvPr id="152" name="Shape 152"/>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153" name="Shape 153"/>
          <p:cNvSpPr txBox="1"/>
          <p:nvPr/>
        </p:nvSpPr>
        <p:spPr>
          <a:xfrm>
            <a:off x="874445" y="1502354"/>
            <a:ext cx="10297500" cy="590400"/>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1) Establishing the Project Initiation Team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pSp>
        <p:nvGrpSpPr>
          <p:cNvPr id="159" name="Shape 159"/>
          <p:cNvGrpSpPr/>
          <p:nvPr/>
        </p:nvGrpSpPr>
        <p:grpSpPr>
          <a:xfrm>
            <a:off x="0" y="362108"/>
            <a:ext cx="12190413" cy="6514942"/>
            <a:chOff x="0" y="361105"/>
            <a:chExt cx="12192000" cy="6496895"/>
          </a:xfrm>
        </p:grpSpPr>
        <p:sp>
          <p:nvSpPr>
            <p:cNvPr id="160" name="Shape 160"/>
            <p:cNvSpPr/>
            <p:nvPr/>
          </p:nvSpPr>
          <p:spPr>
            <a:xfrm>
              <a:off x="0" y="6431705"/>
              <a:ext cx="12192000" cy="426295"/>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161" name="Shape 161"/>
            <p:cNvSpPr/>
            <p:nvPr/>
          </p:nvSpPr>
          <p:spPr>
            <a:xfrm>
              <a:off x="0" y="361105"/>
              <a:ext cx="12192000" cy="45718"/>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162" name="Shape 162"/>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Introduction</a:t>
            </a:r>
          </a:p>
        </p:txBody>
      </p:sp>
      <p:sp>
        <p:nvSpPr>
          <p:cNvPr id="163" name="Shape 163"/>
          <p:cNvSpPr/>
          <p:nvPr/>
        </p:nvSpPr>
        <p:spPr>
          <a:xfrm>
            <a:off x="622597" y="1206275"/>
            <a:ext cx="10801199" cy="468052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164" name="Shape 164"/>
          <p:cNvSpPr txBox="1"/>
          <p:nvPr/>
        </p:nvSpPr>
        <p:spPr>
          <a:xfrm>
            <a:off x="0" y="-23230"/>
            <a:ext cx="6671399"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165" name="Shape 165"/>
          <p:cNvSpPr/>
          <p:nvPr/>
        </p:nvSpPr>
        <p:spPr>
          <a:xfrm rot="-1335548">
            <a:off x="4061723" y="3231800"/>
            <a:ext cx="5648418" cy="1677400"/>
          </a:xfrm>
          <a:prstGeom prst="rect">
            <a:avLst/>
          </a:prstGeom>
          <a:noFill/>
          <a:ln w="12700" cap="flat" cmpd="sng">
            <a:solidFill>
              <a:srgbClr val="C55A11"/>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Calibri"/>
              <a:ea typeface="Calibri"/>
              <a:cs typeface="Calibri"/>
              <a:sym typeface="Calibri"/>
            </a:endParaRPr>
          </a:p>
        </p:txBody>
      </p:sp>
      <p:sp>
        <p:nvSpPr>
          <p:cNvPr id="166" name="Shape 166"/>
          <p:cNvSpPr/>
          <p:nvPr/>
        </p:nvSpPr>
        <p:spPr>
          <a:xfrm>
            <a:off x="5466725" y="1467175"/>
            <a:ext cx="1758299" cy="550500"/>
          </a:xfrm>
          <a:prstGeom prst="rect">
            <a:avLst/>
          </a:prstGeom>
          <a:solidFill>
            <a:srgbClr val="4472C4"/>
          </a:solid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400" b="0" i="0" u="none" strike="noStrike" cap="none">
                <a:solidFill>
                  <a:srgbClr val="FFFFFF"/>
                </a:solidFill>
                <a:latin typeface="Calibri"/>
                <a:ea typeface="Calibri"/>
                <a:cs typeface="Calibri"/>
                <a:sym typeface="Calibri"/>
              </a:rPr>
              <a:t>1. Planning</a:t>
            </a:r>
          </a:p>
        </p:txBody>
      </p:sp>
      <p:sp>
        <p:nvSpPr>
          <p:cNvPr id="167" name="Shape 167"/>
          <p:cNvSpPr/>
          <p:nvPr/>
        </p:nvSpPr>
        <p:spPr>
          <a:xfrm>
            <a:off x="8087935" y="2500248"/>
            <a:ext cx="1758299" cy="550500"/>
          </a:xfrm>
          <a:prstGeom prst="rect">
            <a:avLst/>
          </a:prstGeom>
          <a:solidFill>
            <a:srgbClr val="4472C4"/>
          </a:solid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400" b="0" i="0" u="none" strike="noStrike" cap="none">
                <a:solidFill>
                  <a:srgbClr val="FFFFFF"/>
                </a:solidFill>
                <a:latin typeface="Calibri"/>
                <a:ea typeface="Calibri"/>
                <a:cs typeface="Calibri"/>
                <a:sym typeface="Calibri"/>
              </a:rPr>
              <a:t>2. Analysis</a:t>
            </a:r>
          </a:p>
        </p:txBody>
      </p:sp>
      <p:sp>
        <p:nvSpPr>
          <p:cNvPr id="168" name="Shape 168"/>
          <p:cNvSpPr/>
          <p:nvPr/>
        </p:nvSpPr>
        <p:spPr>
          <a:xfrm>
            <a:off x="7549724" y="4309700"/>
            <a:ext cx="1758299" cy="550500"/>
          </a:xfrm>
          <a:prstGeom prst="rect">
            <a:avLst/>
          </a:prstGeom>
          <a:solidFill>
            <a:srgbClr val="4472C4"/>
          </a:solid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400" b="0" i="0" u="none" strike="noStrike" cap="none">
                <a:solidFill>
                  <a:srgbClr val="FFFFFF"/>
                </a:solidFill>
                <a:latin typeface="Calibri"/>
                <a:ea typeface="Calibri"/>
                <a:cs typeface="Calibri"/>
                <a:sym typeface="Calibri"/>
              </a:rPr>
              <a:t>3. Design</a:t>
            </a:r>
          </a:p>
        </p:txBody>
      </p:sp>
      <p:sp>
        <p:nvSpPr>
          <p:cNvPr id="169" name="Shape 169"/>
          <p:cNvSpPr/>
          <p:nvPr/>
        </p:nvSpPr>
        <p:spPr>
          <a:xfrm>
            <a:off x="3124468" y="4309700"/>
            <a:ext cx="2107200" cy="550500"/>
          </a:xfrm>
          <a:prstGeom prst="rect">
            <a:avLst/>
          </a:prstGeom>
          <a:solidFill>
            <a:srgbClr val="4472C4"/>
          </a:solid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400" b="0" i="0" u="none" strike="noStrike" cap="none">
                <a:solidFill>
                  <a:srgbClr val="FFFFFF"/>
                </a:solidFill>
                <a:latin typeface="Calibri"/>
                <a:ea typeface="Calibri"/>
                <a:cs typeface="Calibri"/>
                <a:sym typeface="Calibri"/>
              </a:rPr>
              <a:t>4. Implementation</a:t>
            </a:r>
          </a:p>
        </p:txBody>
      </p:sp>
      <p:sp>
        <p:nvSpPr>
          <p:cNvPr id="170" name="Shape 170"/>
          <p:cNvSpPr/>
          <p:nvPr/>
        </p:nvSpPr>
        <p:spPr>
          <a:xfrm>
            <a:off x="2544528" y="2528116"/>
            <a:ext cx="1925399" cy="550500"/>
          </a:xfrm>
          <a:prstGeom prst="rect">
            <a:avLst/>
          </a:prstGeom>
          <a:solidFill>
            <a:srgbClr val="4472C4"/>
          </a:solid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400" b="0" i="0" u="none" strike="noStrike" cap="none">
                <a:solidFill>
                  <a:srgbClr val="FFFFFF"/>
                </a:solidFill>
                <a:latin typeface="Calibri"/>
                <a:ea typeface="Calibri"/>
                <a:cs typeface="Calibri"/>
                <a:sym typeface="Calibri"/>
              </a:rPr>
              <a:t>5. Maintenance</a:t>
            </a:r>
          </a:p>
        </p:txBody>
      </p:sp>
      <p:cxnSp>
        <p:nvCxnSpPr>
          <p:cNvPr id="171" name="Shape 171"/>
          <p:cNvCxnSpPr>
            <a:stCxn id="166" idx="3"/>
          </p:cNvCxnSpPr>
          <p:nvPr/>
        </p:nvCxnSpPr>
        <p:spPr>
          <a:xfrm>
            <a:off x="7225024" y="1742425"/>
            <a:ext cx="1535400" cy="730200"/>
          </a:xfrm>
          <a:prstGeom prst="straightConnector1">
            <a:avLst/>
          </a:prstGeom>
          <a:noFill/>
          <a:ln w="38100" cap="flat" cmpd="sng">
            <a:solidFill>
              <a:srgbClr val="4472C4"/>
            </a:solidFill>
            <a:prstDash val="solid"/>
            <a:miter/>
            <a:headEnd type="none" w="med" len="med"/>
            <a:tailEnd type="triangle" w="lg" len="lg"/>
          </a:ln>
        </p:spPr>
      </p:cxnSp>
      <p:cxnSp>
        <p:nvCxnSpPr>
          <p:cNvPr id="172" name="Shape 172"/>
          <p:cNvCxnSpPr/>
          <p:nvPr/>
        </p:nvCxnSpPr>
        <p:spPr>
          <a:xfrm flipH="1">
            <a:off x="8263185" y="3078606"/>
            <a:ext cx="596399" cy="1230899"/>
          </a:xfrm>
          <a:prstGeom prst="straightConnector1">
            <a:avLst/>
          </a:prstGeom>
          <a:noFill/>
          <a:ln w="38100" cap="flat" cmpd="sng">
            <a:solidFill>
              <a:srgbClr val="4472C4"/>
            </a:solidFill>
            <a:prstDash val="solid"/>
            <a:miter/>
            <a:headEnd type="none" w="med" len="med"/>
            <a:tailEnd type="triangle" w="lg" len="lg"/>
          </a:ln>
        </p:spPr>
      </p:cxnSp>
      <p:cxnSp>
        <p:nvCxnSpPr>
          <p:cNvPr id="173" name="Shape 173"/>
          <p:cNvCxnSpPr>
            <a:endCxn id="169" idx="3"/>
          </p:cNvCxnSpPr>
          <p:nvPr/>
        </p:nvCxnSpPr>
        <p:spPr>
          <a:xfrm rot="10800000">
            <a:off x="5231669" y="4584950"/>
            <a:ext cx="2291700" cy="0"/>
          </a:xfrm>
          <a:prstGeom prst="straightConnector1">
            <a:avLst/>
          </a:prstGeom>
          <a:noFill/>
          <a:ln w="38100" cap="flat" cmpd="sng">
            <a:solidFill>
              <a:srgbClr val="4472C4"/>
            </a:solidFill>
            <a:prstDash val="solid"/>
            <a:miter/>
            <a:headEnd type="none" w="med" len="med"/>
            <a:tailEnd type="triangle" w="lg" len="lg"/>
          </a:ln>
        </p:spPr>
      </p:cxnSp>
      <p:cxnSp>
        <p:nvCxnSpPr>
          <p:cNvPr id="174" name="Shape 174"/>
          <p:cNvCxnSpPr/>
          <p:nvPr/>
        </p:nvCxnSpPr>
        <p:spPr>
          <a:xfrm rot="10800000">
            <a:off x="3473364" y="3216200"/>
            <a:ext cx="694800" cy="1093499"/>
          </a:xfrm>
          <a:prstGeom prst="straightConnector1">
            <a:avLst/>
          </a:prstGeom>
          <a:noFill/>
          <a:ln w="38100" cap="flat" cmpd="sng">
            <a:solidFill>
              <a:srgbClr val="4472C4"/>
            </a:solidFill>
            <a:prstDash val="solid"/>
            <a:miter/>
            <a:headEnd type="none" w="med" len="med"/>
            <a:tailEnd type="triangle" w="lg" len="lg"/>
          </a:ln>
        </p:spPr>
      </p:cxnSp>
      <p:cxnSp>
        <p:nvCxnSpPr>
          <p:cNvPr id="175" name="Shape 175"/>
          <p:cNvCxnSpPr>
            <a:stCxn id="170" idx="0"/>
          </p:cNvCxnSpPr>
          <p:nvPr/>
        </p:nvCxnSpPr>
        <p:spPr>
          <a:xfrm rot="10800000" flipH="1">
            <a:off x="3507228" y="1742416"/>
            <a:ext cx="1902900" cy="785700"/>
          </a:xfrm>
          <a:prstGeom prst="straightConnector1">
            <a:avLst/>
          </a:prstGeom>
          <a:noFill/>
          <a:ln w="38100" cap="flat" cmpd="sng">
            <a:solidFill>
              <a:srgbClr val="4472C4"/>
            </a:solidFill>
            <a:prstDash val="solid"/>
            <a:miter/>
            <a:headEnd type="none" w="med" len="med"/>
            <a:tailEnd type="triangle" w="lg" len="lg"/>
          </a:ln>
        </p:spPr>
      </p:cxnSp>
      <p:sp>
        <p:nvSpPr>
          <p:cNvPr id="176" name="Shape 176"/>
          <p:cNvSpPr txBox="1"/>
          <p:nvPr/>
        </p:nvSpPr>
        <p:spPr>
          <a:xfrm rot="-1347450">
            <a:off x="5277643" y="3340779"/>
            <a:ext cx="3021219" cy="725225"/>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rgbClr val="ED7D31"/>
              </a:buClr>
              <a:buSzPct val="25000"/>
              <a:buFont typeface="Calibri"/>
              <a:buNone/>
            </a:pPr>
            <a:r>
              <a:rPr lang="en-US" sz="1200" b="1" i="0" u="none" strike="noStrike" cap="none">
                <a:solidFill>
                  <a:srgbClr val="ED7D31"/>
                </a:solidFill>
                <a:latin typeface="Calibri"/>
                <a:ea typeface="Calibri"/>
                <a:cs typeface="Calibri"/>
                <a:sym typeface="Calibri"/>
              </a:rPr>
              <a:t>Heart of system development</a:t>
            </a:r>
          </a:p>
          <a:p>
            <a:pPr marL="0" marR="0" lvl="0" indent="0" algn="l" rtl="0">
              <a:lnSpc>
                <a:spcPct val="100000"/>
              </a:lnSpc>
              <a:spcBef>
                <a:spcPts val="0"/>
              </a:spcBef>
              <a:spcAft>
                <a:spcPts val="0"/>
              </a:spcAft>
              <a:buClr>
                <a:srgbClr val="ED7D31"/>
              </a:buClr>
              <a:buSzPct val="25000"/>
              <a:buFont typeface="Calibri"/>
              <a:buNone/>
            </a:pPr>
            <a:r>
              <a:rPr lang="en-US" sz="1200" b="1" i="0" u="none" strike="noStrike" cap="none">
                <a:solidFill>
                  <a:srgbClr val="ED7D31"/>
                </a:solidFill>
                <a:latin typeface="Calibri"/>
                <a:ea typeface="Calibri"/>
                <a:cs typeface="Calibri"/>
                <a:sym typeface="Calibri"/>
              </a:rPr>
              <a:t>= Radical Management</a:t>
            </a:r>
          </a:p>
          <a:p>
            <a:pPr marL="0" marR="0" lvl="0" indent="0" algn="l" rtl="0">
              <a:lnSpc>
                <a:spcPct val="100000"/>
              </a:lnSpc>
              <a:spcBef>
                <a:spcPts val="0"/>
              </a:spcBef>
              <a:spcAft>
                <a:spcPts val="0"/>
              </a:spcAft>
              <a:buClr>
                <a:srgbClr val="ED7D31"/>
              </a:buClr>
              <a:buSzPct val="25000"/>
              <a:buFont typeface="Calibri"/>
              <a:buNone/>
            </a:pPr>
            <a:r>
              <a:rPr lang="en-US" sz="1200" b="1" i="0" u="none" strike="noStrike" cap="none">
                <a:solidFill>
                  <a:srgbClr val="ED7D31"/>
                </a:solidFill>
                <a:latin typeface="Calibri"/>
                <a:ea typeface="Calibri"/>
                <a:cs typeface="Calibri"/>
                <a:sym typeface="Calibri"/>
              </a:rPr>
              <a:t>“Client-centered Iteration”</a:t>
            </a:r>
          </a:p>
        </p:txBody>
      </p:sp>
      <p:sp>
        <p:nvSpPr>
          <p:cNvPr id="177" name="Shape 177"/>
          <p:cNvSpPr/>
          <p:nvPr/>
        </p:nvSpPr>
        <p:spPr>
          <a:xfrm>
            <a:off x="1707549" y="3622407"/>
            <a:ext cx="1159500" cy="732899"/>
          </a:xfrm>
          <a:prstGeom prst="wedgeRectCallout">
            <a:avLst>
              <a:gd name="adj1" fmla="val 48398"/>
              <a:gd name="adj2" fmla="val -95338"/>
            </a:avLst>
          </a:prstGeom>
          <a:no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Calibri"/>
              <a:ea typeface="Calibri"/>
              <a:cs typeface="Calibri"/>
              <a:sym typeface="Calibri"/>
            </a:endParaRPr>
          </a:p>
        </p:txBody>
      </p:sp>
      <p:sp>
        <p:nvSpPr>
          <p:cNvPr id="178" name="Shape 178"/>
          <p:cNvSpPr txBox="1"/>
          <p:nvPr/>
        </p:nvSpPr>
        <p:spPr>
          <a:xfrm>
            <a:off x="1776151" y="3634080"/>
            <a:ext cx="1279800" cy="709499"/>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rgbClr val="4472C4"/>
              </a:buClr>
              <a:buSzPct val="25000"/>
              <a:buFont typeface="Calibri"/>
              <a:buNone/>
            </a:pPr>
            <a:r>
              <a:rPr lang="en-US" sz="1200" b="1" i="0" u="none" strike="noStrike" cap="none">
                <a:solidFill>
                  <a:srgbClr val="4472C4"/>
                </a:solidFill>
                <a:latin typeface="Calibri"/>
                <a:ea typeface="Calibri"/>
                <a:cs typeface="Calibri"/>
                <a:sym typeface="Calibri"/>
              </a:rPr>
              <a:t>Iteration each new semester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184" name="Shape 184"/>
          <p:cNvGrpSpPr/>
          <p:nvPr/>
        </p:nvGrpSpPr>
        <p:grpSpPr>
          <a:xfrm>
            <a:off x="0" y="362116"/>
            <a:ext cx="12190780" cy="6515091"/>
            <a:chOff x="0" y="361105"/>
            <a:chExt cx="12192000" cy="6496900"/>
          </a:xfrm>
        </p:grpSpPr>
        <p:sp>
          <p:nvSpPr>
            <p:cNvPr id="185" name="Shape 185"/>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186" name="Shape 186"/>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187" name="Shape 187"/>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188" name="Shape 188"/>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189" name="Shape 189"/>
          <p:cNvSpPr txBox="1"/>
          <p:nvPr/>
        </p:nvSpPr>
        <p:spPr>
          <a:xfrm>
            <a:off x="874445" y="1502354"/>
            <a:ext cx="10297499" cy="36345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rgbClr val="000000"/>
              </a:buClr>
              <a:buSzPct val="100000"/>
              <a:buFont typeface="Calibri"/>
              <a:buAutoNum type="arabicParenR"/>
            </a:pPr>
            <a:r>
              <a:rPr lang="en-US" sz="2400" b="0" i="0" u="none" strike="noStrike" cap="none">
                <a:solidFill>
                  <a:srgbClr val="000000"/>
                </a:solidFill>
                <a:latin typeface="Calibri"/>
                <a:ea typeface="Calibri"/>
                <a:cs typeface="Calibri"/>
                <a:sym typeface="Calibri"/>
              </a:rPr>
              <a:t> Corporate Strategic Planning</a:t>
            </a:r>
          </a:p>
        </p:txBody>
      </p:sp>
      <p:sp>
        <p:nvSpPr>
          <p:cNvPr id="190" name="Shape 190"/>
          <p:cNvSpPr/>
          <p:nvPr/>
        </p:nvSpPr>
        <p:spPr>
          <a:xfrm>
            <a:off x="1346679" y="2092900"/>
            <a:ext cx="9951192" cy="40626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000" b="0" i="0" u="sng" strike="noStrike" cap="none">
                <a:solidFill>
                  <a:srgbClr val="000000"/>
                </a:solidFill>
                <a:latin typeface="Calibri"/>
                <a:ea typeface="Calibri"/>
                <a:cs typeface="Calibri"/>
                <a:sym typeface="Calibri"/>
              </a:rPr>
              <a:t>Organization Mission Statement</a:t>
            </a:r>
          </a:p>
          <a:p>
            <a:pPr marL="0" marR="0" lvl="0" indent="0" algn="l" rtl="0">
              <a:lnSpc>
                <a:spcPct val="100000"/>
              </a:lnSpc>
              <a:spcBef>
                <a:spcPts val="0"/>
              </a:spcBef>
              <a:spcAft>
                <a:spcPts val="0"/>
              </a:spcAft>
              <a:buClr>
                <a:srgbClr val="000000"/>
              </a:buClr>
              <a:buSzPct val="25000"/>
              <a:buFont typeface="Calibri"/>
              <a:buNone/>
            </a:pPr>
            <a:r>
              <a:rPr lang="en-US" sz="2000" b="0" i="0" u="none" strike="noStrike" cap="none">
                <a:solidFill>
                  <a:srgbClr val="000000"/>
                </a:solidFill>
                <a:latin typeface="Calibri"/>
                <a:ea typeface="Calibri"/>
                <a:cs typeface="Calibri"/>
                <a:sym typeface="Calibri"/>
              </a:rPr>
              <a:t>Bloomington is the flagship residential, doctoral-extensive campus of Indiana University. Its mission is to create, disseminate, preserve, and apply knowledge.</a:t>
            </a:r>
          </a:p>
          <a:p>
            <a:pPr marL="0" marR="0" lvl="0" indent="0" algn="l" rtl="0">
              <a:lnSpc>
                <a:spcPct val="100000"/>
              </a:lnSpc>
              <a:spcBef>
                <a:spcPts val="0"/>
              </a:spcBef>
              <a:spcAft>
                <a:spcPts val="0"/>
              </a:spcAft>
              <a:buClr>
                <a:srgbClr val="000000"/>
              </a:buClr>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2000" b="0" i="0" u="sng" strike="noStrike" cap="none">
                <a:solidFill>
                  <a:srgbClr val="000000"/>
                </a:solidFill>
                <a:latin typeface="Calibri"/>
                <a:ea typeface="Calibri"/>
                <a:cs typeface="Calibri"/>
                <a:sym typeface="Calibri"/>
              </a:rPr>
              <a:t>Statement of Objectives</a:t>
            </a:r>
          </a:p>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commitments to cutting-edge research, scholarship, arts, and creative activity</a:t>
            </a:r>
          </a:p>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commitments to challenging and inspired undergraduate, graduate, professional, and lifelong education</a:t>
            </a:r>
          </a:p>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commitments to culturally diverse and international educational programs and communities</a:t>
            </a:r>
          </a:p>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commitments to first-rate library and museum collections</a:t>
            </a:r>
          </a:p>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commitments to economic development in the state and region</a:t>
            </a:r>
          </a:p>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commitments to meaningful experiences outside the classroom</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p:txBody>
      </p:sp>
      <p:sp>
        <p:nvSpPr>
          <p:cNvPr id="191" name="Shape 191"/>
          <p:cNvSpPr txBox="1"/>
          <p:nvPr/>
        </p:nvSpPr>
        <p:spPr>
          <a:xfrm>
            <a:off x="1126653" y="1056079"/>
            <a:ext cx="9793087" cy="892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192" name="Shape 192"/>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grpSp>
        <p:nvGrpSpPr>
          <p:cNvPr id="198" name="Shape 198"/>
          <p:cNvGrpSpPr/>
          <p:nvPr/>
        </p:nvGrpSpPr>
        <p:grpSpPr>
          <a:xfrm>
            <a:off x="0" y="362116"/>
            <a:ext cx="12190780" cy="6515091"/>
            <a:chOff x="0" y="361105"/>
            <a:chExt cx="12192000" cy="6496900"/>
          </a:xfrm>
        </p:grpSpPr>
        <p:sp>
          <p:nvSpPr>
            <p:cNvPr id="199" name="Shape 199"/>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200" name="Shape 200"/>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201" name="Shape 201"/>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202" name="Shape 202"/>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203" name="Shape 203"/>
          <p:cNvSpPr txBox="1"/>
          <p:nvPr/>
        </p:nvSpPr>
        <p:spPr>
          <a:xfrm>
            <a:off x="874445" y="1502354"/>
            <a:ext cx="10297499" cy="590545"/>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Information Systems Planning</a:t>
            </a:r>
          </a:p>
        </p:txBody>
      </p:sp>
      <p:sp>
        <p:nvSpPr>
          <p:cNvPr id="204" name="Shape 204"/>
          <p:cNvSpPr/>
          <p:nvPr/>
        </p:nvSpPr>
        <p:spPr>
          <a:xfrm>
            <a:off x="1274879" y="1948634"/>
            <a:ext cx="9951300" cy="2831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000" b="0" i="0" u="none" strike="noStrike" cap="none">
                <a:solidFill>
                  <a:srgbClr val="000000"/>
                </a:solidFill>
                <a:latin typeface="Calibri"/>
                <a:ea typeface="Calibri"/>
                <a:cs typeface="Calibri"/>
                <a:sym typeface="Calibri"/>
              </a:rPr>
              <a:t>1. Organizational Mission, Objectives, and Strategy</a:t>
            </a:r>
            <a:br>
              <a:rPr lang="en-US" sz="2000" b="0" i="0" u="none" strike="noStrike" cap="none">
                <a:solidFill>
                  <a:srgbClr val="000000"/>
                </a:solidFill>
                <a:latin typeface="Calibri"/>
                <a:ea typeface="Calibri"/>
                <a:cs typeface="Calibri"/>
                <a:sym typeface="Calibri"/>
              </a:rPr>
            </a:br>
            <a:r>
              <a:rPr lang="en-US" sz="2000" b="0" i="0" u="none" strike="noStrike" cap="none">
                <a:solidFill>
                  <a:srgbClr val="000000"/>
                </a:solidFill>
                <a:latin typeface="Calibri"/>
                <a:ea typeface="Calibri"/>
                <a:cs typeface="Calibri"/>
                <a:sym typeface="Calibri"/>
              </a:rPr>
              <a:t>2. Informational Inventory: Use Case diagram (</a:t>
            </a:r>
            <a:r>
              <a:rPr lang="en-US" sz="2000">
                <a:latin typeface="Calibri"/>
                <a:ea typeface="Calibri"/>
                <a:cs typeface="Calibri"/>
                <a:sym typeface="Calibri"/>
              </a:rPr>
              <a:t>Now, Future)</a:t>
            </a:r>
          </a:p>
          <a:p>
            <a:pPr marL="0" marR="0" lvl="0" indent="0" algn="l" rtl="0">
              <a:lnSpc>
                <a:spcPct val="100000"/>
              </a:lnSpc>
              <a:spcBef>
                <a:spcPts val="0"/>
              </a:spcBef>
              <a:spcAft>
                <a:spcPts val="0"/>
              </a:spcAft>
              <a:buClr>
                <a:srgbClr val="000000"/>
              </a:buClr>
              <a:buSzPct val="25000"/>
              <a:buFont typeface="Calibri"/>
              <a:buNone/>
            </a:pPr>
            <a:br>
              <a:rPr lang="en-US" sz="2000" b="0" i="0" u="none" strike="noStrike" cap="none">
                <a:solidFill>
                  <a:srgbClr val="000000"/>
                </a:solidFill>
                <a:latin typeface="Calibri"/>
                <a:ea typeface="Calibri"/>
                <a:cs typeface="Calibri"/>
                <a:sym typeface="Calibri"/>
              </a:rPr>
            </a:br>
            <a:br>
              <a:rPr lang="en-US" sz="2000" b="0" i="0" u="none" strike="noStrike" cap="none">
                <a:solidFill>
                  <a:srgbClr val="000000"/>
                </a:solidFill>
                <a:latin typeface="Calibri"/>
                <a:ea typeface="Calibri"/>
                <a:cs typeface="Calibri"/>
                <a:sym typeface="Calibri"/>
              </a:rPr>
            </a:br>
            <a:br>
              <a:rPr lang="en-US" sz="2000" b="0" i="0" u="none" strike="noStrike" cap="none">
                <a:solidFill>
                  <a:srgbClr val="000000"/>
                </a:solidFill>
                <a:latin typeface="Calibri"/>
                <a:ea typeface="Calibri"/>
                <a:cs typeface="Calibri"/>
                <a:sym typeface="Calibri"/>
              </a:rPr>
            </a:br>
            <a:endParaRPr lang="en-US" sz="2000" b="0" i="0" u="none" strike="noStrike" cap="none">
              <a:solidFill>
                <a:srgbClr val="000000"/>
              </a:solidFill>
              <a:latin typeface="Calibri"/>
              <a:ea typeface="Calibri"/>
              <a:cs typeface="Calibri"/>
              <a:sym typeface="Calibri"/>
            </a:endParaRPr>
          </a:p>
        </p:txBody>
      </p:sp>
      <p:sp>
        <p:nvSpPr>
          <p:cNvPr id="205" name="Shape 205"/>
          <p:cNvSpPr txBox="1"/>
          <p:nvPr/>
        </p:nvSpPr>
        <p:spPr>
          <a:xfrm>
            <a:off x="1126653" y="1056079"/>
            <a:ext cx="9793087" cy="892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206" name="Shape 206"/>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pic>
        <p:nvPicPr>
          <p:cNvPr id="207" name="Shape 207"/>
          <p:cNvPicPr preferRelativeResize="0"/>
          <p:nvPr/>
        </p:nvPicPr>
        <p:blipFill>
          <a:blip r:embed="rId3">
            <a:alphaModFix/>
          </a:blip>
          <a:stretch>
            <a:fillRect/>
          </a:stretch>
        </p:blipFill>
        <p:spPr>
          <a:xfrm>
            <a:off x="924999" y="2863862"/>
            <a:ext cx="5441249" cy="3001925"/>
          </a:xfrm>
          <a:prstGeom prst="rect">
            <a:avLst/>
          </a:prstGeom>
          <a:noFill/>
          <a:ln>
            <a:noFill/>
          </a:ln>
        </p:spPr>
      </p:pic>
      <p:pic>
        <p:nvPicPr>
          <p:cNvPr id="208" name="Shape 208"/>
          <p:cNvPicPr preferRelativeResize="0"/>
          <p:nvPr/>
        </p:nvPicPr>
        <p:blipFill>
          <a:blip r:embed="rId4">
            <a:alphaModFix/>
          </a:blip>
          <a:stretch>
            <a:fillRect/>
          </a:stretch>
        </p:blipFill>
        <p:spPr>
          <a:xfrm>
            <a:off x="7095550" y="2684600"/>
            <a:ext cx="3479574" cy="3360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pSp>
        <p:nvGrpSpPr>
          <p:cNvPr id="214" name="Shape 214"/>
          <p:cNvGrpSpPr/>
          <p:nvPr/>
        </p:nvGrpSpPr>
        <p:grpSpPr>
          <a:xfrm>
            <a:off x="1" y="362116"/>
            <a:ext cx="12190780" cy="6515091"/>
            <a:chOff x="0" y="361105"/>
            <a:chExt cx="12192000" cy="6496900"/>
          </a:xfrm>
        </p:grpSpPr>
        <p:sp>
          <p:nvSpPr>
            <p:cNvPr id="215" name="Shape 215"/>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216" name="Shape 216"/>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217" name="Shape 217"/>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218" name="Shape 218"/>
          <p:cNvSpPr/>
          <p:nvPr/>
        </p:nvSpPr>
        <p:spPr>
          <a:xfrm>
            <a:off x="622597" y="1033030"/>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219" name="Shape 219"/>
          <p:cNvSpPr txBox="1"/>
          <p:nvPr/>
        </p:nvSpPr>
        <p:spPr>
          <a:xfrm>
            <a:off x="874445" y="1502354"/>
            <a:ext cx="10297500" cy="590400"/>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Information Systems Planning</a:t>
            </a:r>
          </a:p>
        </p:txBody>
      </p:sp>
      <p:sp>
        <p:nvSpPr>
          <p:cNvPr id="220" name="Shape 220"/>
          <p:cNvSpPr/>
          <p:nvPr/>
        </p:nvSpPr>
        <p:spPr>
          <a:xfrm>
            <a:off x="1346679" y="2003022"/>
            <a:ext cx="9951300" cy="2831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000" b="0" i="0" u="none" strike="noStrike" cap="none">
                <a:solidFill>
                  <a:srgbClr val="000000"/>
                </a:solidFill>
                <a:latin typeface="Calibri"/>
                <a:ea typeface="Calibri"/>
                <a:cs typeface="Calibri"/>
                <a:sym typeface="Calibri"/>
              </a:rPr>
              <a:t>2. Informational Inventory</a:t>
            </a:r>
          </a:p>
          <a:p>
            <a:pPr marL="0" marR="0" lvl="0" indent="0" algn="l" rtl="0">
              <a:lnSpc>
                <a:spcPct val="100000"/>
              </a:lnSpc>
              <a:spcBef>
                <a:spcPts val="0"/>
              </a:spcBef>
              <a:spcAft>
                <a:spcPts val="0"/>
              </a:spcAft>
              <a:buClr>
                <a:srgbClr val="000000"/>
              </a:buClr>
              <a:buSzPct val="25000"/>
              <a:buFont typeface="Calibri"/>
              <a:buNone/>
            </a:pPr>
            <a:r>
              <a:rPr lang="en-US" sz="2000">
                <a:latin typeface="Calibri"/>
                <a:ea typeface="Calibri"/>
                <a:cs typeface="Calibri"/>
                <a:sym typeface="Calibri"/>
              </a:rPr>
              <a:t>:</a:t>
            </a:r>
            <a:r>
              <a:rPr lang="en-US" sz="2000" b="0" i="0" u="none" strike="noStrike" cap="none">
                <a:solidFill>
                  <a:srgbClr val="000000"/>
                </a:solidFill>
                <a:latin typeface="Calibri"/>
                <a:ea typeface="Calibri"/>
                <a:cs typeface="Calibri"/>
                <a:sym typeface="Calibri"/>
              </a:rPr>
              <a:t>Context Data Flow diagram </a:t>
            </a:r>
          </a:p>
          <a:p>
            <a:pPr marL="0" marR="0" lvl="0" indent="0" algn="l" rtl="0">
              <a:lnSpc>
                <a:spcPct val="100000"/>
              </a:lnSpc>
              <a:spcBef>
                <a:spcPts val="0"/>
              </a:spcBef>
              <a:spcAft>
                <a:spcPts val="0"/>
              </a:spcAft>
              <a:buClr>
                <a:srgbClr val="000000"/>
              </a:buClr>
              <a:buSzPct val="25000"/>
              <a:buFont typeface="Calibri"/>
              <a:buNone/>
            </a:pPr>
            <a:r>
              <a:rPr lang="en-US" sz="2000" b="0" i="0" u="none" strike="noStrike" cap="none">
                <a:solidFill>
                  <a:srgbClr val="000000"/>
                </a:solidFill>
                <a:latin typeface="Calibri"/>
                <a:ea typeface="Calibri"/>
                <a:cs typeface="Calibri"/>
                <a:sym typeface="Calibri"/>
              </a:rPr>
              <a:t>(now</a:t>
            </a:r>
            <a:r>
              <a:rPr lang="en-US" sz="2000">
                <a:latin typeface="Calibri"/>
                <a:ea typeface="Calibri"/>
                <a:cs typeface="Calibri"/>
                <a:sym typeface="Calibri"/>
              </a:rPr>
              <a:t>)</a:t>
            </a:r>
          </a:p>
          <a:p>
            <a:pPr marL="0" marR="0" lvl="0" indent="0" algn="l" rtl="0">
              <a:lnSpc>
                <a:spcPct val="100000"/>
              </a:lnSpc>
              <a:spcBef>
                <a:spcPts val="0"/>
              </a:spcBef>
              <a:spcAft>
                <a:spcPts val="0"/>
              </a:spcAft>
              <a:buClr>
                <a:srgbClr val="000000"/>
              </a:buClr>
              <a:buSzPct val="25000"/>
              <a:buFont typeface="Calibri"/>
              <a:buNone/>
            </a:pPr>
            <a:br>
              <a:rPr lang="en-US" sz="2000" b="0" i="0" u="none" strike="noStrike" cap="none">
                <a:solidFill>
                  <a:srgbClr val="000000"/>
                </a:solidFill>
                <a:latin typeface="Calibri"/>
                <a:ea typeface="Calibri"/>
                <a:cs typeface="Calibri"/>
                <a:sym typeface="Calibri"/>
              </a:rPr>
            </a:br>
            <a:br>
              <a:rPr lang="en-US" sz="2000" b="0" i="0" u="none" strike="noStrike" cap="none">
                <a:solidFill>
                  <a:srgbClr val="000000"/>
                </a:solidFill>
                <a:latin typeface="Calibri"/>
                <a:ea typeface="Calibri"/>
                <a:cs typeface="Calibri"/>
                <a:sym typeface="Calibri"/>
              </a:rPr>
            </a:br>
            <a:br>
              <a:rPr lang="en-US" sz="2000" b="0" i="0" u="none" strike="noStrike" cap="none">
                <a:solidFill>
                  <a:srgbClr val="000000"/>
                </a:solidFill>
                <a:latin typeface="Calibri"/>
                <a:ea typeface="Calibri"/>
                <a:cs typeface="Calibri"/>
                <a:sym typeface="Calibri"/>
              </a:rPr>
            </a:br>
            <a:endParaRPr lang="en-US" sz="2000" b="0" i="0" u="none" strike="noStrike" cap="none">
              <a:solidFill>
                <a:srgbClr val="000000"/>
              </a:solidFill>
              <a:latin typeface="Calibri"/>
              <a:ea typeface="Calibri"/>
              <a:cs typeface="Calibri"/>
              <a:sym typeface="Calibri"/>
            </a:endParaRPr>
          </a:p>
        </p:txBody>
      </p:sp>
      <p:sp>
        <p:nvSpPr>
          <p:cNvPr id="221" name="Shape 221"/>
          <p:cNvSpPr txBox="1"/>
          <p:nvPr/>
        </p:nvSpPr>
        <p:spPr>
          <a:xfrm>
            <a:off x="1126653" y="1056079"/>
            <a:ext cx="9793200" cy="892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222" name="Shape 222"/>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pic>
        <p:nvPicPr>
          <p:cNvPr id="223" name="Shape 223"/>
          <p:cNvPicPr preferRelativeResize="0"/>
          <p:nvPr/>
        </p:nvPicPr>
        <p:blipFill>
          <a:blip r:embed="rId3">
            <a:alphaModFix/>
          </a:blip>
          <a:stretch>
            <a:fillRect/>
          </a:stretch>
        </p:blipFill>
        <p:spPr>
          <a:xfrm>
            <a:off x="4790050" y="2359800"/>
            <a:ext cx="5736974" cy="383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grpSp>
        <p:nvGrpSpPr>
          <p:cNvPr id="229" name="Shape 229"/>
          <p:cNvGrpSpPr/>
          <p:nvPr/>
        </p:nvGrpSpPr>
        <p:grpSpPr>
          <a:xfrm>
            <a:off x="0" y="362116"/>
            <a:ext cx="12190780" cy="6515091"/>
            <a:chOff x="0" y="361105"/>
            <a:chExt cx="12192000" cy="6496900"/>
          </a:xfrm>
        </p:grpSpPr>
        <p:sp>
          <p:nvSpPr>
            <p:cNvPr id="230" name="Shape 230"/>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231" name="Shape 231"/>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232" name="Shape 232"/>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233" name="Shape 233"/>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234" name="Shape 234"/>
          <p:cNvSpPr txBox="1"/>
          <p:nvPr/>
        </p:nvSpPr>
        <p:spPr>
          <a:xfrm>
            <a:off x="874445" y="1502354"/>
            <a:ext cx="10297499" cy="590545"/>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Information Systems Planning</a:t>
            </a:r>
          </a:p>
        </p:txBody>
      </p:sp>
      <p:sp>
        <p:nvSpPr>
          <p:cNvPr id="235" name="Shape 235"/>
          <p:cNvSpPr/>
          <p:nvPr/>
        </p:nvSpPr>
        <p:spPr>
          <a:xfrm>
            <a:off x="1346679" y="2003022"/>
            <a:ext cx="9951192" cy="31700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000" b="0" i="0" u="none" strike="noStrike" cap="none">
                <a:solidFill>
                  <a:srgbClr val="000000"/>
                </a:solidFill>
                <a:latin typeface="Calibri"/>
                <a:ea typeface="Calibri"/>
                <a:cs typeface="Calibri"/>
                <a:sym typeface="Calibri"/>
              </a:rPr>
              <a:t>3. Mission and Objectives of IS</a:t>
            </a:r>
          </a:p>
          <a:p>
            <a:pPr marL="0" marR="0" lvl="0" indent="0" algn="l" rtl="0">
              <a:lnSpc>
                <a:spcPct val="100000"/>
              </a:lnSpc>
              <a:spcBef>
                <a:spcPts val="0"/>
              </a:spcBef>
              <a:spcAft>
                <a:spcPts val="0"/>
              </a:spcAft>
              <a:buClr>
                <a:srgbClr val="000000"/>
              </a:buClr>
              <a:buSzPct val="25000"/>
              <a:buFont typeface="Calibri"/>
              <a:buNone/>
            </a:pPr>
            <a:r>
              <a:rPr lang="en-US" sz="2000" b="0" i="0" u="none" strike="noStrike" cap="none">
                <a:solidFill>
                  <a:srgbClr val="000000"/>
                </a:solidFill>
                <a:latin typeface="Calibri"/>
                <a:ea typeface="Calibri"/>
                <a:cs typeface="Calibri"/>
                <a:sym typeface="Calibri"/>
              </a:rPr>
              <a:t>Search, Click, Done</a:t>
            </a:r>
          </a:p>
          <a:p>
            <a:pPr marL="0" marR="0" lvl="0" indent="0" algn="l" rtl="0">
              <a:lnSpc>
                <a:spcPct val="100000"/>
              </a:lnSpc>
              <a:spcBef>
                <a:spcPts val="0"/>
              </a:spcBef>
              <a:spcAft>
                <a:spcPts val="0"/>
              </a:spcAft>
              <a:buClr>
                <a:srgbClr val="000000"/>
              </a:buClr>
              <a:buSzPct val="25000"/>
              <a:buFont typeface="Calibri"/>
              <a:buNone/>
            </a:pPr>
            <a:br>
              <a:rPr lang="en-US" sz="2000" b="0" i="0" u="none" strike="noStrike" cap="none">
                <a:solidFill>
                  <a:srgbClr val="000000"/>
                </a:solidFill>
                <a:latin typeface="Calibri"/>
                <a:ea typeface="Calibri"/>
                <a:cs typeface="Calibri"/>
                <a:sym typeface="Calibri"/>
              </a:rPr>
            </a:br>
            <a:r>
              <a:rPr lang="en-US" sz="2000" b="0" i="0" u="none" strike="noStrike" cap="none">
                <a:solidFill>
                  <a:srgbClr val="000000"/>
                </a:solidFill>
                <a:latin typeface="Calibri"/>
                <a:ea typeface="Calibri"/>
                <a:cs typeface="Calibri"/>
                <a:sym typeface="Calibri"/>
              </a:rPr>
              <a:t>4. Constraints on IS Development</a:t>
            </a:r>
          </a:p>
          <a:p>
            <a:pPr marL="0" marR="0" lvl="0" indent="0" algn="l" rtl="0">
              <a:lnSpc>
                <a:spcPct val="100000"/>
              </a:lnSpc>
              <a:spcBef>
                <a:spcPts val="0"/>
              </a:spcBef>
              <a:spcAft>
                <a:spcPts val="0"/>
              </a:spcAft>
              <a:buClr>
                <a:srgbClr val="000000"/>
              </a:buClr>
              <a:buSzPct val="25000"/>
              <a:buFont typeface="Calibri"/>
              <a:buNone/>
            </a:pPr>
            <a:r>
              <a:rPr lang="en-US" sz="2000" b="0" i="0" u="none" strike="noStrike" cap="none">
                <a:solidFill>
                  <a:srgbClr val="000000"/>
                </a:solidFill>
                <a:latin typeface="Calibri"/>
                <a:ea typeface="Calibri"/>
                <a:cs typeface="Calibri"/>
                <a:sym typeface="Calibri"/>
              </a:rPr>
              <a:t>Dizzy interface</a:t>
            </a:r>
          </a:p>
          <a:p>
            <a:pPr marL="0" marR="0" lvl="0" indent="0" algn="l" rtl="0">
              <a:lnSpc>
                <a:spcPct val="100000"/>
              </a:lnSpc>
              <a:spcBef>
                <a:spcPts val="0"/>
              </a:spcBef>
              <a:spcAft>
                <a:spcPts val="0"/>
              </a:spcAft>
              <a:buClr>
                <a:srgbClr val="000000"/>
              </a:buClr>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Most Popular/ Highest Rated</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each panel consists of Image, rating, Name and corresponding campus</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- 623 applications in Bloomington campus</a:t>
            </a:r>
          </a:p>
          <a:p>
            <a:pPr marL="0" marR="0" lvl="0" indent="0" algn="l" rtl="0">
              <a:lnSpc>
                <a:spcPct val="100000"/>
              </a:lnSpc>
              <a:spcBef>
                <a:spcPts val="0"/>
              </a:spcBef>
              <a:spcAft>
                <a:spcPts val="0"/>
              </a:spcAft>
              <a:buClr>
                <a:srgbClr val="000000"/>
              </a:buClr>
              <a:buSzPct val="25000"/>
              <a:buFont typeface="Calibri"/>
              <a:buNone/>
            </a:pPr>
            <a:br>
              <a:rPr lang="en-US" sz="2000" b="0" i="0" u="none" strike="noStrike" cap="none">
                <a:solidFill>
                  <a:srgbClr val="000000"/>
                </a:solidFill>
                <a:latin typeface="Calibri"/>
                <a:ea typeface="Calibri"/>
                <a:cs typeface="Calibri"/>
                <a:sym typeface="Calibri"/>
              </a:rPr>
            </a:br>
            <a:endParaRPr lang="en-US" sz="2000" b="0" i="0" u="none" strike="noStrike" cap="none">
              <a:solidFill>
                <a:srgbClr val="000000"/>
              </a:solidFill>
              <a:latin typeface="Calibri"/>
              <a:ea typeface="Calibri"/>
              <a:cs typeface="Calibri"/>
              <a:sym typeface="Calibri"/>
            </a:endParaRPr>
          </a:p>
        </p:txBody>
      </p:sp>
      <p:sp>
        <p:nvSpPr>
          <p:cNvPr id="236" name="Shape 236"/>
          <p:cNvSpPr txBox="1"/>
          <p:nvPr/>
        </p:nvSpPr>
        <p:spPr>
          <a:xfrm>
            <a:off x="1126653" y="1056079"/>
            <a:ext cx="9793087" cy="892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237" name="Shape 237"/>
          <p:cNvSpPr/>
          <p:nvPr/>
        </p:nvSpPr>
        <p:spPr>
          <a:xfrm>
            <a:off x="3954462" y="1604962"/>
            <a:ext cx="12190412"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br>
              <a:rPr lang="en-US" sz="1800" b="0" i="0" u="none" strike="noStrike" cap="none">
                <a:solidFill>
                  <a:schemeClr val="dk1"/>
                </a:solidFill>
                <a:latin typeface="Arial"/>
                <a:ea typeface="Arial"/>
                <a:cs typeface="Arial"/>
                <a:sym typeface="Arial"/>
              </a:rPr>
            </a:br>
            <a:endParaRPr lang="en-US"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Arial"/>
              <a:ea typeface="Arial"/>
              <a:cs typeface="Arial"/>
              <a:sym typeface="Arial"/>
            </a:endParaRPr>
          </a:p>
        </p:txBody>
      </p:sp>
      <p:graphicFrame>
        <p:nvGraphicFramePr>
          <p:cNvPr id="238" name="Shape 238"/>
          <p:cNvGraphicFramePr/>
          <p:nvPr/>
        </p:nvGraphicFramePr>
        <p:xfrm>
          <a:off x="8036010" y="1989250"/>
          <a:ext cx="2578700" cy="3633240"/>
        </p:xfrm>
        <a:graphic>
          <a:graphicData uri="http://schemas.openxmlformats.org/drawingml/2006/table">
            <a:tbl>
              <a:tblPr>
                <a:noFill/>
                <a:tableStyleId>{5A78FEBA-C5EC-4997-AF67-705B01F3C30E}</a:tableStyleId>
              </a:tblPr>
              <a:tblGrid>
                <a:gridCol w="438700">
                  <a:extLst>
                    <a:ext uri="{9D8B030D-6E8A-4147-A177-3AD203B41FA5}">
                      <a16:colId xmlns:a16="http://schemas.microsoft.com/office/drawing/2014/main" val="20000"/>
                    </a:ext>
                  </a:extLst>
                </a:gridCol>
                <a:gridCol w="438700">
                  <a:extLst>
                    <a:ext uri="{9D8B030D-6E8A-4147-A177-3AD203B41FA5}">
                      <a16:colId xmlns:a16="http://schemas.microsoft.com/office/drawing/2014/main" val="20001"/>
                    </a:ext>
                  </a:extLst>
                </a:gridCol>
                <a:gridCol w="850650">
                  <a:extLst>
                    <a:ext uri="{9D8B030D-6E8A-4147-A177-3AD203B41FA5}">
                      <a16:colId xmlns:a16="http://schemas.microsoft.com/office/drawing/2014/main" val="20002"/>
                    </a:ext>
                  </a:extLst>
                </a:gridCol>
                <a:gridCol w="850650">
                  <a:extLst>
                    <a:ext uri="{9D8B030D-6E8A-4147-A177-3AD203B41FA5}">
                      <a16:colId xmlns:a16="http://schemas.microsoft.com/office/drawing/2014/main" val="20003"/>
                    </a:ext>
                  </a:extLst>
                </a:gridCol>
              </a:tblGrid>
              <a:tr h="220650">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Academics</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111</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HR&amp;Benefits</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26</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0650">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Accounts</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29</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Internatonal</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19</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650">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Administrative</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211</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IT Services</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78</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9700">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Admissions</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15</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Libraries</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13</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0650">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CampusLife</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50</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Orientation</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19</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0650">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Careers</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20</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Payroll&amp;Taxes</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19</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0650">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Enrollment</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35</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Personal Information</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16</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0650">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Faculty Services</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56</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Research</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109</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0650">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Finances</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61</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Training</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37</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0650">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Housing&amp;Dining</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34</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Transportation</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800" b="0" i="0" u="none" strike="noStrike" cap="none">
                          <a:solidFill>
                            <a:srgbClr val="000000"/>
                          </a:solidFill>
                          <a:latin typeface="Arial"/>
                          <a:ea typeface="Arial"/>
                          <a:cs typeface="Arial"/>
                          <a:sym typeface="Arial"/>
                        </a:rPr>
                        <a:t>20</a:t>
                      </a:r>
                    </a:p>
                  </a:txBody>
                  <a:tcPr marL="47550" marR="47550" marT="47550" marB="4755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39" name="Shape 239"/>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grpSp>
        <p:nvGrpSpPr>
          <p:cNvPr id="245" name="Shape 245"/>
          <p:cNvGrpSpPr/>
          <p:nvPr/>
        </p:nvGrpSpPr>
        <p:grpSpPr>
          <a:xfrm>
            <a:off x="0" y="362116"/>
            <a:ext cx="12190780" cy="6515091"/>
            <a:chOff x="0" y="361105"/>
            <a:chExt cx="12192000" cy="6496900"/>
          </a:xfrm>
        </p:grpSpPr>
        <p:sp>
          <p:nvSpPr>
            <p:cNvPr id="246" name="Shape 246"/>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247" name="Shape 247"/>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248" name="Shape 248"/>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249" name="Shape 249"/>
          <p:cNvSpPr/>
          <p:nvPr/>
        </p:nvSpPr>
        <p:spPr>
          <a:xfrm>
            <a:off x="622597" y="1056080"/>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lvl="0" rtl="0">
              <a:lnSpc>
                <a:spcPct val="115000"/>
              </a:lnSpc>
              <a:spcBef>
                <a:spcPts val="0"/>
              </a:spcBef>
              <a:buClr>
                <a:schemeClr val="dk1"/>
              </a:buClr>
              <a:buFont typeface="Arial"/>
              <a:buNone/>
            </a:pPr>
            <a:endParaRPr sz="1100" b="1">
              <a:solidFill>
                <a:schemeClr val="dk1"/>
              </a:solidFill>
            </a:endParaRPr>
          </a:p>
          <a:p>
            <a:pPr lvl="0" rtl="0">
              <a:lnSpc>
                <a:spcPct val="115000"/>
              </a:lnSpc>
              <a:spcBef>
                <a:spcPts val="0"/>
              </a:spcBef>
              <a:buClr>
                <a:schemeClr val="dk1"/>
              </a:buClr>
              <a:buFont typeface="Arial"/>
              <a:buNone/>
            </a:pPr>
            <a:endParaRPr sz="1100" b="1">
              <a:solidFill>
                <a:schemeClr val="dk1"/>
              </a:solidFill>
            </a:endParaRPr>
          </a:p>
          <a:p>
            <a:pPr lvl="0" rtl="0">
              <a:lnSpc>
                <a:spcPct val="115000"/>
              </a:lnSpc>
              <a:spcBef>
                <a:spcPts val="0"/>
              </a:spcBef>
              <a:buClr>
                <a:schemeClr val="dk1"/>
              </a:buClr>
              <a:buFont typeface="Arial"/>
              <a:buNone/>
            </a:pPr>
            <a:endParaRPr sz="1100">
              <a:solidFill>
                <a:schemeClr val="dk1"/>
              </a:solidFill>
            </a:endParaRPr>
          </a:p>
        </p:txBody>
      </p:sp>
      <p:sp>
        <p:nvSpPr>
          <p:cNvPr id="250" name="Shape 250"/>
          <p:cNvSpPr txBox="1"/>
          <p:nvPr/>
        </p:nvSpPr>
        <p:spPr>
          <a:xfrm>
            <a:off x="874445" y="1502354"/>
            <a:ext cx="10297499" cy="590545"/>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Information Systems Planning : </a:t>
            </a:r>
            <a:r>
              <a:rPr lang="en-US" sz="1800" b="1">
                <a:solidFill>
                  <a:schemeClr val="dk1"/>
                </a:solidFill>
              </a:rPr>
              <a:t>Project Scope Statement </a:t>
            </a:r>
          </a:p>
        </p:txBody>
      </p:sp>
      <p:sp>
        <p:nvSpPr>
          <p:cNvPr id="251" name="Shape 251"/>
          <p:cNvSpPr txBox="1"/>
          <p:nvPr/>
        </p:nvSpPr>
        <p:spPr>
          <a:xfrm>
            <a:off x="1126650" y="1056077"/>
            <a:ext cx="97932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252" name="Shape 252"/>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graphicFrame>
        <p:nvGraphicFramePr>
          <p:cNvPr id="253" name="Shape 253"/>
          <p:cNvGraphicFramePr/>
          <p:nvPr/>
        </p:nvGraphicFramePr>
        <p:xfrm>
          <a:off x="880487" y="2392850"/>
          <a:ext cx="10285400" cy="3022600"/>
        </p:xfrm>
        <a:graphic>
          <a:graphicData uri="http://schemas.openxmlformats.org/drawingml/2006/table">
            <a:tbl>
              <a:tblPr>
                <a:noFill/>
                <a:tableStyleId>{BB781891-5908-4006-8FC4-047C13F6C2D2}</a:tableStyleId>
              </a:tblPr>
              <a:tblGrid>
                <a:gridCol w="10285400">
                  <a:extLst>
                    <a:ext uri="{9D8B030D-6E8A-4147-A177-3AD203B41FA5}">
                      <a16:colId xmlns:a16="http://schemas.microsoft.com/office/drawing/2014/main" val="20000"/>
                    </a:ext>
                  </a:extLst>
                </a:gridCol>
              </a:tblGrid>
              <a:tr h="381000">
                <a:tc>
                  <a:txBody>
                    <a:bodyPr/>
                    <a:lstStyle/>
                    <a:p>
                      <a:pPr lvl="0" rtl="0">
                        <a:spcBef>
                          <a:spcPts val="0"/>
                        </a:spcBef>
                        <a:buNone/>
                      </a:pPr>
                      <a:r>
                        <a:rPr lang="en-US" sz="1100" b="1"/>
                        <a:t>SP17-BL-ILS-Z 556 SYSTEM ANALYSIS &amp; DESIGN</a:t>
                      </a:r>
                      <a:r>
                        <a:rPr lang="en-US" sz="1100"/>
                        <a:t>                      </a:t>
                      </a:r>
                    </a:p>
                    <a:p>
                      <a:pPr lvl="0" rtl="0">
                        <a:spcBef>
                          <a:spcPts val="0"/>
                        </a:spcBef>
                        <a:buNone/>
                      </a:pPr>
                      <a:r>
                        <a:rPr lang="en-US" sz="1100" b="1"/>
                        <a:t>Prepared by: GROUP 3</a:t>
                      </a:r>
                    </a:p>
                    <a:p>
                      <a:pPr lvl="0" rtl="0">
                        <a:spcBef>
                          <a:spcPts val="0"/>
                        </a:spcBef>
                        <a:buNone/>
                      </a:pPr>
                      <a:r>
                        <a:rPr lang="en-US" sz="1100" b="1"/>
                        <a:t>Project Scope Statement </a:t>
                      </a:r>
                      <a:r>
                        <a:rPr lang="en-US" sz="1100"/>
                        <a:t>                                                             Date: February 21, 2017 </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lvl="0" rtl="0">
                        <a:spcBef>
                          <a:spcPts val="0"/>
                        </a:spcBef>
                        <a:buNone/>
                      </a:pPr>
                      <a:r>
                        <a:rPr lang="en-US" sz="1100" b="1"/>
                        <a:t>General Project Information</a:t>
                      </a:r>
                    </a:p>
                    <a:p>
                      <a:pPr marL="457200" lvl="0" indent="0" rtl="0">
                        <a:spcBef>
                          <a:spcPts val="0"/>
                        </a:spcBef>
                        <a:buNone/>
                      </a:pPr>
                      <a:r>
                        <a:rPr lang="en-US" sz="1100" b="1"/>
                        <a:t>Project Name:</a:t>
                      </a:r>
                      <a:r>
                        <a:rPr lang="en-US" sz="1100"/>
                        <a:t> Student Connect</a:t>
                      </a:r>
                    </a:p>
                    <a:p>
                      <a:pPr marL="457200" lvl="0" indent="0" rtl="0">
                        <a:spcBef>
                          <a:spcPts val="0"/>
                        </a:spcBef>
                        <a:buNone/>
                      </a:pPr>
                      <a:r>
                        <a:rPr lang="en-US" sz="1100" b="1"/>
                        <a:t>Sponsor :</a:t>
                      </a:r>
                      <a:r>
                        <a:rPr lang="en-US" sz="1100"/>
                        <a:t> Carol Choksy</a:t>
                      </a:r>
                    </a:p>
                    <a:p>
                      <a:pPr marL="457200" lvl="0" indent="0" rtl="0">
                        <a:spcBef>
                          <a:spcPts val="0"/>
                        </a:spcBef>
                        <a:buNone/>
                      </a:pPr>
                      <a:r>
                        <a:rPr lang="en-US" sz="1100" b="1"/>
                        <a:t>Project Manager:</a:t>
                      </a:r>
                      <a:r>
                        <a:rPr lang="en-US" sz="1100"/>
                        <a:t> </a:t>
                      </a:r>
                      <a:r>
                        <a:rPr lang="en-US" sz="1050">
                          <a:highlight>
                            <a:srgbClr val="FFFFFF"/>
                          </a:highlight>
                        </a:rPr>
                        <a:t>Subramanian Shanmugavel</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lvl="0" rtl="0">
                        <a:spcBef>
                          <a:spcPts val="0"/>
                        </a:spcBef>
                        <a:buNone/>
                      </a:pPr>
                      <a:r>
                        <a:rPr lang="en-US" sz="1100" b="1"/>
                        <a:t>Problem/Opportunity Statement:</a:t>
                      </a:r>
                    </a:p>
                    <a:p>
                      <a:pPr marL="457200" lvl="0" indent="-298450" rtl="0">
                        <a:spcBef>
                          <a:spcPts val="0"/>
                        </a:spcBef>
                        <a:buSzPct val="100000"/>
                        <a:buChar char="●"/>
                      </a:pPr>
                      <a:r>
                        <a:rPr lang="en-US" sz="1100"/>
                        <a:t>As international students, we have identified a number of academic, sociocultural, and emotional problems faced by students adjusting to life at IU and find it difficult to utilize the resources available to us due to the scattered nature of one.iu.edu. </a:t>
                      </a:r>
                    </a:p>
                    <a:p>
                      <a:pPr marL="457200" lvl="0" indent="-298450" rtl="0">
                        <a:spcBef>
                          <a:spcPts val="0"/>
                        </a:spcBef>
                        <a:buSzPct val="100000"/>
                        <a:buChar char="●"/>
                      </a:pPr>
                      <a:r>
                        <a:rPr lang="en-US" sz="1100"/>
                        <a:t>This is also an opportunity to create a resource to connect international students with each other and national students to share knowledge and form communities that we miss from home and organize all of the resources available to help international students in one place.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lvl="0" rtl="0">
                        <a:spcBef>
                          <a:spcPts val="0"/>
                        </a:spcBef>
                        <a:buNone/>
                      </a:pPr>
                      <a:r>
                        <a:rPr lang="en-US" sz="1100" b="1"/>
                        <a:t>Project Objectives:</a:t>
                      </a:r>
                    </a:p>
                    <a:p>
                      <a:pPr marL="457200" lvl="0" indent="-298450" rtl="0">
                        <a:spcBef>
                          <a:spcPts val="0"/>
                        </a:spcBef>
                        <a:buSzPct val="100000"/>
                        <a:buChar char="●"/>
                      </a:pPr>
                      <a:r>
                        <a:rPr lang="en-US" sz="1100"/>
                        <a:t>Contribute to make Bloomington campus committed to full diversity, academic freedom, and creating meaningful experiences outside the classroom for international and national students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grpSp>
        <p:nvGrpSpPr>
          <p:cNvPr id="259" name="Shape 259"/>
          <p:cNvGrpSpPr/>
          <p:nvPr/>
        </p:nvGrpSpPr>
        <p:grpSpPr>
          <a:xfrm>
            <a:off x="1" y="362116"/>
            <a:ext cx="12190780" cy="6515091"/>
            <a:chOff x="0" y="361105"/>
            <a:chExt cx="12192000" cy="6496900"/>
          </a:xfrm>
        </p:grpSpPr>
        <p:sp>
          <p:nvSpPr>
            <p:cNvPr id="260" name="Shape 260"/>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261" name="Shape 261"/>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262" name="Shape 262"/>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263" name="Shape 263"/>
          <p:cNvSpPr/>
          <p:nvPr/>
        </p:nvSpPr>
        <p:spPr>
          <a:xfrm>
            <a:off x="622597" y="1056080"/>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lvl="0" rtl="0">
              <a:lnSpc>
                <a:spcPct val="115000"/>
              </a:lnSpc>
              <a:spcBef>
                <a:spcPts val="0"/>
              </a:spcBef>
              <a:buClr>
                <a:schemeClr val="dk1"/>
              </a:buClr>
              <a:buFont typeface="Arial"/>
              <a:buNone/>
            </a:pPr>
            <a:endParaRPr sz="1100" b="1">
              <a:solidFill>
                <a:schemeClr val="dk1"/>
              </a:solidFill>
            </a:endParaRPr>
          </a:p>
          <a:p>
            <a:pPr lvl="0" rtl="0">
              <a:lnSpc>
                <a:spcPct val="115000"/>
              </a:lnSpc>
              <a:spcBef>
                <a:spcPts val="0"/>
              </a:spcBef>
              <a:buClr>
                <a:schemeClr val="dk1"/>
              </a:buClr>
              <a:buFont typeface="Arial"/>
              <a:buNone/>
            </a:pPr>
            <a:endParaRPr sz="1100" b="1">
              <a:solidFill>
                <a:schemeClr val="dk1"/>
              </a:solidFill>
            </a:endParaRPr>
          </a:p>
          <a:p>
            <a:pPr lvl="0" rtl="0">
              <a:lnSpc>
                <a:spcPct val="115000"/>
              </a:lnSpc>
              <a:spcBef>
                <a:spcPts val="0"/>
              </a:spcBef>
              <a:buClr>
                <a:schemeClr val="dk1"/>
              </a:buClr>
              <a:buFont typeface="Arial"/>
              <a:buNone/>
            </a:pPr>
            <a:endParaRPr sz="1100">
              <a:solidFill>
                <a:schemeClr val="dk1"/>
              </a:solidFill>
            </a:endParaRPr>
          </a:p>
        </p:txBody>
      </p:sp>
      <p:sp>
        <p:nvSpPr>
          <p:cNvPr id="264" name="Shape 264"/>
          <p:cNvSpPr txBox="1"/>
          <p:nvPr/>
        </p:nvSpPr>
        <p:spPr>
          <a:xfrm>
            <a:off x="874445" y="1502354"/>
            <a:ext cx="10297500" cy="590400"/>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Information Systems Planning : </a:t>
            </a:r>
            <a:r>
              <a:rPr lang="en-US" sz="1800" b="1">
                <a:solidFill>
                  <a:schemeClr val="dk1"/>
                </a:solidFill>
              </a:rPr>
              <a:t>Project Scope Statement (Cont.) </a:t>
            </a:r>
          </a:p>
        </p:txBody>
      </p:sp>
      <p:sp>
        <p:nvSpPr>
          <p:cNvPr id="265" name="Shape 265"/>
          <p:cNvSpPr txBox="1"/>
          <p:nvPr/>
        </p:nvSpPr>
        <p:spPr>
          <a:xfrm>
            <a:off x="1126650" y="1056077"/>
            <a:ext cx="97932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266" name="Shape 266"/>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graphicFrame>
        <p:nvGraphicFramePr>
          <p:cNvPr id="267" name="Shape 267"/>
          <p:cNvGraphicFramePr/>
          <p:nvPr/>
        </p:nvGraphicFramePr>
        <p:xfrm>
          <a:off x="880550" y="2432900"/>
          <a:ext cx="10285400" cy="2849118"/>
        </p:xfrm>
        <a:graphic>
          <a:graphicData uri="http://schemas.openxmlformats.org/drawingml/2006/table">
            <a:tbl>
              <a:tblPr>
                <a:noFill/>
                <a:tableStyleId>{BB781891-5908-4006-8FC4-047C13F6C2D2}</a:tableStyleId>
              </a:tblPr>
              <a:tblGrid>
                <a:gridCol w="10285400">
                  <a:extLst>
                    <a:ext uri="{9D8B030D-6E8A-4147-A177-3AD203B41FA5}">
                      <a16:colId xmlns:a16="http://schemas.microsoft.com/office/drawing/2014/main" val="20000"/>
                    </a:ext>
                  </a:extLst>
                </a:gridCol>
              </a:tblGrid>
              <a:tr h="381000">
                <a:tc>
                  <a:txBody>
                    <a:bodyPr/>
                    <a:lstStyle/>
                    <a:p>
                      <a:pPr lvl="0" rtl="0">
                        <a:spcBef>
                          <a:spcPts val="0"/>
                        </a:spcBef>
                        <a:buNone/>
                      </a:pPr>
                      <a:r>
                        <a:rPr lang="en-US" sz="1100" b="1"/>
                        <a:t>Project Description:</a:t>
                      </a:r>
                    </a:p>
                    <a:p>
                      <a:pPr marL="457200" lvl="0" indent="-298450" rtl="0">
                        <a:spcBef>
                          <a:spcPts val="0"/>
                        </a:spcBef>
                        <a:buSzPct val="100000"/>
                        <a:buChar char="●"/>
                      </a:pPr>
                      <a:r>
                        <a:rPr lang="en-US" sz="1100"/>
                        <a:t>An applet will be created on one.iu.edu that will be accessible to all students of IU. The applet will allow students to fill in and create a profile based on hobbies, interests, learnings, place of origin, cultural aspects, sports interest, etc, and then connect students with similar profiles. This applet will also act as a portal to connect international students with all resources to help them with the logistics of bureaucratic procedures.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lvl="0" rtl="0">
                        <a:spcBef>
                          <a:spcPts val="0"/>
                        </a:spcBef>
                        <a:buNone/>
                      </a:pPr>
                      <a:r>
                        <a:rPr lang="en-US" sz="1100" b="1"/>
                        <a:t>Business Benefits:</a:t>
                      </a:r>
                    </a:p>
                    <a:p>
                      <a:pPr marL="457200" lvl="0" indent="-298450" rtl="0">
                        <a:lnSpc>
                          <a:spcPct val="115000"/>
                        </a:lnSpc>
                        <a:spcBef>
                          <a:spcPts val="0"/>
                        </a:spcBef>
                        <a:buSzPct val="100000"/>
                        <a:buChar char="●"/>
                      </a:pPr>
                      <a:r>
                        <a:rPr lang="en-US" sz="1100"/>
                        <a:t>Improve utilization of IU resources</a:t>
                      </a:r>
                    </a:p>
                    <a:p>
                      <a:pPr marL="457200" lvl="0" indent="-298450" rtl="0">
                        <a:lnSpc>
                          <a:spcPct val="115000"/>
                        </a:lnSpc>
                        <a:spcBef>
                          <a:spcPts val="0"/>
                        </a:spcBef>
                        <a:buSzPct val="100000"/>
                        <a:buChar char="●"/>
                      </a:pPr>
                      <a:r>
                        <a:rPr lang="en-US" sz="1100"/>
                        <a:t>Make students feel connected to IU community</a:t>
                      </a:r>
                    </a:p>
                    <a:p>
                      <a:pPr marL="457200" lvl="0" indent="-298450" rtl="0">
                        <a:lnSpc>
                          <a:spcPct val="115000"/>
                        </a:lnSpc>
                        <a:spcBef>
                          <a:spcPts val="0"/>
                        </a:spcBef>
                        <a:buSzPct val="100000"/>
                        <a:buChar char="●"/>
                      </a:pPr>
                      <a:r>
                        <a:rPr lang="en-US" sz="1100"/>
                        <a:t>Improved understanding of students about what IU has to offer</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lvl="0" rtl="0">
                        <a:spcBef>
                          <a:spcPts val="0"/>
                        </a:spcBef>
                        <a:buNone/>
                      </a:pPr>
                      <a:r>
                        <a:rPr lang="en-US" sz="1100" b="1"/>
                        <a:t>Project Deliverables: </a:t>
                      </a:r>
                    </a:p>
                    <a:p>
                      <a:pPr marL="457200" lvl="0" indent="-298450" rtl="0">
                        <a:spcBef>
                          <a:spcPts val="0"/>
                        </a:spcBef>
                        <a:buSzPct val="100000"/>
                        <a:buChar char="●"/>
                      </a:pPr>
                      <a:r>
                        <a:rPr lang="en-US" sz="1100"/>
                        <a:t>Initial applet structure providing categorization of 632 IUB applications in One.iu.edu</a:t>
                      </a:r>
                    </a:p>
                    <a:p>
                      <a:pPr marL="457200" lvl="0" indent="-298450" rtl="0">
                        <a:spcBef>
                          <a:spcPts val="0"/>
                        </a:spcBef>
                        <a:buSzPct val="100000"/>
                        <a:buChar char="●"/>
                      </a:pPr>
                      <a:r>
                        <a:rPr lang="en-US" sz="1100"/>
                        <a:t>prototype (user interface)</a:t>
                      </a:r>
                    </a:p>
                    <a:p>
                      <a:pPr marL="457200" lvl="0" indent="-298450" rtl="0">
                        <a:spcBef>
                          <a:spcPts val="0"/>
                        </a:spcBef>
                        <a:buSzPct val="100000"/>
                        <a:buChar char="●"/>
                      </a:pPr>
                      <a:r>
                        <a:rPr lang="en-US" sz="1100"/>
                        <a:t>Communication space based on hobbies, interests, leanings, place of origin, cultural aspects, sports interest, etc.</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lvl="0" rtl="0">
                        <a:spcBef>
                          <a:spcPts val="0"/>
                        </a:spcBef>
                        <a:buNone/>
                      </a:pPr>
                      <a:r>
                        <a:rPr lang="en-US" sz="1100" b="1"/>
                        <a:t>Estimated Project Duration:</a:t>
                      </a:r>
                      <a:r>
                        <a:rPr lang="en-US" sz="1100"/>
                        <a:t> 5 months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Shape 100"/>
          <p:cNvGrpSpPr/>
          <p:nvPr/>
        </p:nvGrpSpPr>
        <p:grpSpPr>
          <a:xfrm>
            <a:off x="0" y="362108"/>
            <a:ext cx="12190413" cy="6514942"/>
            <a:chOff x="0" y="361105"/>
            <a:chExt cx="12192000" cy="6496895"/>
          </a:xfrm>
        </p:grpSpPr>
        <p:sp>
          <p:nvSpPr>
            <p:cNvPr id="101" name="Shape 101"/>
            <p:cNvSpPr/>
            <p:nvPr/>
          </p:nvSpPr>
          <p:spPr>
            <a:xfrm>
              <a:off x="0" y="6431705"/>
              <a:ext cx="12192000" cy="426295"/>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102" name="Shape 102"/>
            <p:cNvSpPr/>
            <p:nvPr/>
          </p:nvSpPr>
          <p:spPr>
            <a:xfrm>
              <a:off x="0" y="361105"/>
              <a:ext cx="12192000" cy="45718"/>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103" name="Shape 103"/>
          <p:cNvSpPr txBox="1"/>
          <p:nvPr/>
        </p:nvSpPr>
        <p:spPr>
          <a:xfrm>
            <a:off x="0" y="385031"/>
            <a:ext cx="7169121" cy="6481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Table of Contents</a:t>
            </a:r>
          </a:p>
        </p:txBody>
      </p:sp>
      <p:sp>
        <p:nvSpPr>
          <p:cNvPr id="104" name="Shape 104"/>
          <p:cNvSpPr/>
          <p:nvPr/>
        </p:nvSpPr>
        <p:spPr>
          <a:xfrm>
            <a:off x="622597" y="1177640"/>
            <a:ext cx="10801199" cy="4709156"/>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105" name="Shape 105"/>
          <p:cNvSpPr/>
          <p:nvPr/>
        </p:nvSpPr>
        <p:spPr>
          <a:xfrm>
            <a:off x="730610" y="1332391"/>
            <a:ext cx="10729192" cy="39087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Calibri"/>
              <a:buNone/>
            </a:pPr>
            <a:endParaRPr/>
          </a:p>
          <a:p>
            <a:pPr marL="457200" marR="0" lvl="0" indent="-457200" algn="l" rtl="0">
              <a:lnSpc>
                <a:spcPct val="100000"/>
              </a:lnSpc>
              <a:spcBef>
                <a:spcPts val="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p:txBody>
      </p:sp>
      <p:sp>
        <p:nvSpPr>
          <p:cNvPr id="106" name="Shape 106"/>
          <p:cNvSpPr txBox="1"/>
          <p:nvPr/>
        </p:nvSpPr>
        <p:spPr>
          <a:xfrm>
            <a:off x="0" y="-23230"/>
            <a:ext cx="6671399"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grpSp>
        <p:nvGrpSpPr>
          <p:cNvPr id="273" name="Shape 273"/>
          <p:cNvGrpSpPr/>
          <p:nvPr/>
        </p:nvGrpSpPr>
        <p:grpSpPr>
          <a:xfrm>
            <a:off x="1" y="362116"/>
            <a:ext cx="12190780" cy="6515091"/>
            <a:chOff x="0" y="361105"/>
            <a:chExt cx="12192000" cy="6496900"/>
          </a:xfrm>
        </p:grpSpPr>
        <p:sp>
          <p:nvSpPr>
            <p:cNvPr id="274" name="Shape 274"/>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275" name="Shape 275"/>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276" name="Shape 276"/>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277" name="Shape 277"/>
          <p:cNvSpPr/>
          <p:nvPr/>
        </p:nvSpPr>
        <p:spPr>
          <a:xfrm>
            <a:off x="622597" y="1056080"/>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278" name="Shape 278"/>
          <p:cNvSpPr txBox="1"/>
          <p:nvPr/>
        </p:nvSpPr>
        <p:spPr>
          <a:xfrm>
            <a:off x="874445" y="1502354"/>
            <a:ext cx="10297500" cy="590400"/>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Information Systems Planning</a:t>
            </a:r>
          </a:p>
        </p:txBody>
      </p:sp>
      <p:sp>
        <p:nvSpPr>
          <p:cNvPr id="279" name="Shape 279"/>
          <p:cNvSpPr/>
          <p:nvPr/>
        </p:nvSpPr>
        <p:spPr>
          <a:xfrm>
            <a:off x="1346679" y="2003022"/>
            <a:ext cx="9951300" cy="1292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000" b="0" i="0" u="none" strike="noStrike" cap="none">
                <a:solidFill>
                  <a:srgbClr val="000000"/>
                </a:solidFill>
                <a:highlight>
                  <a:srgbClr val="FFFF00"/>
                </a:highlight>
                <a:latin typeface="Calibri"/>
                <a:ea typeface="Calibri"/>
                <a:cs typeface="Calibri"/>
                <a:sym typeface="Calibri"/>
              </a:rPr>
              <a:t>Survey</a:t>
            </a:r>
            <a:br>
              <a:rPr lang="en-US" sz="2000" b="0" i="0" u="none" strike="noStrike" cap="none">
                <a:solidFill>
                  <a:srgbClr val="000000"/>
                </a:solidFill>
                <a:latin typeface="Calibri"/>
                <a:ea typeface="Calibri"/>
                <a:cs typeface="Calibri"/>
                <a:sym typeface="Calibri"/>
              </a:rPr>
            </a:br>
            <a:r>
              <a:rPr lang="en-US" sz="1100">
                <a:solidFill>
                  <a:schemeClr val="dk1"/>
                </a:solidFill>
              </a:rPr>
              <a:t>Academic</a:t>
            </a:r>
          </a:p>
          <a:p>
            <a:pPr marL="457200" lvl="0" indent="-298450" rtl="0">
              <a:lnSpc>
                <a:spcPct val="115000"/>
              </a:lnSpc>
              <a:spcBef>
                <a:spcPts val="0"/>
              </a:spcBef>
              <a:buClr>
                <a:schemeClr val="dk1"/>
              </a:buClr>
              <a:buSzPct val="100000"/>
              <a:buAutoNum type="arabicPeriod"/>
            </a:pPr>
            <a:r>
              <a:rPr lang="en-US" sz="1100" u="sng">
                <a:solidFill>
                  <a:schemeClr val="dk1"/>
                </a:solidFill>
              </a:rPr>
              <a:t>When deciding on courses to take for your degree, you might have had some help from seniors or professors. Is it possible to get that kind of help through One.iu?</a:t>
            </a:r>
          </a:p>
          <a:p>
            <a:pPr marL="457200" lvl="0" indent="-298450" rtl="0">
              <a:lnSpc>
                <a:spcPct val="115000"/>
              </a:lnSpc>
              <a:spcBef>
                <a:spcPts val="0"/>
              </a:spcBef>
              <a:buClr>
                <a:schemeClr val="dk1"/>
              </a:buClr>
              <a:buSzPct val="100000"/>
              <a:buAutoNum type="arabicPeriod"/>
            </a:pPr>
            <a:r>
              <a:rPr lang="en-US" sz="1100" u="sng">
                <a:solidFill>
                  <a:schemeClr val="dk1"/>
                </a:solidFill>
              </a:rPr>
              <a:t>Which specialization do you have in mind?</a:t>
            </a:r>
          </a:p>
          <a:p>
            <a:pPr marL="457200" lvl="0" indent="-298450" rtl="0">
              <a:lnSpc>
                <a:spcPct val="115000"/>
              </a:lnSpc>
              <a:spcBef>
                <a:spcPts val="0"/>
              </a:spcBef>
              <a:buClr>
                <a:schemeClr val="dk1"/>
              </a:buClr>
              <a:buSzPct val="100000"/>
              <a:buAutoNum type="arabicPeriod"/>
            </a:pPr>
            <a:r>
              <a:rPr lang="en-US" sz="1100" u="sng">
                <a:solidFill>
                  <a:schemeClr val="dk1"/>
                </a:solidFill>
              </a:rPr>
              <a:t>Were you able to understand your professors correctly? If not, what helped you?</a:t>
            </a:r>
          </a:p>
          <a:p>
            <a:pPr marL="457200" lvl="0" indent="-298450" rtl="0">
              <a:lnSpc>
                <a:spcPct val="115000"/>
              </a:lnSpc>
              <a:spcBef>
                <a:spcPts val="0"/>
              </a:spcBef>
              <a:buClr>
                <a:schemeClr val="dk1"/>
              </a:buClr>
              <a:buSzPct val="100000"/>
              <a:buAutoNum type="arabicPeriod"/>
            </a:pPr>
            <a:r>
              <a:rPr lang="en-US" sz="1100" u="sng">
                <a:solidFill>
                  <a:schemeClr val="dk1"/>
                </a:solidFill>
              </a:rPr>
              <a:t>Is the school work harder or easier compare to what they do back home?</a:t>
            </a:r>
          </a:p>
          <a:p>
            <a:pPr marL="457200" lvl="0" indent="-298450" rtl="0">
              <a:lnSpc>
                <a:spcPct val="115000"/>
              </a:lnSpc>
              <a:spcBef>
                <a:spcPts val="0"/>
              </a:spcBef>
              <a:buClr>
                <a:schemeClr val="dk1"/>
              </a:buClr>
              <a:buSzPct val="100000"/>
              <a:buAutoNum type="arabicPeriod"/>
            </a:pPr>
            <a:r>
              <a:rPr lang="en-US" sz="1100" u="sng">
                <a:solidFill>
                  <a:schemeClr val="dk1"/>
                </a:solidFill>
              </a:rPr>
              <a:t>Did you know the academic format before arriving at IU? If not, how did you find out about that?</a:t>
            </a:r>
          </a:p>
          <a:p>
            <a:pPr marL="457200" lvl="0" indent="-298450" rtl="0">
              <a:lnSpc>
                <a:spcPct val="115000"/>
              </a:lnSpc>
              <a:spcBef>
                <a:spcPts val="0"/>
              </a:spcBef>
              <a:buClr>
                <a:schemeClr val="dk1"/>
              </a:buClr>
              <a:buSzPct val="100000"/>
              <a:buAutoNum type="arabicPeriod"/>
            </a:pPr>
            <a:r>
              <a:rPr lang="en-US" sz="1100" u="sng">
                <a:solidFill>
                  <a:schemeClr val="dk1"/>
                </a:solidFill>
              </a:rPr>
              <a:t>Once you got the university ID card, how long did it take for you to know all the ways you can use it for or it will be required for?   </a:t>
            </a:r>
          </a:p>
          <a:p>
            <a:pPr marL="457200" lvl="0" indent="-298450" rtl="0">
              <a:lnSpc>
                <a:spcPct val="115000"/>
              </a:lnSpc>
              <a:spcBef>
                <a:spcPts val="0"/>
              </a:spcBef>
              <a:buClr>
                <a:schemeClr val="dk1"/>
              </a:buClr>
              <a:buSzPct val="100000"/>
              <a:buAutoNum type="arabicPeriod"/>
            </a:pPr>
            <a:r>
              <a:rPr lang="en-US" sz="1100" u="sng">
                <a:solidFill>
                  <a:schemeClr val="dk1"/>
                </a:solidFill>
              </a:rPr>
              <a:t>How long did it take you to know various facilities provided by IU like Burrow account/Shark account?</a:t>
            </a:r>
          </a:p>
          <a:p>
            <a:pPr lvl="0" rtl="0">
              <a:lnSpc>
                <a:spcPct val="115000"/>
              </a:lnSpc>
              <a:spcBef>
                <a:spcPts val="0"/>
              </a:spcBef>
              <a:buClr>
                <a:schemeClr val="dk1"/>
              </a:buClr>
              <a:buFont typeface="Arial"/>
              <a:buNone/>
            </a:pPr>
            <a:endParaRPr sz="1100">
              <a:solidFill>
                <a:schemeClr val="dk1"/>
              </a:solidFill>
            </a:endParaRPr>
          </a:p>
          <a:p>
            <a:pPr lvl="0" rtl="0">
              <a:lnSpc>
                <a:spcPct val="115000"/>
              </a:lnSpc>
              <a:spcBef>
                <a:spcPts val="0"/>
              </a:spcBef>
              <a:buClr>
                <a:schemeClr val="dk1"/>
              </a:buClr>
              <a:buSzPct val="100000"/>
              <a:buFont typeface="Arial"/>
              <a:buNone/>
            </a:pPr>
            <a:r>
              <a:rPr lang="en-US" sz="1100">
                <a:solidFill>
                  <a:schemeClr val="dk1"/>
                </a:solidFill>
              </a:rPr>
              <a:t>Socio-cultural / link to the cultural/national organizations</a:t>
            </a:r>
          </a:p>
          <a:p>
            <a:pPr marL="457200" lvl="0" indent="-298450" rtl="0">
              <a:lnSpc>
                <a:spcPct val="115000"/>
              </a:lnSpc>
              <a:spcBef>
                <a:spcPts val="0"/>
              </a:spcBef>
              <a:buClr>
                <a:schemeClr val="dk1"/>
              </a:buClr>
              <a:buSzPct val="100000"/>
              <a:buAutoNum type="arabicPeriod"/>
            </a:pPr>
            <a:r>
              <a:rPr lang="en-US" sz="1100" u="sng">
                <a:solidFill>
                  <a:schemeClr val="dk1"/>
                </a:solidFill>
              </a:rPr>
              <a:t>Do you get information about IU/Bloomington community from One.iu?</a:t>
            </a:r>
          </a:p>
          <a:p>
            <a:pPr marL="457200" lvl="0" indent="-298450" rtl="0">
              <a:lnSpc>
                <a:spcPct val="115000"/>
              </a:lnSpc>
              <a:spcBef>
                <a:spcPts val="0"/>
              </a:spcBef>
              <a:buClr>
                <a:schemeClr val="dk1"/>
              </a:buClr>
              <a:buSzPct val="100000"/>
              <a:buAutoNum type="arabicPeriod"/>
            </a:pPr>
            <a:r>
              <a:rPr lang="en-US" sz="1100">
                <a:solidFill>
                  <a:schemeClr val="dk1"/>
                </a:solidFill>
              </a:rPr>
              <a:t>Have you contacted any student on campus about school process through One.iu?</a:t>
            </a:r>
          </a:p>
          <a:p>
            <a:pPr marL="457200" lvl="0" indent="-298450" rtl="0">
              <a:lnSpc>
                <a:spcPct val="115000"/>
              </a:lnSpc>
              <a:spcBef>
                <a:spcPts val="0"/>
              </a:spcBef>
              <a:buClr>
                <a:schemeClr val="dk1"/>
              </a:buClr>
              <a:buSzPct val="100000"/>
              <a:buAutoNum type="arabicPeriod"/>
            </a:pPr>
            <a:r>
              <a:rPr lang="en-US" sz="1100" u="sng">
                <a:solidFill>
                  <a:schemeClr val="dk1"/>
                </a:solidFill>
              </a:rPr>
              <a:t>What hobbies do you have?</a:t>
            </a:r>
            <a:r>
              <a:rPr lang="en-US" sz="1100">
                <a:solidFill>
                  <a:schemeClr val="dk1"/>
                </a:solidFill>
              </a:rPr>
              <a:t>(sports,art,etc) If you have, are you using One.iu to do the activities on hobbies?</a:t>
            </a:r>
          </a:p>
          <a:p>
            <a:pPr marL="457200" lvl="0" indent="-298450" rtl="0">
              <a:lnSpc>
                <a:spcPct val="115000"/>
              </a:lnSpc>
              <a:spcBef>
                <a:spcPts val="0"/>
              </a:spcBef>
              <a:buClr>
                <a:schemeClr val="dk1"/>
              </a:buClr>
              <a:buSzPct val="100000"/>
              <a:buAutoNum type="arabicPeriod"/>
            </a:pPr>
            <a:r>
              <a:rPr lang="en-US" sz="1100" u="sng">
                <a:solidFill>
                  <a:schemeClr val="dk1"/>
                </a:solidFill>
              </a:rPr>
              <a:t>What are the biggest differences you see between the university experience here and in your home country? Is One.IU helpful to understand the differences?</a:t>
            </a:r>
          </a:p>
          <a:p>
            <a:pPr marL="457200" lvl="0" indent="-298450" rtl="0">
              <a:lnSpc>
                <a:spcPct val="115000"/>
              </a:lnSpc>
              <a:spcBef>
                <a:spcPts val="0"/>
              </a:spcBef>
              <a:buClr>
                <a:schemeClr val="dk1"/>
              </a:buClr>
              <a:buSzPct val="100000"/>
              <a:buAutoNum type="arabicPeriod"/>
            </a:pPr>
            <a:r>
              <a:rPr lang="en-US" sz="1100" u="sng">
                <a:solidFill>
                  <a:schemeClr val="dk1"/>
                </a:solidFill>
              </a:rPr>
              <a:t>Has you experience here helped you gain an ability to communicate effectively within and among diverse cultural groups? If so, how?</a:t>
            </a:r>
          </a:p>
          <a:p>
            <a:pPr marL="457200" lvl="0" indent="-298450" rtl="0">
              <a:lnSpc>
                <a:spcPct val="115000"/>
              </a:lnSpc>
              <a:spcBef>
                <a:spcPts val="0"/>
              </a:spcBef>
              <a:buClr>
                <a:schemeClr val="dk1"/>
              </a:buClr>
              <a:buSzPct val="100000"/>
              <a:buAutoNum type="arabicPeriod"/>
            </a:pPr>
            <a:r>
              <a:rPr lang="en-US" sz="1100" u="sng">
                <a:solidFill>
                  <a:schemeClr val="dk1"/>
                </a:solidFill>
              </a:rPr>
              <a:t>Have you joined any student organizations? </a:t>
            </a:r>
            <a:r>
              <a:rPr lang="en-US" sz="1100">
                <a:solidFill>
                  <a:schemeClr val="dk1"/>
                </a:solidFill>
              </a:rPr>
              <a:t>If so, which ones?</a:t>
            </a:r>
          </a:p>
          <a:p>
            <a:pPr marL="457200" lvl="0" indent="-298450" rtl="0">
              <a:lnSpc>
                <a:spcPct val="115000"/>
              </a:lnSpc>
              <a:spcBef>
                <a:spcPts val="0"/>
              </a:spcBef>
              <a:buClr>
                <a:schemeClr val="dk1"/>
              </a:buClr>
              <a:buSzPct val="100000"/>
              <a:buAutoNum type="arabicPeriod"/>
            </a:pPr>
            <a:r>
              <a:rPr lang="en-US" sz="1100">
                <a:solidFill>
                  <a:schemeClr val="dk1"/>
                </a:solidFill>
              </a:rPr>
              <a:t>Have you ever tried to get help on socio-cultural and emotional aspect through one.iu.edu?</a:t>
            </a:r>
          </a:p>
          <a:p>
            <a:pPr marL="457200" lvl="0" indent="-298450" rtl="0">
              <a:lnSpc>
                <a:spcPct val="115000"/>
              </a:lnSpc>
              <a:spcBef>
                <a:spcPts val="0"/>
              </a:spcBef>
              <a:buClr>
                <a:schemeClr val="dk1"/>
              </a:buClr>
              <a:buSzPct val="100000"/>
              <a:buAutoNum type="arabicPeriod"/>
            </a:pPr>
            <a:r>
              <a:rPr lang="en-US" sz="1100">
                <a:solidFill>
                  <a:schemeClr val="dk1"/>
                </a:solidFill>
              </a:rPr>
              <a:t>What platforms do you use to reconnect with your country? Are they sufficient?</a:t>
            </a:r>
          </a:p>
          <a:p>
            <a:pPr marL="457200" lvl="0" indent="-298450" rtl="0">
              <a:lnSpc>
                <a:spcPct val="115000"/>
              </a:lnSpc>
              <a:spcBef>
                <a:spcPts val="0"/>
              </a:spcBef>
              <a:buClr>
                <a:schemeClr val="dk1"/>
              </a:buClr>
              <a:buSzPct val="100000"/>
              <a:buAutoNum type="arabicPeriod"/>
            </a:pPr>
            <a:r>
              <a:rPr lang="en-US" sz="1100" u="sng">
                <a:solidFill>
                  <a:schemeClr val="dk1"/>
                </a:solidFill>
              </a:rPr>
              <a:t>What places have you visited around campus like museums, auditoriums,etc?</a:t>
            </a:r>
          </a:p>
          <a:p>
            <a:pPr lvl="0" rtl="0">
              <a:lnSpc>
                <a:spcPct val="115000"/>
              </a:lnSpc>
              <a:spcBef>
                <a:spcPts val="0"/>
              </a:spcBef>
              <a:buClr>
                <a:schemeClr val="dk1"/>
              </a:buClr>
              <a:buFont typeface="Arial"/>
              <a:buNone/>
            </a:pPr>
            <a:endParaRPr sz="1100">
              <a:solidFill>
                <a:schemeClr val="dk1"/>
              </a:solidFill>
            </a:endParaRPr>
          </a:p>
          <a:p>
            <a:pPr lvl="0" rtl="0">
              <a:lnSpc>
                <a:spcPct val="115000"/>
              </a:lnSpc>
              <a:spcBef>
                <a:spcPts val="0"/>
              </a:spcBef>
              <a:buClr>
                <a:schemeClr val="dk1"/>
              </a:buClr>
              <a:buFont typeface="Arial"/>
              <a:buNone/>
            </a:pPr>
            <a:endParaRPr sz="1100">
              <a:solidFill>
                <a:schemeClr val="dk1"/>
              </a:solidFill>
            </a:endParaRPr>
          </a:p>
          <a:p>
            <a:pPr lvl="0" rtl="0">
              <a:lnSpc>
                <a:spcPct val="115000"/>
              </a:lnSpc>
              <a:spcBef>
                <a:spcPts val="0"/>
              </a:spcBef>
              <a:buClr>
                <a:schemeClr val="dk1"/>
              </a:buClr>
              <a:buFont typeface="Arial"/>
              <a:buNone/>
            </a:pPr>
            <a:endParaRPr sz="1100">
              <a:solidFill>
                <a:schemeClr val="dk1"/>
              </a:solidFill>
            </a:endParaRPr>
          </a:p>
          <a:p>
            <a:pPr lvl="0" rtl="0">
              <a:lnSpc>
                <a:spcPct val="115000"/>
              </a:lnSpc>
              <a:spcBef>
                <a:spcPts val="0"/>
              </a:spcBef>
              <a:buClr>
                <a:schemeClr val="dk1"/>
              </a:buClr>
              <a:buSzPct val="100000"/>
              <a:buFont typeface="Arial"/>
              <a:buNone/>
            </a:pPr>
            <a:r>
              <a:rPr lang="en-US" sz="1100">
                <a:solidFill>
                  <a:schemeClr val="dk1"/>
                </a:solidFill>
              </a:rPr>
              <a:t>Emotional					</a:t>
            </a:r>
          </a:p>
          <a:p>
            <a:pPr marL="457200" lvl="0" indent="-298450" rtl="0">
              <a:lnSpc>
                <a:spcPct val="115000"/>
              </a:lnSpc>
              <a:spcBef>
                <a:spcPts val="0"/>
              </a:spcBef>
              <a:buClr>
                <a:schemeClr val="dk1"/>
              </a:buClr>
              <a:buSzPct val="100000"/>
              <a:buAutoNum type="arabicPeriod"/>
            </a:pPr>
            <a:r>
              <a:rPr lang="en-US" sz="1100">
                <a:solidFill>
                  <a:schemeClr val="dk1"/>
                </a:solidFill>
              </a:rPr>
              <a:t>Do you think One.IU help you when you have feelings of homesickness? If so, what applications you are using?</a:t>
            </a:r>
          </a:p>
          <a:p>
            <a:pPr marL="457200" lvl="0" indent="-298450" rtl="0">
              <a:lnSpc>
                <a:spcPct val="115000"/>
              </a:lnSpc>
              <a:spcBef>
                <a:spcPts val="0"/>
              </a:spcBef>
              <a:buClr>
                <a:schemeClr val="dk1"/>
              </a:buClr>
              <a:buSzPct val="100000"/>
              <a:buAutoNum type="arabicPeriod"/>
            </a:pPr>
            <a:r>
              <a:rPr lang="en-US" sz="1100" u="sng">
                <a:solidFill>
                  <a:schemeClr val="dk1"/>
                </a:solidFill>
              </a:rPr>
              <a:t>Everybody has experienced some sort of cultural shock, when they first arrived in USA. What was it for you? What kind of cultural element you were not familiar with?</a:t>
            </a:r>
          </a:p>
          <a:p>
            <a:pPr marL="457200" lvl="0" indent="-298450" rtl="0">
              <a:lnSpc>
                <a:spcPct val="115000"/>
              </a:lnSpc>
              <a:spcBef>
                <a:spcPts val="0"/>
              </a:spcBef>
              <a:buClr>
                <a:schemeClr val="dk1"/>
              </a:buClr>
              <a:buSzPct val="100000"/>
              <a:buAutoNum type="arabicPeriod"/>
            </a:pPr>
            <a:r>
              <a:rPr lang="en-US" sz="1100" u="sng">
                <a:solidFill>
                  <a:schemeClr val="dk1"/>
                </a:solidFill>
              </a:rPr>
              <a:t>How long did it take you to make acquaintances with fellow students? </a:t>
            </a:r>
          </a:p>
          <a:p>
            <a:pPr marL="457200" lvl="0" indent="-298450" rtl="0">
              <a:lnSpc>
                <a:spcPct val="115000"/>
              </a:lnSpc>
              <a:spcBef>
                <a:spcPts val="0"/>
              </a:spcBef>
              <a:buClr>
                <a:schemeClr val="dk1"/>
              </a:buClr>
              <a:buSzPct val="100000"/>
              <a:buAutoNum type="arabicPeriod"/>
            </a:pPr>
            <a:r>
              <a:rPr lang="en-US" sz="1100" u="sng">
                <a:solidFill>
                  <a:schemeClr val="dk1"/>
                </a:solidFill>
              </a:rPr>
              <a:t>What do you do on weekends for fun? (sports/IMU late-night/clubs)</a:t>
            </a:r>
          </a:p>
          <a:p>
            <a:pPr lvl="0" rtl="0">
              <a:lnSpc>
                <a:spcPct val="115000"/>
              </a:lnSpc>
              <a:spcBef>
                <a:spcPts val="0"/>
              </a:spcBef>
              <a:buClr>
                <a:schemeClr val="dk1"/>
              </a:buClr>
              <a:buFont typeface="Arial"/>
              <a:buNone/>
            </a:pPr>
            <a:endParaRPr sz="1100">
              <a:solidFill>
                <a:schemeClr val="dk1"/>
              </a:solidFill>
            </a:endParaRPr>
          </a:p>
          <a:p>
            <a:pPr lvl="0" rtl="0">
              <a:lnSpc>
                <a:spcPct val="115000"/>
              </a:lnSpc>
              <a:spcBef>
                <a:spcPts val="0"/>
              </a:spcBef>
              <a:buClr>
                <a:schemeClr val="dk1"/>
              </a:buClr>
              <a:buFont typeface="Arial"/>
              <a:buNone/>
            </a:pPr>
            <a:endParaRPr sz="1100">
              <a:solidFill>
                <a:schemeClr val="dk1"/>
              </a:solidFill>
            </a:endParaRPr>
          </a:p>
          <a:p>
            <a:pPr lvl="0" rtl="0">
              <a:lnSpc>
                <a:spcPct val="115000"/>
              </a:lnSpc>
              <a:spcBef>
                <a:spcPts val="0"/>
              </a:spcBef>
              <a:buClr>
                <a:schemeClr val="dk1"/>
              </a:buClr>
              <a:buSzPct val="100000"/>
              <a:buFont typeface="Arial"/>
              <a:buNone/>
            </a:pPr>
            <a:r>
              <a:rPr lang="en-US" sz="1100">
                <a:solidFill>
                  <a:schemeClr val="dk1"/>
                </a:solidFill>
              </a:rPr>
              <a:t>Living</a:t>
            </a:r>
          </a:p>
          <a:p>
            <a:pPr marL="457200" lvl="0" indent="-298450" rtl="0">
              <a:lnSpc>
                <a:spcPct val="115000"/>
              </a:lnSpc>
              <a:spcBef>
                <a:spcPts val="0"/>
              </a:spcBef>
              <a:buClr>
                <a:schemeClr val="dk1"/>
              </a:buClr>
              <a:buSzPct val="100000"/>
              <a:buAutoNum type="arabicPeriod"/>
            </a:pPr>
            <a:r>
              <a:rPr lang="en-US" sz="1100" u="sng">
                <a:solidFill>
                  <a:schemeClr val="dk1"/>
                </a:solidFill>
              </a:rPr>
              <a:t>Do you get travel information from One.iu?</a:t>
            </a:r>
          </a:p>
          <a:p>
            <a:pPr marL="457200" lvl="0" indent="-298450" rtl="0">
              <a:lnSpc>
                <a:spcPct val="115000"/>
              </a:lnSpc>
              <a:spcBef>
                <a:spcPts val="0"/>
              </a:spcBef>
              <a:buClr>
                <a:schemeClr val="dk1"/>
              </a:buClr>
              <a:buSzPct val="100000"/>
              <a:buAutoNum type="arabicPeriod"/>
            </a:pPr>
            <a:r>
              <a:rPr lang="en-US" sz="1100" u="sng">
                <a:solidFill>
                  <a:schemeClr val="dk1"/>
                </a:solidFill>
              </a:rPr>
              <a:t>Can you get information about housing through One.iu?</a:t>
            </a:r>
          </a:p>
          <a:p>
            <a:pPr marL="457200" lvl="0" indent="-298450" rtl="0">
              <a:lnSpc>
                <a:spcPct val="115000"/>
              </a:lnSpc>
              <a:spcBef>
                <a:spcPts val="0"/>
              </a:spcBef>
              <a:buClr>
                <a:schemeClr val="dk1"/>
              </a:buClr>
              <a:buSzPct val="100000"/>
              <a:buAutoNum type="arabicPeriod"/>
            </a:pPr>
            <a:r>
              <a:rPr lang="en-US" sz="1100" u="sng">
                <a:solidFill>
                  <a:schemeClr val="dk1"/>
                </a:solidFill>
              </a:rPr>
              <a:t>Have you applied or going to apply for driving license or SSN? If so, did you use One.iu to do that?</a:t>
            </a:r>
          </a:p>
          <a:p>
            <a:pPr marL="457200" lvl="0" indent="-298450" rtl="0">
              <a:lnSpc>
                <a:spcPct val="115000"/>
              </a:lnSpc>
              <a:spcBef>
                <a:spcPts val="0"/>
              </a:spcBef>
              <a:buClr>
                <a:schemeClr val="dk1"/>
              </a:buClr>
              <a:buSzPct val="100000"/>
              <a:buAutoNum type="arabicPeriod"/>
            </a:pPr>
            <a:r>
              <a:rPr lang="en-US" sz="1100" u="sng">
                <a:solidFill>
                  <a:schemeClr val="dk1"/>
                </a:solidFill>
              </a:rPr>
              <a:t>Is it hard for you to get food you prefer? Can you get the information about food joints through One.iu or student organizations?</a:t>
            </a:r>
          </a:p>
          <a:p>
            <a:pPr marL="457200" lvl="0" indent="-298450" rtl="0">
              <a:lnSpc>
                <a:spcPct val="115000"/>
              </a:lnSpc>
              <a:spcBef>
                <a:spcPts val="0"/>
              </a:spcBef>
              <a:buClr>
                <a:schemeClr val="dk1"/>
              </a:buClr>
              <a:buSzPct val="100000"/>
              <a:buAutoNum type="arabicPeriod"/>
            </a:pPr>
            <a:r>
              <a:rPr lang="en-US" sz="1100" u="sng">
                <a:solidFill>
                  <a:schemeClr val="dk1"/>
                </a:solidFill>
              </a:rPr>
              <a:t>How important was it for you to secure a student job?</a:t>
            </a:r>
          </a:p>
          <a:p>
            <a:pPr marL="457200" lvl="0" indent="-298450" rtl="0">
              <a:lnSpc>
                <a:spcPct val="115000"/>
              </a:lnSpc>
              <a:spcBef>
                <a:spcPts val="0"/>
              </a:spcBef>
              <a:buClr>
                <a:schemeClr val="dk1"/>
              </a:buClr>
              <a:buSzPct val="100000"/>
              <a:buAutoNum type="arabicPeriod"/>
            </a:pPr>
            <a:r>
              <a:rPr lang="en-US" sz="1100" u="sng">
                <a:solidFill>
                  <a:schemeClr val="dk1"/>
                </a:solidFill>
              </a:rPr>
              <a:t>What kind of student jobs you were interested in? Which job were you able to secure finally? Did you use any IU resources for securing the student job? If yes, please specify them. </a:t>
            </a:r>
          </a:p>
          <a:p>
            <a:pPr marL="457200" lvl="0" indent="-298450" rtl="0">
              <a:lnSpc>
                <a:spcPct val="115000"/>
              </a:lnSpc>
              <a:spcBef>
                <a:spcPts val="0"/>
              </a:spcBef>
              <a:buClr>
                <a:schemeClr val="dk1"/>
              </a:buClr>
              <a:buSzPct val="100000"/>
              <a:buAutoNum type="arabicPeriod"/>
            </a:pPr>
            <a:r>
              <a:rPr lang="en-US" sz="1100" u="sng">
                <a:solidFill>
                  <a:schemeClr val="dk1"/>
                </a:solidFill>
              </a:rPr>
              <a:t>How well do you understand the United states health care insurance plan? Which one have chosen? Can you get information needed to understand through One.iu?</a:t>
            </a:r>
          </a:p>
          <a:p>
            <a:pPr marL="457200" lvl="0" indent="-298450" rtl="0">
              <a:lnSpc>
                <a:spcPct val="115000"/>
              </a:lnSpc>
              <a:spcBef>
                <a:spcPts val="0"/>
              </a:spcBef>
              <a:buClr>
                <a:schemeClr val="dk1"/>
              </a:buClr>
              <a:buSzPct val="100000"/>
              <a:buAutoNum type="arabicPeriod"/>
            </a:pPr>
            <a:r>
              <a:rPr lang="en-US" sz="1100" u="sng">
                <a:solidFill>
                  <a:schemeClr val="dk1"/>
                </a:solidFill>
              </a:rPr>
              <a:t>What do you like most about living in the United States? What was the hardest thing for you to adjust to? </a:t>
            </a:r>
          </a:p>
          <a:p>
            <a:pPr marL="457200" lvl="0" indent="-298450" rtl="0">
              <a:lnSpc>
                <a:spcPct val="115000"/>
              </a:lnSpc>
              <a:spcBef>
                <a:spcPts val="0"/>
              </a:spcBef>
              <a:buClr>
                <a:schemeClr val="dk1"/>
              </a:buClr>
              <a:buSzPct val="100000"/>
              <a:buAutoNum type="arabicPeriod"/>
            </a:pPr>
            <a:r>
              <a:rPr lang="en-US" sz="1100" u="sng">
                <a:solidFill>
                  <a:schemeClr val="dk1"/>
                </a:solidFill>
              </a:rPr>
              <a:t>Which restaurants do you prefer which serve your regional food?</a:t>
            </a:r>
          </a:p>
          <a:p>
            <a:pPr marL="457200" lvl="0" indent="-298450" rtl="0">
              <a:lnSpc>
                <a:spcPct val="115000"/>
              </a:lnSpc>
              <a:spcBef>
                <a:spcPts val="0"/>
              </a:spcBef>
              <a:buClr>
                <a:schemeClr val="dk1"/>
              </a:buClr>
              <a:buSzPct val="100000"/>
              <a:buAutoNum type="arabicPeriod"/>
            </a:pPr>
            <a:r>
              <a:rPr lang="en-US" sz="1100" u="sng">
                <a:solidFill>
                  <a:schemeClr val="dk1"/>
                </a:solidFill>
              </a:rPr>
              <a:t>Bloomington International Student Ministries(BISM) can help you get some free furniture or can arrange free rides for pickup from Indy airport. Do you know about that?  </a:t>
            </a:r>
          </a:p>
          <a:p>
            <a:pPr marL="457200" lvl="0" indent="-298450" rtl="0">
              <a:lnSpc>
                <a:spcPct val="115000"/>
              </a:lnSpc>
              <a:spcBef>
                <a:spcPts val="0"/>
              </a:spcBef>
              <a:buClr>
                <a:schemeClr val="dk1"/>
              </a:buClr>
              <a:buSzPct val="100000"/>
              <a:buAutoNum type="arabicPeriod"/>
            </a:pPr>
            <a:r>
              <a:rPr lang="en-US" sz="1100" u="sng">
                <a:solidFill>
                  <a:schemeClr val="dk1"/>
                </a:solidFill>
              </a:rPr>
              <a:t>How did you come to know about Bloomington International Student Ministries(BISM)?</a:t>
            </a:r>
          </a:p>
          <a:p>
            <a:pPr marL="0" marR="0" lvl="0" indent="0" algn="l" rtl="0">
              <a:lnSpc>
                <a:spcPct val="100000"/>
              </a:lnSpc>
              <a:spcBef>
                <a:spcPts val="0"/>
              </a:spcBef>
              <a:spcAft>
                <a:spcPts val="0"/>
              </a:spcAft>
              <a:buClr>
                <a:srgbClr val="000000"/>
              </a:buClr>
              <a:buFont typeface="Calibri"/>
              <a:buNone/>
            </a:pPr>
            <a:endParaRPr sz="2000">
              <a:latin typeface="Calibri"/>
              <a:ea typeface="Calibri"/>
              <a:cs typeface="Calibri"/>
              <a:sym typeface="Calibri"/>
            </a:endParaRPr>
          </a:p>
        </p:txBody>
      </p:sp>
      <p:sp>
        <p:nvSpPr>
          <p:cNvPr id="280" name="Shape 280"/>
          <p:cNvSpPr txBox="1"/>
          <p:nvPr/>
        </p:nvSpPr>
        <p:spPr>
          <a:xfrm>
            <a:off x="1126653" y="1056079"/>
            <a:ext cx="9793200" cy="892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281" name="Shape 281"/>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87" name="Shape 287"/>
          <p:cNvGrpSpPr/>
          <p:nvPr/>
        </p:nvGrpSpPr>
        <p:grpSpPr>
          <a:xfrm>
            <a:off x="1" y="362116"/>
            <a:ext cx="12190780" cy="6515091"/>
            <a:chOff x="0" y="361105"/>
            <a:chExt cx="12192000" cy="6496900"/>
          </a:xfrm>
        </p:grpSpPr>
        <p:sp>
          <p:nvSpPr>
            <p:cNvPr id="288" name="Shape 288"/>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289" name="Shape 289"/>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290" name="Shape 290"/>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291" name="Shape 291"/>
          <p:cNvSpPr/>
          <p:nvPr/>
        </p:nvSpPr>
        <p:spPr>
          <a:xfrm>
            <a:off x="622597" y="1056080"/>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292" name="Shape 292"/>
          <p:cNvSpPr txBox="1"/>
          <p:nvPr/>
        </p:nvSpPr>
        <p:spPr>
          <a:xfrm>
            <a:off x="874445" y="1502354"/>
            <a:ext cx="10297500" cy="590400"/>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Information Systems Planning</a:t>
            </a:r>
          </a:p>
        </p:txBody>
      </p:sp>
      <p:sp>
        <p:nvSpPr>
          <p:cNvPr id="293" name="Shape 293"/>
          <p:cNvSpPr/>
          <p:nvPr/>
        </p:nvSpPr>
        <p:spPr>
          <a:xfrm>
            <a:off x="1346675" y="2003025"/>
            <a:ext cx="8362200" cy="12423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100">
                <a:solidFill>
                  <a:schemeClr val="dk1"/>
                </a:solidFill>
              </a:rPr>
              <a:t>Academic</a:t>
            </a:r>
          </a:p>
          <a:p>
            <a:pPr lvl="0" rtl="0">
              <a:lnSpc>
                <a:spcPct val="115000"/>
              </a:lnSpc>
              <a:spcBef>
                <a:spcPts val="0"/>
              </a:spcBef>
              <a:buClr>
                <a:schemeClr val="dk1"/>
              </a:buClr>
              <a:buFont typeface="Arial"/>
              <a:buNone/>
            </a:pPr>
            <a:endParaRPr sz="1100">
              <a:solidFill>
                <a:schemeClr val="dk1"/>
              </a:solidFill>
            </a:endParaRPr>
          </a:p>
          <a:p>
            <a:pPr marL="0" marR="0" lvl="0" indent="0" algn="l" rtl="0">
              <a:lnSpc>
                <a:spcPct val="100000"/>
              </a:lnSpc>
              <a:spcBef>
                <a:spcPts val="0"/>
              </a:spcBef>
              <a:spcAft>
                <a:spcPts val="0"/>
              </a:spcAft>
              <a:buClr>
                <a:srgbClr val="000000"/>
              </a:buClr>
              <a:buSzPct val="25000"/>
              <a:buFont typeface="Calibri"/>
              <a:buNone/>
            </a:pPr>
            <a:r>
              <a:rPr lang="en-US" sz="1100"/>
              <a:t>When deciding on courses to take for your degree, you might have had some help from seniors or professors. Is it possible to get that kind of help through One.iu?</a:t>
            </a:r>
          </a:p>
        </p:txBody>
      </p:sp>
      <p:sp>
        <p:nvSpPr>
          <p:cNvPr id="294" name="Shape 294"/>
          <p:cNvSpPr txBox="1"/>
          <p:nvPr/>
        </p:nvSpPr>
        <p:spPr>
          <a:xfrm>
            <a:off x="1126653" y="1056079"/>
            <a:ext cx="9793200" cy="892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295" name="Shape 295"/>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pic>
        <p:nvPicPr>
          <p:cNvPr id="296" name="Shape 296"/>
          <p:cNvPicPr preferRelativeResize="0"/>
          <p:nvPr/>
        </p:nvPicPr>
        <p:blipFill>
          <a:blip r:embed="rId3">
            <a:alphaModFix/>
          </a:blip>
          <a:stretch>
            <a:fillRect/>
          </a:stretch>
        </p:blipFill>
        <p:spPr>
          <a:xfrm>
            <a:off x="3969737" y="3299775"/>
            <a:ext cx="4250925" cy="25092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grpSp>
        <p:nvGrpSpPr>
          <p:cNvPr id="302" name="Shape 302"/>
          <p:cNvGrpSpPr/>
          <p:nvPr/>
        </p:nvGrpSpPr>
        <p:grpSpPr>
          <a:xfrm>
            <a:off x="1" y="362116"/>
            <a:ext cx="12190780" cy="6515091"/>
            <a:chOff x="0" y="361105"/>
            <a:chExt cx="12192000" cy="6496900"/>
          </a:xfrm>
        </p:grpSpPr>
        <p:sp>
          <p:nvSpPr>
            <p:cNvPr id="303" name="Shape 303"/>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304" name="Shape 304"/>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305" name="Shape 305"/>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306" name="Shape 306"/>
          <p:cNvSpPr/>
          <p:nvPr/>
        </p:nvSpPr>
        <p:spPr>
          <a:xfrm>
            <a:off x="622597" y="1056080"/>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307" name="Shape 307"/>
          <p:cNvSpPr txBox="1"/>
          <p:nvPr/>
        </p:nvSpPr>
        <p:spPr>
          <a:xfrm>
            <a:off x="874445" y="1502354"/>
            <a:ext cx="10297500" cy="590400"/>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Information Systems Planning</a:t>
            </a:r>
          </a:p>
        </p:txBody>
      </p:sp>
      <p:sp>
        <p:nvSpPr>
          <p:cNvPr id="308" name="Shape 308"/>
          <p:cNvSpPr/>
          <p:nvPr/>
        </p:nvSpPr>
        <p:spPr>
          <a:xfrm>
            <a:off x="1346675" y="2003025"/>
            <a:ext cx="3599700" cy="341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000">
                <a:solidFill>
                  <a:schemeClr val="dk1"/>
                </a:solidFill>
              </a:rPr>
              <a:t>Socio-cultural </a:t>
            </a:r>
          </a:p>
        </p:txBody>
      </p:sp>
      <p:sp>
        <p:nvSpPr>
          <p:cNvPr id="309" name="Shape 309"/>
          <p:cNvSpPr txBox="1"/>
          <p:nvPr/>
        </p:nvSpPr>
        <p:spPr>
          <a:xfrm>
            <a:off x="1126653" y="1056079"/>
            <a:ext cx="9793200" cy="892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310" name="Shape 310"/>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pic>
        <p:nvPicPr>
          <p:cNvPr id="311" name="Shape 311"/>
          <p:cNvPicPr preferRelativeResize="0"/>
          <p:nvPr/>
        </p:nvPicPr>
        <p:blipFill>
          <a:blip r:embed="rId3">
            <a:alphaModFix/>
          </a:blip>
          <a:stretch>
            <a:fillRect/>
          </a:stretch>
        </p:blipFill>
        <p:spPr>
          <a:xfrm>
            <a:off x="1484574" y="2344437"/>
            <a:ext cx="4984199" cy="1842537"/>
          </a:xfrm>
          <a:prstGeom prst="rect">
            <a:avLst/>
          </a:prstGeom>
          <a:noFill/>
          <a:ln>
            <a:noFill/>
          </a:ln>
        </p:spPr>
      </p:pic>
      <p:pic>
        <p:nvPicPr>
          <p:cNvPr id="312" name="Shape 312"/>
          <p:cNvPicPr preferRelativeResize="0"/>
          <p:nvPr/>
        </p:nvPicPr>
        <p:blipFill>
          <a:blip r:embed="rId4">
            <a:alphaModFix/>
          </a:blip>
          <a:stretch>
            <a:fillRect/>
          </a:stretch>
        </p:blipFill>
        <p:spPr>
          <a:xfrm>
            <a:off x="1235975" y="4003775"/>
            <a:ext cx="4444200" cy="2119374"/>
          </a:xfrm>
          <a:prstGeom prst="rect">
            <a:avLst/>
          </a:prstGeom>
          <a:noFill/>
          <a:ln>
            <a:noFill/>
          </a:ln>
        </p:spPr>
      </p:pic>
      <p:pic>
        <p:nvPicPr>
          <p:cNvPr id="313" name="Shape 313"/>
          <p:cNvPicPr preferRelativeResize="0"/>
          <p:nvPr/>
        </p:nvPicPr>
        <p:blipFill>
          <a:blip r:embed="rId5">
            <a:alphaModFix/>
          </a:blip>
          <a:stretch>
            <a:fillRect/>
          </a:stretch>
        </p:blipFill>
        <p:spPr>
          <a:xfrm>
            <a:off x="6616250" y="2811712"/>
            <a:ext cx="3948650" cy="17612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pSp>
        <p:nvGrpSpPr>
          <p:cNvPr id="319" name="Shape 319"/>
          <p:cNvGrpSpPr/>
          <p:nvPr/>
        </p:nvGrpSpPr>
        <p:grpSpPr>
          <a:xfrm>
            <a:off x="1" y="362116"/>
            <a:ext cx="12190780" cy="6515091"/>
            <a:chOff x="0" y="361105"/>
            <a:chExt cx="12192000" cy="6496900"/>
          </a:xfrm>
        </p:grpSpPr>
        <p:sp>
          <p:nvSpPr>
            <p:cNvPr id="320" name="Shape 320"/>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321" name="Shape 321"/>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322" name="Shape 322"/>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323" name="Shape 323"/>
          <p:cNvSpPr/>
          <p:nvPr/>
        </p:nvSpPr>
        <p:spPr>
          <a:xfrm>
            <a:off x="622597" y="1056080"/>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324" name="Shape 324"/>
          <p:cNvSpPr txBox="1"/>
          <p:nvPr/>
        </p:nvSpPr>
        <p:spPr>
          <a:xfrm>
            <a:off x="874445" y="1502354"/>
            <a:ext cx="10297500" cy="590400"/>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Information Systems Planning</a:t>
            </a:r>
          </a:p>
        </p:txBody>
      </p:sp>
      <p:sp>
        <p:nvSpPr>
          <p:cNvPr id="325" name="Shape 325"/>
          <p:cNvSpPr/>
          <p:nvPr/>
        </p:nvSpPr>
        <p:spPr>
          <a:xfrm>
            <a:off x="1346679" y="2003022"/>
            <a:ext cx="9951300" cy="1292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000" b="0" i="0" u="none" strike="noStrike" cap="none">
                <a:solidFill>
                  <a:srgbClr val="000000"/>
                </a:solidFill>
                <a:latin typeface="Calibri"/>
                <a:ea typeface="Calibri"/>
                <a:cs typeface="Calibri"/>
                <a:sym typeface="Calibri"/>
              </a:rPr>
              <a:t>Survey result </a:t>
            </a:r>
            <a:r>
              <a:rPr lang="en-US"/>
              <a:t>- Emotional</a:t>
            </a:r>
            <a:br>
              <a:rPr lang="en-US" sz="2000" b="0" i="0" u="none" strike="noStrike" cap="none">
                <a:solidFill>
                  <a:srgbClr val="000000"/>
                </a:solidFill>
                <a:latin typeface="Calibri"/>
                <a:ea typeface="Calibri"/>
                <a:cs typeface="Calibri"/>
                <a:sym typeface="Calibri"/>
              </a:rPr>
            </a:br>
            <a:endParaRPr lang="en-US" sz="2000" b="0" i="0" u="none" strike="noStrike" cap="none">
              <a:solidFill>
                <a:srgbClr val="000000"/>
              </a:solidFill>
              <a:latin typeface="Calibri"/>
              <a:ea typeface="Calibri"/>
              <a:cs typeface="Calibri"/>
              <a:sym typeface="Calibri"/>
            </a:endParaRPr>
          </a:p>
        </p:txBody>
      </p:sp>
      <p:sp>
        <p:nvSpPr>
          <p:cNvPr id="326" name="Shape 326"/>
          <p:cNvSpPr txBox="1"/>
          <p:nvPr/>
        </p:nvSpPr>
        <p:spPr>
          <a:xfrm>
            <a:off x="1126653" y="1056079"/>
            <a:ext cx="9793200" cy="892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327" name="Shape 327"/>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328" name="Shape 328"/>
          <p:cNvSpPr txBox="1"/>
          <p:nvPr/>
        </p:nvSpPr>
        <p:spPr>
          <a:xfrm>
            <a:off x="2236900" y="2321750"/>
            <a:ext cx="9186900" cy="461700"/>
          </a:xfrm>
          <a:prstGeom prst="rect">
            <a:avLst/>
          </a:prstGeom>
          <a:noFill/>
          <a:ln>
            <a:noFill/>
          </a:ln>
        </p:spPr>
        <p:txBody>
          <a:bodyPr lIns="91425" tIns="91425" rIns="91425" bIns="91425" anchor="ctr" anchorCtr="0">
            <a:noAutofit/>
          </a:bodyPr>
          <a:lstStyle/>
          <a:p>
            <a:pPr lvl="0" rtl="0">
              <a:spcBef>
                <a:spcPts val="0"/>
              </a:spcBef>
              <a:buNone/>
            </a:pPr>
            <a:r>
              <a:rPr lang="en-US"/>
              <a:t>What do you like most about living in USA? What was the hardest thing for you to adjust to? </a:t>
            </a:r>
          </a:p>
        </p:txBody>
      </p:sp>
      <p:sp>
        <p:nvSpPr>
          <p:cNvPr id="329" name="Shape 329"/>
          <p:cNvSpPr txBox="1"/>
          <p:nvPr/>
        </p:nvSpPr>
        <p:spPr>
          <a:xfrm>
            <a:off x="1574000" y="3156625"/>
            <a:ext cx="8753100" cy="3000000"/>
          </a:xfrm>
          <a:prstGeom prst="rect">
            <a:avLst/>
          </a:prstGeom>
          <a:noFill/>
          <a:ln>
            <a:noFill/>
          </a:ln>
        </p:spPr>
        <p:txBody>
          <a:bodyPr lIns="91425" tIns="91425" rIns="91425" bIns="91425" anchor="ctr" anchorCtr="0">
            <a:noAutofit/>
          </a:bodyPr>
          <a:lstStyle/>
          <a:p>
            <a:pPr lvl="0" rtl="0">
              <a:spcBef>
                <a:spcPts val="0"/>
              </a:spcBef>
              <a:buNone/>
            </a:pPr>
            <a:r>
              <a:rPr lang="en-US"/>
              <a:t>new environment / taxes</a:t>
            </a:r>
          </a:p>
          <a:p>
            <a:pPr lvl="0" rtl="0">
              <a:spcBef>
                <a:spcPts val="0"/>
              </a:spcBef>
              <a:buNone/>
            </a:pPr>
            <a:r>
              <a:rPr lang="en-US"/>
              <a:t>You have choices to achieve your goals. Culture and etiquette are the hardest things to adjust.</a:t>
            </a:r>
          </a:p>
          <a:p>
            <a:pPr lvl="0" rtl="0">
              <a:spcBef>
                <a:spcPts val="0"/>
              </a:spcBef>
              <a:buNone/>
            </a:pPr>
            <a:r>
              <a:rPr lang="en-US"/>
              <a:t>Large living area. No furniture.</a:t>
            </a:r>
          </a:p>
          <a:p>
            <a:pPr lvl="0" rtl="0">
              <a:spcBef>
                <a:spcPts val="0"/>
              </a:spcBef>
              <a:buNone/>
            </a:pPr>
            <a:r>
              <a:rPr lang="en-US"/>
              <a:t>The nature envitnment here is much better than my hometown in China. I think culture barriar is the hardest thing I had to counter.</a:t>
            </a:r>
          </a:p>
          <a:p>
            <a:pPr lvl="0" rtl="0">
              <a:spcBef>
                <a:spcPts val="0"/>
              </a:spcBef>
              <a:buNone/>
            </a:pPr>
            <a:r>
              <a:rPr lang="en-US"/>
              <a:t>Culture</a:t>
            </a:r>
          </a:p>
          <a:p>
            <a:pPr lvl="0" rtl="0">
              <a:spcBef>
                <a:spcPts val="0"/>
              </a:spcBef>
              <a:buNone/>
            </a:pPr>
            <a:r>
              <a:rPr lang="en-US"/>
              <a:t>comfortable；transportation</a:t>
            </a:r>
          </a:p>
          <a:p>
            <a:pPr lvl="0" rtl="0">
              <a:spcBef>
                <a:spcPts val="0"/>
              </a:spcBef>
              <a:buNone/>
            </a:pPr>
            <a:r>
              <a:rPr lang="en-US"/>
              <a:t>Nothing, people</a:t>
            </a:r>
          </a:p>
          <a:p>
            <a:pPr lvl="0" rtl="0">
              <a:spcBef>
                <a:spcPts val="0"/>
              </a:spcBef>
              <a:buNone/>
            </a:pPr>
            <a:r>
              <a:rPr lang="en-US"/>
              <a:t>The people here are nice. Life style.</a:t>
            </a:r>
          </a:p>
          <a:p>
            <a:pPr lvl="0" rtl="0">
              <a:spcBef>
                <a:spcPts val="0"/>
              </a:spcBef>
              <a:buNone/>
            </a:pPr>
            <a:r>
              <a:rPr lang="en-US"/>
              <a:t>Living</a:t>
            </a:r>
          </a:p>
          <a:p>
            <a:pPr lvl="0" rtl="0">
              <a:spcBef>
                <a:spcPts val="0"/>
              </a:spcBef>
              <a:buNone/>
            </a:pPr>
            <a:r>
              <a:rPr lang="en-US"/>
              <a:t>Good weather condition; Food</a:t>
            </a:r>
          </a:p>
          <a:p>
            <a:pPr lvl="0" rtl="0">
              <a:spcBef>
                <a:spcPts val="0"/>
              </a:spcBef>
              <a:buNone/>
            </a:pPr>
            <a:r>
              <a:rPr lang="en-US"/>
              <a:t>Good Education.Making New Friends</a:t>
            </a:r>
          </a:p>
          <a:p>
            <a:pPr lvl="0" rtl="0">
              <a:spcBef>
                <a:spcPts val="0"/>
              </a:spcBef>
              <a:buNone/>
            </a:pPr>
            <a:r>
              <a:rPr lang="en-US"/>
              <a:t>culture difference</a:t>
            </a:r>
          </a:p>
          <a:p>
            <a:pPr lvl="0" rtl="0">
              <a:spcBef>
                <a:spcPts val="0"/>
              </a:spcBef>
              <a:buNone/>
            </a:pPr>
            <a:r>
              <a:rPr lang="en-US"/>
              <a:t>finding food from home land</a:t>
            </a:r>
          </a:p>
          <a:p>
            <a:pPr lvl="0" rtl="0">
              <a:spcBef>
                <a:spcPts val="0"/>
              </a:spcBef>
              <a:buNone/>
            </a:pPr>
            <a:r>
              <a:rPr lang="en-US"/>
              <a:t>Language</a:t>
            </a:r>
          </a:p>
          <a:p>
            <a:pPr lvl="0" rtl="0">
              <a:spcBef>
                <a:spcPts val="0"/>
              </a:spcBef>
              <a:buNone/>
            </a:pPr>
            <a:r>
              <a:rPr lang="en-US"/>
              <a:t>Cheap; not a much difference so no adjustment actually.</a:t>
            </a:r>
          </a:p>
          <a:p>
            <a:pPr lvl="0" rtl="0">
              <a:spcBef>
                <a:spcPts val="0"/>
              </a:spcBef>
              <a:buNone/>
            </a:pPr>
            <a:r>
              <a:rPr lang="en-US"/>
              <a:t>I like the culture and the environment of the US. Hard thing to adjust is cultural shock.</a:t>
            </a:r>
          </a:p>
          <a:p>
            <a:pPr lvl="0" rtl="0">
              <a:spcBef>
                <a:spcPts val="0"/>
              </a:spcBef>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grpSp>
        <p:nvGrpSpPr>
          <p:cNvPr id="335" name="Shape 335"/>
          <p:cNvGrpSpPr/>
          <p:nvPr/>
        </p:nvGrpSpPr>
        <p:grpSpPr>
          <a:xfrm>
            <a:off x="1" y="362116"/>
            <a:ext cx="12190780" cy="6515091"/>
            <a:chOff x="0" y="361105"/>
            <a:chExt cx="12192000" cy="6496900"/>
          </a:xfrm>
        </p:grpSpPr>
        <p:sp>
          <p:nvSpPr>
            <p:cNvPr id="336" name="Shape 336"/>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337" name="Shape 337"/>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338" name="Shape 338"/>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339" name="Shape 339"/>
          <p:cNvSpPr/>
          <p:nvPr/>
        </p:nvSpPr>
        <p:spPr>
          <a:xfrm>
            <a:off x="622597" y="1056080"/>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340" name="Shape 340"/>
          <p:cNvSpPr txBox="1"/>
          <p:nvPr/>
        </p:nvSpPr>
        <p:spPr>
          <a:xfrm>
            <a:off x="874445" y="1502354"/>
            <a:ext cx="10297500" cy="590400"/>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Information Systems Planning</a:t>
            </a:r>
          </a:p>
        </p:txBody>
      </p:sp>
      <p:sp>
        <p:nvSpPr>
          <p:cNvPr id="341" name="Shape 341"/>
          <p:cNvSpPr/>
          <p:nvPr/>
        </p:nvSpPr>
        <p:spPr>
          <a:xfrm>
            <a:off x="1346679" y="2003022"/>
            <a:ext cx="9951300" cy="12927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Calibri"/>
              <a:buNone/>
            </a:pPr>
            <a:r>
              <a:rPr lang="en-US" sz="2000">
                <a:solidFill>
                  <a:schemeClr val="dk1"/>
                </a:solidFill>
                <a:latin typeface="Calibri"/>
                <a:ea typeface="Calibri"/>
                <a:cs typeface="Calibri"/>
                <a:sym typeface="Calibri"/>
              </a:rPr>
              <a:t>Survey result </a:t>
            </a:r>
            <a:r>
              <a:rPr lang="en-US">
                <a:solidFill>
                  <a:schemeClr val="dk1"/>
                </a:solidFill>
              </a:rPr>
              <a:t>- Emotional</a:t>
            </a:r>
            <a:br>
              <a:rPr lang="en-US" sz="2000">
                <a:solidFill>
                  <a:schemeClr val="dk1"/>
                </a:solidFill>
                <a:latin typeface="Calibri"/>
                <a:ea typeface="Calibri"/>
                <a:cs typeface="Calibri"/>
                <a:sym typeface="Calibri"/>
              </a:rPr>
            </a:br>
            <a:endParaRPr lang="en-US"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Calibri"/>
              <a:buNone/>
            </a:pPr>
            <a:endParaRPr sz="2000">
              <a:highlight>
                <a:srgbClr val="FFFF00"/>
              </a:highlight>
              <a:latin typeface="Calibri"/>
              <a:ea typeface="Calibri"/>
              <a:cs typeface="Calibri"/>
              <a:sym typeface="Calibri"/>
            </a:endParaRPr>
          </a:p>
        </p:txBody>
      </p:sp>
      <p:sp>
        <p:nvSpPr>
          <p:cNvPr id="342" name="Shape 342"/>
          <p:cNvSpPr txBox="1"/>
          <p:nvPr/>
        </p:nvSpPr>
        <p:spPr>
          <a:xfrm>
            <a:off x="1126653" y="1056079"/>
            <a:ext cx="9793200" cy="892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343" name="Shape 343"/>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344" name="Shape 344"/>
          <p:cNvSpPr txBox="1"/>
          <p:nvPr/>
        </p:nvSpPr>
        <p:spPr>
          <a:xfrm>
            <a:off x="1346675" y="2562075"/>
            <a:ext cx="9186900" cy="461700"/>
          </a:xfrm>
          <a:prstGeom prst="rect">
            <a:avLst/>
          </a:prstGeom>
          <a:noFill/>
          <a:ln>
            <a:noFill/>
          </a:ln>
        </p:spPr>
        <p:txBody>
          <a:bodyPr lIns="91425" tIns="91425" rIns="91425" bIns="91425" anchor="ctr" anchorCtr="0">
            <a:noAutofit/>
          </a:bodyPr>
          <a:lstStyle/>
          <a:p>
            <a:pPr lvl="0" rtl="0">
              <a:spcBef>
                <a:spcPts val="0"/>
              </a:spcBef>
              <a:buNone/>
            </a:pPr>
            <a:r>
              <a:rPr lang="en-US"/>
              <a:t>Everybody has experienced some sort of cultural shock, when they first arrived in USA. What was it for you? What kind of cultural element you were not familiar with?</a:t>
            </a:r>
          </a:p>
        </p:txBody>
      </p:sp>
      <p:sp>
        <p:nvSpPr>
          <p:cNvPr id="345" name="Shape 345"/>
          <p:cNvSpPr txBox="1"/>
          <p:nvPr/>
        </p:nvSpPr>
        <p:spPr>
          <a:xfrm>
            <a:off x="1346675" y="3156625"/>
            <a:ext cx="8980500" cy="3000000"/>
          </a:xfrm>
          <a:prstGeom prst="rect">
            <a:avLst/>
          </a:prstGeom>
          <a:noFill/>
          <a:ln>
            <a:noFill/>
          </a:ln>
        </p:spPr>
        <p:txBody>
          <a:bodyPr lIns="91425" tIns="91425" rIns="91425" bIns="91425" anchor="ctr" anchorCtr="0">
            <a:noAutofit/>
          </a:bodyPr>
          <a:lstStyle/>
          <a:p>
            <a:pPr lvl="0">
              <a:spcBef>
                <a:spcPts val="0"/>
              </a:spcBef>
              <a:buNone/>
            </a:pPr>
            <a:r>
              <a:rPr lang="en-US"/>
              <a:t>Sample of Responses:</a:t>
            </a:r>
          </a:p>
          <a:p>
            <a:pPr lvl="0" rtl="0">
              <a:spcBef>
                <a:spcPts val="0"/>
              </a:spcBef>
              <a:buNone/>
            </a:pPr>
            <a:endParaRPr/>
          </a:p>
          <a:p>
            <a:pPr lvl="0" rtl="0">
              <a:spcBef>
                <a:spcPts val="0"/>
              </a:spcBef>
              <a:buNone/>
            </a:pPr>
            <a:r>
              <a:rPr lang="en-US"/>
              <a:t>"How are you?"Always greeting first.</a:t>
            </a:r>
          </a:p>
          <a:p>
            <a:pPr lvl="0" rtl="0">
              <a:spcBef>
                <a:spcPts val="0"/>
              </a:spcBef>
              <a:buNone/>
            </a:pPr>
            <a:r>
              <a:rPr lang="en-US"/>
              <a:t>The food here is chill and cold. I could not find hot water in the building.</a:t>
            </a:r>
          </a:p>
          <a:p>
            <a:pPr lvl="0" rtl="0">
              <a:spcBef>
                <a:spcPts val="0"/>
              </a:spcBef>
              <a:buNone/>
            </a:pPr>
            <a:r>
              <a:rPr lang="en-US"/>
              <a:t>People's ignorance</a:t>
            </a:r>
          </a:p>
          <a:p>
            <a:pPr lvl="0" rtl="0">
              <a:spcBef>
                <a:spcPts val="0"/>
              </a:spcBef>
              <a:buNone/>
            </a:pPr>
            <a:r>
              <a:rPr lang="en-US"/>
              <a:t>It was okay for me. Maybe lifestyle?</a:t>
            </a:r>
          </a:p>
          <a:p>
            <a:pPr lvl="0" rtl="0">
              <a:spcBef>
                <a:spcPts val="0"/>
              </a:spcBef>
              <a:buNone/>
            </a:pPr>
            <a:r>
              <a:rPr lang="en-US"/>
              <a:t>language</a:t>
            </a:r>
          </a:p>
          <a:p>
            <a:pPr lvl="0" rtl="0">
              <a:spcBef>
                <a:spcPts val="0"/>
              </a:spcBef>
              <a:buNone/>
            </a:pPr>
            <a:r>
              <a:rPr lang="en-US"/>
              <a:t>partying and clubs</a:t>
            </a:r>
          </a:p>
          <a:p>
            <a:pPr lvl="0" rtl="0">
              <a:spcBef>
                <a:spcPts val="0"/>
              </a:spcBef>
              <a:buNone/>
            </a:pPr>
            <a:r>
              <a:rPr lang="en-US"/>
              <a:t>Food, life style</a:t>
            </a:r>
          </a:p>
          <a:p>
            <a:pPr lvl="0" rtl="0">
              <a:spcBef>
                <a:spcPts val="0"/>
              </a:spcBef>
              <a:buNone/>
            </a:pPr>
            <a:r>
              <a:rPr lang="en-US"/>
              <a:t>Open up myself to talk to others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Shape 351"/>
          <p:cNvGrpSpPr/>
          <p:nvPr/>
        </p:nvGrpSpPr>
        <p:grpSpPr>
          <a:xfrm>
            <a:off x="1" y="362116"/>
            <a:ext cx="12190780" cy="6515091"/>
            <a:chOff x="0" y="361105"/>
            <a:chExt cx="12192000" cy="6496900"/>
          </a:xfrm>
        </p:grpSpPr>
        <p:sp>
          <p:nvSpPr>
            <p:cNvPr id="352" name="Shape 352"/>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353" name="Shape 353"/>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354" name="Shape 354"/>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355" name="Shape 355"/>
          <p:cNvSpPr/>
          <p:nvPr/>
        </p:nvSpPr>
        <p:spPr>
          <a:xfrm>
            <a:off x="622597" y="1056080"/>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356" name="Shape 356"/>
          <p:cNvSpPr txBox="1"/>
          <p:nvPr/>
        </p:nvSpPr>
        <p:spPr>
          <a:xfrm>
            <a:off x="874445" y="1502354"/>
            <a:ext cx="10297500" cy="590400"/>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Information Systems Planning</a:t>
            </a:r>
          </a:p>
        </p:txBody>
      </p:sp>
      <p:sp>
        <p:nvSpPr>
          <p:cNvPr id="357" name="Shape 357"/>
          <p:cNvSpPr/>
          <p:nvPr/>
        </p:nvSpPr>
        <p:spPr>
          <a:xfrm>
            <a:off x="1346679" y="2003022"/>
            <a:ext cx="9951300" cy="12927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Calibri"/>
              <a:buNone/>
            </a:pPr>
            <a:r>
              <a:rPr lang="en-US" sz="2000">
                <a:solidFill>
                  <a:schemeClr val="dk1"/>
                </a:solidFill>
                <a:latin typeface="Calibri"/>
                <a:ea typeface="Calibri"/>
                <a:cs typeface="Calibri"/>
                <a:sym typeface="Calibri"/>
              </a:rPr>
              <a:t>Survey result </a:t>
            </a:r>
            <a:r>
              <a:rPr lang="en-US">
                <a:solidFill>
                  <a:schemeClr val="dk1"/>
                </a:solidFill>
              </a:rPr>
              <a:t>- Emotional</a:t>
            </a:r>
            <a:br>
              <a:rPr lang="en-US" sz="2000">
                <a:solidFill>
                  <a:schemeClr val="dk1"/>
                </a:solidFill>
                <a:latin typeface="Calibri"/>
                <a:ea typeface="Calibri"/>
                <a:cs typeface="Calibri"/>
                <a:sym typeface="Calibri"/>
              </a:rPr>
            </a:br>
            <a:endParaRPr lang="en-US"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Calibri"/>
              <a:buNone/>
            </a:pPr>
            <a:endParaRPr sz="2000">
              <a:highlight>
                <a:srgbClr val="FFFF00"/>
              </a:highlight>
              <a:latin typeface="Calibri"/>
              <a:ea typeface="Calibri"/>
              <a:cs typeface="Calibri"/>
              <a:sym typeface="Calibri"/>
            </a:endParaRPr>
          </a:p>
        </p:txBody>
      </p:sp>
      <p:sp>
        <p:nvSpPr>
          <p:cNvPr id="358" name="Shape 358"/>
          <p:cNvSpPr txBox="1"/>
          <p:nvPr/>
        </p:nvSpPr>
        <p:spPr>
          <a:xfrm>
            <a:off x="1126653" y="1056079"/>
            <a:ext cx="9793200" cy="892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359" name="Shape 359"/>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360" name="Shape 360"/>
          <p:cNvSpPr txBox="1"/>
          <p:nvPr/>
        </p:nvSpPr>
        <p:spPr>
          <a:xfrm>
            <a:off x="1346675" y="2562075"/>
            <a:ext cx="9186900" cy="461700"/>
          </a:xfrm>
          <a:prstGeom prst="rect">
            <a:avLst/>
          </a:prstGeom>
          <a:noFill/>
          <a:ln>
            <a:noFill/>
          </a:ln>
        </p:spPr>
        <p:txBody>
          <a:bodyPr lIns="91425" tIns="91425" rIns="91425" bIns="91425" anchor="ctr" anchorCtr="0">
            <a:noAutofit/>
          </a:bodyPr>
          <a:lstStyle/>
          <a:p>
            <a:pPr lvl="0" rtl="0">
              <a:spcBef>
                <a:spcPts val="0"/>
              </a:spcBef>
              <a:buNone/>
            </a:pPr>
            <a:r>
              <a:rPr lang="en-US"/>
              <a:t>What do you do on weekends for fun? (sports/IMU late-night/clubs)</a:t>
            </a:r>
          </a:p>
        </p:txBody>
      </p:sp>
      <p:sp>
        <p:nvSpPr>
          <p:cNvPr id="361" name="Shape 361"/>
          <p:cNvSpPr txBox="1"/>
          <p:nvPr/>
        </p:nvSpPr>
        <p:spPr>
          <a:xfrm>
            <a:off x="1346675" y="3156625"/>
            <a:ext cx="8980500" cy="3000000"/>
          </a:xfrm>
          <a:prstGeom prst="rect">
            <a:avLst/>
          </a:prstGeom>
          <a:noFill/>
          <a:ln>
            <a:noFill/>
          </a:ln>
        </p:spPr>
        <p:txBody>
          <a:bodyPr lIns="91425" tIns="91425" rIns="91425" bIns="91425" anchor="ctr" anchorCtr="0">
            <a:noAutofit/>
          </a:bodyPr>
          <a:lstStyle/>
          <a:p>
            <a:pPr lvl="0">
              <a:spcBef>
                <a:spcPts val="0"/>
              </a:spcBef>
              <a:buNone/>
            </a:pPr>
            <a:r>
              <a:rPr lang="en-US"/>
              <a:t>Sports and card games.</a:t>
            </a:r>
          </a:p>
          <a:p>
            <a:pPr lvl="0">
              <a:spcBef>
                <a:spcPts val="0"/>
              </a:spcBef>
              <a:buNone/>
            </a:pPr>
            <a:r>
              <a:rPr lang="en-US"/>
              <a:t>Computer games.</a:t>
            </a:r>
          </a:p>
          <a:p>
            <a:pPr lvl="0">
              <a:spcBef>
                <a:spcPts val="0"/>
              </a:spcBef>
              <a:buNone/>
            </a:pPr>
            <a:r>
              <a:rPr lang="en-US"/>
              <a:t>Not anywhere near campus</a:t>
            </a:r>
          </a:p>
          <a:p>
            <a:pPr lvl="0">
              <a:spcBef>
                <a:spcPts val="0"/>
              </a:spcBef>
              <a:buNone/>
            </a:pPr>
            <a:r>
              <a:rPr lang="en-US"/>
              <a:t>Bars</a:t>
            </a:r>
          </a:p>
          <a:p>
            <a:pPr lvl="0">
              <a:spcBef>
                <a:spcPts val="0"/>
              </a:spcBef>
              <a:buNone/>
            </a:pPr>
            <a:r>
              <a:rPr lang="en-US"/>
              <a:t>Watching films</a:t>
            </a:r>
          </a:p>
          <a:p>
            <a:pPr lvl="0">
              <a:spcBef>
                <a:spcPts val="0"/>
              </a:spcBef>
              <a:buNone/>
            </a:pPr>
            <a:r>
              <a:rPr lang="en-US"/>
              <a:t>Sports, Clubs</a:t>
            </a:r>
          </a:p>
          <a:p>
            <a:pPr lvl="0">
              <a:spcBef>
                <a:spcPts val="0"/>
              </a:spcBef>
              <a:buNone/>
            </a:pPr>
            <a:r>
              <a:rPr lang="en-US"/>
              <a:t>Sports</a:t>
            </a:r>
          </a:p>
          <a:p>
            <a:pPr lvl="0">
              <a:spcBef>
                <a:spcPts val="0"/>
              </a:spcBef>
              <a:buNone/>
            </a:pPr>
            <a:r>
              <a:rPr lang="en-US"/>
              <a:t>IMU late night</a:t>
            </a:r>
          </a:p>
          <a:p>
            <a:pPr lvl="0">
              <a:spcBef>
                <a:spcPts val="0"/>
              </a:spcBef>
              <a:buNone/>
            </a:pPr>
            <a:r>
              <a:rPr lang="en-US"/>
              <a:t>clubs</a:t>
            </a:r>
          </a:p>
          <a:p>
            <a:pPr lvl="0">
              <a:spcBef>
                <a:spcPts val="0"/>
              </a:spcBef>
              <a:buNone/>
            </a:pPr>
            <a:r>
              <a:rPr lang="en-US"/>
              <a:t>TV shows</a:t>
            </a:r>
          </a:p>
          <a:p>
            <a:pPr lvl="0">
              <a:spcBef>
                <a:spcPts val="0"/>
              </a:spcBef>
              <a:buNone/>
            </a:pPr>
            <a:r>
              <a:rPr lang="en-US"/>
              <a:t>League of Legends; Pub</a:t>
            </a:r>
          </a:p>
          <a:p>
            <a:pPr lvl="0" rtl="0">
              <a:spcBef>
                <a:spcPts val="0"/>
              </a:spcBef>
              <a:buNone/>
            </a:pPr>
            <a:r>
              <a:rPr lang="en-US"/>
              <a:t>Bars, video games and travelings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grpSp>
        <p:nvGrpSpPr>
          <p:cNvPr id="367" name="Shape 367"/>
          <p:cNvGrpSpPr/>
          <p:nvPr/>
        </p:nvGrpSpPr>
        <p:grpSpPr>
          <a:xfrm>
            <a:off x="1" y="362116"/>
            <a:ext cx="12190780" cy="6515091"/>
            <a:chOff x="0" y="361105"/>
            <a:chExt cx="12192000" cy="6496900"/>
          </a:xfrm>
        </p:grpSpPr>
        <p:sp>
          <p:nvSpPr>
            <p:cNvPr id="368" name="Shape 368"/>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369" name="Shape 369"/>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370" name="Shape 370"/>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371" name="Shape 371"/>
          <p:cNvSpPr/>
          <p:nvPr/>
        </p:nvSpPr>
        <p:spPr>
          <a:xfrm>
            <a:off x="622597" y="1056080"/>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372" name="Shape 372"/>
          <p:cNvSpPr txBox="1"/>
          <p:nvPr/>
        </p:nvSpPr>
        <p:spPr>
          <a:xfrm>
            <a:off x="874445" y="1502354"/>
            <a:ext cx="10297500" cy="590400"/>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Information Systems Planning</a:t>
            </a:r>
          </a:p>
        </p:txBody>
      </p:sp>
      <p:sp>
        <p:nvSpPr>
          <p:cNvPr id="373" name="Shape 373"/>
          <p:cNvSpPr/>
          <p:nvPr/>
        </p:nvSpPr>
        <p:spPr>
          <a:xfrm>
            <a:off x="1346679" y="2003022"/>
            <a:ext cx="896700" cy="3873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000" b="0" i="0" u="none" strike="noStrike" cap="none">
                <a:solidFill>
                  <a:srgbClr val="000000"/>
                </a:solidFill>
                <a:latin typeface="Calibri"/>
                <a:ea typeface="Calibri"/>
                <a:cs typeface="Calibri"/>
                <a:sym typeface="Calibri"/>
              </a:rPr>
              <a:t>Livi</a:t>
            </a:r>
            <a:r>
              <a:rPr lang="en-US" sz="2000">
                <a:latin typeface="Calibri"/>
                <a:ea typeface="Calibri"/>
                <a:cs typeface="Calibri"/>
                <a:sym typeface="Calibri"/>
              </a:rPr>
              <a:t>ng</a:t>
            </a:r>
          </a:p>
          <a:p>
            <a:pPr marL="0" marR="0" lvl="0" indent="0" algn="l" rtl="0">
              <a:lnSpc>
                <a:spcPct val="100000"/>
              </a:lnSpc>
              <a:spcBef>
                <a:spcPts val="0"/>
              </a:spcBef>
              <a:spcAft>
                <a:spcPts val="0"/>
              </a:spcAft>
              <a:buClr>
                <a:srgbClr val="000000"/>
              </a:buClr>
              <a:buFont typeface="Calibri"/>
              <a:buNone/>
            </a:pPr>
            <a:endParaRPr sz="2000">
              <a:latin typeface="Calibri"/>
              <a:ea typeface="Calibri"/>
              <a:cs typeface="Calibri"/>
              <a:sym typeface="Calibri"/>
            </a:endParaRPr>
          </a:p>
        </p:txBody>
      </p:sp>
      <p:sp>
        <p:nvSpPr>
          <p:cNvPr id="374" name="Shape 374"/>
          <p:cNvSpPr txBox="1"/>
          <p:nvPr/>
        </p:nvSpPr>
        <p:spPr>
          <a:xfrm>
            <a:off x="1126653" y="1056079"/>
            <a:ext cx="9793200" cy="892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375" name="Shape 375"/>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pic>
        <p:nvPicPr>
          <p:cNvPr id="376" name="Shape 376"/>
          <p:cNvPicPr preferRelativeResize="0"/>
          <p:nvPr/>
        </p:nvPicPr>
        <p:blipFill>
          <a:blip r:embed="rId3">
            <a:alphaModFix/>
          </a:blip>
          <a:stretch>
            <a:fillRect/>
          </a:stretch>
        </p:blipFill>
        <p:spPr>
          <a:xfrm>
            <a:off x="1722937" y="2444775"/>
            <a:ext cx="3723224" cy="1813674"/>
          </a:xfrm>
          <a:prstGeom prst="rect">
            <a:avLst/>
          </a:prstGeom>
          <a:noFill/>
          <a:ln>
            <a:noFill/>
          </a:ln>
        </p:spPr>
      </p:pic>
      <p:pic>
        <p:nvPicPr>
          <p:cNvPr id="377" name="Shape 377"/>
          <p:cNvPicPr preferRelativeResize="0"/>
          <p:nvPr/>
        </p:nvPicPr>
        <p:blipFill>
          <a:blip r:embed="rId4">
            <a:alphaModFix/>
          </a:blip>
          <a:stretch>
            <a:fillRect/>
          </a:stretch>
        </p:blipFill>
        <p:spPr>
          <a:xfrm>
            <a:off x="6178174" y="2258457"/>
            <a:ext cx="4129525" cy="1793642"/>
          </a:xfrm>
          <a:prstGeom prst="rect">
            <a:avLst/>
          </a:prstGeom>
          <a:noFill/>
          <a:ln>
            <a:noFill/>
          </a:ln>
        </p:spPr>
      </p:pic>
      <p:pic>
        <p:nvPicPr>
          <p:cNvPr id="378" name="Shape 378"/>
          <p:cNvPicPr preferRelativeResize="0"/>
          <p:nvPr/>
        </p:nvPicPr>
        <p:blipFill>
          <a:blip r:embed="rId5">
            <a:alphaModFix/>
          </a:blip>
          <a:stretch>
            <a:fillRect/>
          </a:stretch>
        </p:blipFill>
        <p:spPr>
          <a:xfrm>
            <a:off x="1662649" y="4312899"/>
            <a:ext cx="4129525" cy="1987650"/>
          </a:xfrm>
          <a:prstGeom prst="rect">
            <a:avLst/>
          </a:prstGeom>
          <a:noFill/>
          <a:ln>
            <a:noFill/>
          </a:ln>
        </p:spPr>
      </p:pic>
      <p:pic>
        <p:nvPicPr>
          <p:cNvPr id="379" name="Shape 379"/>
          <p:cNvPicPr preferRelativeResize="0"/>
          <p:nvPr/>
        </p:nvPicPr>
        <p:blipFill>
          <a:blip r:embed="rId6">
            <a:alphaModFix/>
          </a:blip>
          <a:stretch>
            <a:fillRect/>
          </a:stretch>
        </p:blipFill>
        <p:spPr>
          <a:xfrm>
            <a:off x="6365245" y="4093700"/>
            <a:ext cx="4315780" cy="1987649"/>
          </a:xfrm>
          <a:prstGeom prst="rect">
            <a:avLst/>
          </a:prstGeom>
          <a:noFill/>
          <a:ln>
            <a:noFill/>
          </a:ln>
        </p:spPr>
      </p:pic>
      <p:sp>
        <p:nvSpPr>
          <p:cNvPr id="380" name="Shape 380"/>
          <p:cNvSpPr txBox="1"/>
          <p:nvPr/>
        </p:nvSpPr>
        <p:spPr>
          <a:xfrm>
            <a:off x="9580050" y="4790025"/>
            <a:ext cx="496500" cy="147000"/>
          </a:xfrm>
          <a:prstGeom prst="rect">
            <a:avLst/>
          </a:prstGeom>
          <a:solidFill>
            <a:srgbClr val="FFFFFF"/>
          </a:solidFill>
          <a:ln>
            <a:noFill/>
          </a:ln>
        </p:spPr>
        <p:txBody>
          <a:bodyPr lIns="91425" tIns="91425" rIns="91425" bIns="91425" anchor="t" anchorCtr="0">
            <a:noAutofit/>
          </a:bodyPr>
          <a:lstStyle/>
          <a:p>
            <a:pPr lvl="0">
              <a:spcBef>
                <a:spcPts val="0"/>
              </a:spcBef>
              <a:buNone/>
            </a:pPr>
            <a:endParaRPr/>
          </a:p>
        </p:txBody>
      </p:sp>
      <p:sp>
        <p:nvSpPr>
          <p:cNvPr id="381" name="Shape 381"/>
          <p:cNvSpPr txBox="1"/>
          <p:nvPr/>
        </p:nvSpPr>
        <p:spPr>
          <a:xfrm>
            <a:off x="9626025" y="4799225"/>
            <a:ext cx="229800" cy="110400"/>
          </a:xfrm>
          <a:prstGeom prst="rect">
            <a:avLst/>
          </a:prstGeom>
          <a:solidFill>
            <a:srgbClr val="FFFFFF"/>
          </a:solidFill>
          <a:ln>
            <a:noFill/>
          </a:ln>
        </p:spPr>
        <p:txBody>
          <a:bodyPr lIns="91425" tIns="91425" rIns="91425" bIns="91425" anchor="t" anchorCtr="0">
            <a:noAutofit/>
          </a:bodyPr>
          <a:lstStyle/>
          <a:p>
            <a:pPr lvl="0">
              <a:spcBef>
                <a:spcPts val="0"/>
              </a:spcBef>
              <a:buNone/>
            </a:pPr>
            <a:endParaRPr sz="700"/>
          </a:p>
        </p:txBody>
      </p:sp>
      <p:sp>
        <p:nvSpPr>
          <p:cNvPr id="382" name="Shape 382"/>
          <p:cNvSpPr txBox="1"/>
          <p:nvPr/>
        </p:nvSpPr>
        <p:spPr>
          <a:xfrm>
            <a:off x="9506550" y="4707400"/>
            <a:ext cx="643500" cy="147000"/>
          </a:xfrm>
          <a:prstGeom prst="rect">
            <a:avLst/>
          </a:prstGeom>
          <a:noFill/>
          <a:ln>
            <a:noFill/>
          </a:ln>
        </p:spPr>
        <p:txBody>
          <a:bodyPr lIns="91425" tIns="91425" rIns="91425" bIns="91425" anchor="t" anchorCtr="0">
            <a:noAutofit/>
          </a:bodyPr>
          <a:lstStyle/>
          <a:p>
            <a:pPr lvl="0">
              <a:spcBef>
                <a:spcPts val="0"/>
              </a:spcBef>
              <a:buNone/>
            </a:pPr>
            <a:r>
              <a:rPr lang="en-US" sz="900"/>
              <a:t>etc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grpSp>
        <p:nvGrpSpPr>
          <p:cNvPr id="388" name="Shape 388"/>
          <p:cNvGrpSpPr/>
          <p:nvPr/>
        </p:nvGrpSpPr>
        <p:grpSpPr>
          <a:xfrm>
            <a:off x="1" y="362116"/>
            <a:ext cx="12190780" cy="6515091"/>
            <a:chOff x="0" y="361105"/>
            <a:chExt cx="12192000" cy="6496900"/>
          </a:xfrm>
        </p:grpSpPr>
        <p:sp>
          <p:nvSpPr>
            <p:cNvPr id="389" name="Shape 389"/>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390" name="Shape 390"/>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391" name="Shape 391"/>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392" name="Shape 392"/>
          <p:cNvSpPr/>
          <p:nvPr/>
        </p:nvSpPr>
        <p:spPr>
          <a:xfrm>
            <a:off x="622597" y="983418"/>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lvl="0" rtl="0">
              <a:lnSpc>
                <a:spcPct val="115000"/>
              </a:lnSpc>
              <a:spcBef>
                <a:spcPts val="0"/>
              </a:spcBef>
              <a:buClr>
                <a:schemeClr val="dk1"/>
              </a:buClr>
              <a:buFont typeface="Arial"/>
              <a:buNone/>
            </a:pPr>
            <a:endParaRPr sz="1100">
              <a:solidFill>
                <a:schemeClr val="dk1"/>
              </a:solidFill>
            </a:endParaRPr>
          </a:p>
        </p:txBody>
      </p:sp>
      <p:sp>
        <p:nvSpPr>
          <p:cNvPr id="393" name="Shape 393"/>
          <p:cNvSpPr txBox="1"/>
          <p:nvPr/>
        </p:nvSpPr>
        <p:spPr>
          <a:xfrm>
            <a:off x="874445" y="1502354"/>
            <a:ext cx="10297500" cy="590400"/>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Information Systems Planning</a:t>
            </a:r>
          </a:p>
        </p:txBody>
      </p:sp>
      <p:sp>
        <p:nvSpPr>
          <p:cNvPr id="394" name="Shape 394"/>
          <p:cNvSpPr/>
          <p:nvPr/>
        </p:nvSpPr>
        <p:spPr>
          <a:xfrm>
            <a:off x="1346679" y="2003022"/>
            <a:ext cx="9951300" cy="1292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000" b="0" i="0" u="none" strike="noStrike" cap="none">
                <a:solidFill>
                  <a:srgbClr val="000000"/>
                </a:solidFill>
                <a:highlight>
                  <a:srgbClr val="FFFF00"/>
                </a:highlight>
                <a:latin typeface="Calibri"/>
                <a:ea typeface="Calibri"/>
                <a:cs typeface="Calibri"/>
                <a:sym typeface="Calibri"/>
              </a:rPr>
              <a:t>Interview </a:t>
            </a:r>
            <a:br>
              <a:rPr lang="en-US" sz="2000" b="0" i="0" u="none" strike="noStrike" cap="none">
                <a:solidFill>
                  <a:srgbClr val="000000"/>
                </a:solidFill>
                <a:latin typeface="Calibri"/>
                <a:ea typeface="Calibri"/>
                <a:cs typeface="Calibri"/>
                <a:sym typeface="Calibri"/>
              </a:rPr>
            </a:br>
            <a:endParaRPr lang="en-US" sz="2000" b="0" i="0" u="none" strike="noStrike" cap="none">
              <a:solidFill>
                <a:srgbClr val="000000"/>
              </a:solidFill>
              <a:latin typeface="Calibri"/>
              <a:ea typeface="Calibri"/>
              <a:cs typeface="Calibri"/>
              <a:sym typeface="Calibri"/>
            </a:endParaRPr>
          </a:p>
        </p:txBody>
      </p:sp>
      <p:sp>
        <p:nvSpPr>
          <p:cNvPr id="395" name="Shape 395"/>
          <p:cNvSpPr txBox="1"/>
          <p:nvPr/>
        </p:nvSpPr>
        <p:spPr>
          <a:xfrm>
            <a:off x="1126653" y="1056079"/>
            <a:ext cx="9793200" cy="892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396" name="Shape 396"/>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grpSp>
        <p:nvGrpSpPr>
          <p:cNvPr id="402" name="Shape 402"/>
          <p:cNvGrpSpPr/>
          <p:nvPr/>
        </p:nvGrpSpPr>
        <p:grpSpPr>
          <a:xfrm>
            <a:off x="1" y="362116"/>
            <a:ext cx="12190780" cy="6515091"/>
            <a:chOff x="0" y="361105"/>
            <a:chExt cx="12192000" cy="6496900"/>
          </a:xfrm>
        </p:grpSpPr>
        <p:sp>
          <p:nvSpPr>
            <p:cNvPr id="403" name="Shape 403"/>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404" name="Shape 404"/>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405" name="Shape 405"/>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406" name="Shape 406"/>
          <p:cNvSpPr/>
          <p:nvPr/>
        </p:nvSpPr>
        <p:spPr>
          <a:xfrm>
            <a:off x="622597" y="983418"/>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lvl="0" rtl="0">
              <a:lnSpc>
                <a:spcPct val="115000"/>
              </a:lnSpc>
              <a:spcBef>
                <a:spcPts val="0"/>
              </a:spcBef>
              <a:buClr>
                <a:schemeClr val="dk1"/>
              </a:buClr>
              <a:buFont typeface="Arial"/>
              <a:buNone/>
            </a:pPr>
            <a:endParaRPr sz="1100">
              <a:solidFill>
                <a:schemeClr val="dk1"/>
              </a:solidFill>
            </a:endParaRPr>
          </a:p>
          <a:p>
            <a:pPr lvl="0" rtl="0">
              <a:lnSpc>
                <a:spcPct val="115000"/>
              </a:lnSpc>
              <a:spcBef>
                <a:spcPts val="0"/>
              </a:spcBef>
              <a:buClr>
                <a:schemeClr val="dk1"/>
              </a:buClr>
              <a:buFont typeface="Arial"/>
              <a:buNone/>
            </a:pPr>
            <a:endParaRPr sz="1100">
              <a:solidFill>
                <a:schemeClr val="dk1"/>
              </a:solidFill>
            </a:endParaRPr>
          </a:p>
          <a:p>
            <a:pPr lvl="0" rtl="0">
              <a:lnSpc>
                <a:spcPct val="115000"/>
              </a:lnSpc>
              <a:spcBef>
                <a:spcPts val="0"/>
              </a:spcBef>
              <a:buClr>
                <a:schemeClr val="dk1"/>
              </a:buClr>
              <a:buFont typeface="Arial"/>
              <a:buNone/>
            </a:pPr>
            <a:endParaRPr sz="1100">
              <a:solidFill>
                <a:schemeClr val="dk1"/>
              </a:solidFill>
            </a:endParaRPr>
          </a:p>
          <a:p>
            <a:pPr lvl="0" rtl="0">
              <a:lnSpc>
                <a:spcPct val="115000"/>
              </a:lnSpc>
              <a:spcBef>
                <a:spcPts val="0"/>
              </a:spcBef>
              <a:buClr>
                <a:schemeClr val="dk1"/>
              </a:buClr>
              <a:buFont typeface="Arial"/>
              <a:buNone/>
            </a:pPr>
            <a:endParaRPr>
              <a:solidFill>
                <a:schemeClr val="dk1"/>
              </a:solidFill>
            </a:endParaRPr>
          </a:p>
          <a:p>
            <a:pPr lvl="0" rtl="0">
              <a:lnSpc>
                <a:spcPct val="115000"/>
              </a:lnSpc>
              <a:spcBef>
                <a:spcPts val="0"/>
              </a:spcBef>
              <a:buClr>
                <a:schemeClr val="dk1"/>
              </a:buClr>
              <a:buFont typeface="Arial"/>
              <a:buNone/>
            </a:pPr>
            <a:endParaRPr>
              <a:solidFill>
                <a:schemeClr val="dk1"/>
              </a:solidFill>
            </a:endParaRPr>
          </a:p>
          <a:p>
            <a:pPr lvl="0" rtl="0">
              <a:lnSpc>
                <a:spcPct val="115000"/>
              </a:lnSpc>
              <a:spcBef>
                <a:spcPts val="0"/>
              </a:spcBef>
              <a:buClr>
                <a:schemeClr val="dk1"/>
              </a:buClr>
              <a:buFont typeface="Arial"/>
              <a:buNone/>
            </a:pPr>
            <a:endParaRPr>
              <a:solidFill>
                <a:schemeClr val="dk1"/>
              </a:solidFill>
            </a:endParaRPr>
          </a:p>
          <a:p>
            <a:pPr lvl="0" rtl="0">
              <a:lnSpc>
                <a:spcPct val="115000"/>
              </a:lnSpc>
              <a:spcBef>
                <a:spcPts val="0"/>
              </a:spcBef>
              <a:buClr>
                <a:schemeClr val="dk1"/>
              </a:buClr>
              <a:buFont typeface="Arial"/>
              <a:buNone/>
            </a:pPr>
            <a:endParaRPr>
              <a:solidFill>
                <a:schemeClr val="dk1"/>
              </a:solidFill>
            </a:endParaRPr>
          </a:p>
          <a:p>
            <a:pPr marL="457200" lvl="0" indent="-228600" rtl="0">
              <a:lnSpc>
                <a:spcPct val="115000"/>
              </a:lnSpc>
              <a:spcBef>
                <a:spcPts val="0"/>
              </a:spcBef>
              <a:buClr>
                <a:schemeClr val="dk1"/>
              </a:buClr>
              <a:buAutoNum type="arabicPeriod"/>
            </a:pPr>
            <a:r>
              <a:rPr lang="en-US">
                <a:solidFill>
                  <a:schemeClr val="dk1"/>
                </a:solidFill>
              </a:rPr>
              <a:t>What sort of problems do students come to you with? (administrative, cultural, academic, etc)</a:t>
            </a:r>
          </a:p>
          <a:p>
            <a:pPr marL="457200" lvl="0" indent="-228600" rtl="0">
              <a:lnSpc>
                <a:spcPct val="115000"/>
              </a:lnSpc>
              <a:spcBef>
                <a:spcPts val="0"/>
              </a:spcBef>
              <a:buClr>
                <a:schemeClr val="dk1"/>
              </a:buClr>
              <a:buAutoNum type="arabicPeriod"/>
            </a:pPr>
            <a:r>
              <a:rPr lang="en-US">
                <a:solidFill>
                  <a:schemeClr val="dk1"/>
                </a:solidFill>
              </a:rPr>
              <a:t>What systems/resources do you use to solve those problems?</a:t>
            </a:r>
          </a:p>
          <a:p>
            <a:pPr marL="457200" lvl="0" indent="-228600" rtl="0">
              <a:lnSpc>
                <a:spcPct val="115000"/>
              </a:lnSpc>
              <a:spcBef>
                <a:spcPts val="0"/>
              </a:spcBef>
              <a:buClr>
                <a:schemeClr val="dk1"/>
              </a:buClr>
              <a:buAutoNum type="arabicPeriod"/>
            </a:pPr>
            <a:r>
              <a:rPr lang="en-US">
                <a:solidFill>
                  <a:schemeClr val="dk1"/>
                </a:solidFill>
              </a:rPr>
              <a:t>In your opinion, are the available resources on one.iu.edu for helping students adequate?</a:t>
            </a:r>
          </a:p>
          <a:p>
            <a:pPr marL="457200" lvl="0" indent="-228600" rtl="0">
              <a:lnSpc>
                <a:spcPct val="115000"/>
              </a:lnSpc>
              <a:spcBef>
                <a:spcPts val="0"/>
              </a:spcBef>
              <a:buClr>
                <a:schemeClr val="dk1"/>
              </a:buClr>
              <a:buAutoNum type="arabicPeriod"/>
            </a:pPr>
            <a:r>
              <a:rPr lang="en-US">
                <a:solidFill>
                  <a:schemeClr val="dk1"/>
                </a:solidFill>
              </a:rPr>
              <a:t>What kind of events you guys hold to make students from your community/country feel home?(cultural/social/etc) How do you advertise the events?</a:t>
            </a:r>
          </a:p>
          <a:p>
            <a:pPr marL="457200" lvl="0" indent="-228600" rtl="0">
              <a:lnSpc>
                <a:spcPct val="115000"/>
              </a:lnSpc>
              <a:spcBef>
                <a:spcPts val="0"/>
              </a:spcBef>
              <a:buClr>
                <a:schemeClr val="dk1"/>
              </a:buClr>
              <a:buAutoNum type="arabicPeriod"/>
            </a:pPr>
            <a:r>
              <a:rPr lang="en-US">
                <a:solidFill>
                  <a:schemeClr val="dk1"/>
                </a:solidFill>
              </a:rPr>
              <a:t>How do you contact the students from your community/country? OR How do they contact you?</a:t>
            </a:r>
          </a:p>
          <a:p>
            <a:pPr marL="457200" lvl="0" indent="-228600" rtl="0">
              <a:lnSpc>
                <a:spcPct val="115000"/>
              </a:lnSpc>
              <a:spcBef>
                <a:spcPts val="0"/>
              </a:spcBef>
              <a:buClr>
                <a:schemeClr val="dk1"/>
              </a:buClr>
              <a:buAutoNum type="arabicPeriod"/>
            </a:pPr>
            <a:r>
              <a:rPr lang="en-US">
                <a:solidFill>
                  <a:schemeClr val="dk1"/>
                </a:solidFill>
              </a:rPr>
              <a:t>Do you mostly have students from the same country come to your events or many different nationalities? Is it fine if someone of different nationality wants to join?</a:t>
            </a:r>
          </a:p>
          <a:p>
            <a:pPr marL="457200" lvl="0" indent="-228600" rtl="0">
              <a:lnSpc>
                <a:spcPct val="115000"/>
              </a:lnSpc>
              <a:spcBef>
                <a:spcPts val="0"/>
              </a:spcBef>
              <a:buClr>
                <a:schemeClr val="dk1"/>
              </a:buClr>
              <a:buAutoNum type="arabicPeriod"/>
            </a:pPr>
            <a:r>
              <a:rPr lang="en-US">
                <a:solidFill>
                  <a:schemeClr val="dk1"/>
                </a:solidFill>
              </a:rPr>
              <a:t> Do you help or guide students while deciding for which courses to take for specialization? If so, how?</a:t>
            </a:r>
          </a:p>
          <a:p>
            <a:pPr marL="457200" lvl="0" indent="-228600" rtl="0">
              <a:lnSpc>
                <a:spcPct val="115000"/>
              </a:lnSpc>
              <a:spcBef>
                <a:spcPts val="0"/>
              </a:spcBef>
              <a:buClr>
                <a:schemeClr val="dk1"/>
              </a:buClr>
              <a:buAutoNum type="arabicPeriod"/>
            </a:pPr>
            <a:r>
              <a:rPr lang="en-US">
                <a:solidFill>
                  <a:schemeClr val="dk1"/>
                </a:solidFill>
              </a:rPr>
              <a:t>What services do you provide for students, for example, picking up students from airport or lost and found?</a:t>
            </a:r>
          </a:p>
          <a:p>
            <a:pPr marL="457200" lvl="0" indent="-228600" rtl="0">
              <a:lnSpc>
                <a:spcPct val="115000"/>
              </a:lnSpc>
              <a:spcBef>
                <a:spcPts val="0"/>
              </a:spcBef>
              <a:buClr>
                <a:schemeClr val="dk1"/>
              </a:buClr>
              <a:buAutoNum type="arabicPeriod"/>
            </a:pPr>
            <a:r>
              <a:rPr lang="en-US">
                <a:solidFill>
                  <a:schemeClr val="dk1"/>
                </a:solidFill>
              </a:rPr>
              <a:t>Do you take help from any local group or community to coordinate events/outreach?</a:t>
            </a:r>
          </a:p>
          <a:p>
            <a:pPr marL="457200" lvl="0" indent="-228600" rtl="0">
              <a:lnSpc>
                <a:spcPct val="115000"/>
              </a:lnSpc>
              <a:spcBef>
                <a:spcPts val="0"/>
              </a:spcBef>
              <a:buClr>
                <a:schemeClr val="dk1"/>
              </a:buClr>
              <a:buAutoNum type="arabicPeriod"/>
            </a:pPr>
            <a:r>
              <a:rPr lang="en-US">
                <a:solidFill>
                  <a:schemeClr val="dk1"/>
                </a:solidFill>
              </a:rPr>
              <a:t>What would make helping your students easier?</a:t>
            </a:r>
          </a:p>
          <a:p>
            <a:pPr lvl="0" rtl="0">
              <a:lnSpc>
                <a:spcPct val="115000"/>
              </a:lnSpc>
              <a:spcBef>
                <a:spcPts val="0"/>
              </a:spcBef>
              <a:buClr>
                <a:schemeClr val="dk1"/>
              </a:buClr>
              <a:buFont typeface="Arial"/>
              <a:buNone/>
            </a:pPr>
            <a:endParaRPr sz="1100">
              <a:solidFill>
                <a:schemeClr val="dk1"/>
              </a:solidFill>
            </a:endParaRPr>
          </a:p>
          <a:p>
            <a:pPr lvl="0" rtl="0">
              <a:lnSpc>
                <a:spcPct val="115000"/>
              </a:lnSpc>
              <a:spcBef>
                <a:spcPts val="0"/>
              </a:spcBef>
              <a:buClr>
                <a:schemeClr val="dk1"/>
              </a:buClr>
              <a:buFont typeface="Arial"/>
              <a:buNone/>
            </a:pPr>
            <a:endParaRPr sz="1100">
              <a:solidFill>
                <a:schemeClr val="dk1"/>
              </a:solidFill>
            </a:endParaRPr>
          </a:p>
          <a:p>
            <a:pPr lvl="0" rtl="0">
              <a:lnSpc>
                <a:spcPct val="115000"/>
              </a:lnSpc>
              <a:spcBef>
                <a:spcPts val="0"/>
              </a:spcBef>
              <a:buClr>
                <a:schemeClr val="dk1"/>
              </a:buClr>
              <a:buFont typeface="Arial"/>
              <a:buNone/>
            </a:pPr>
            <a:endParaRPr sz="1000" b="1" u="sng">
              <a:solidFill>
                <a:srgbClr val="222222"/>
              </a:solidFill>
              <a:highlight>
                <a:srgbClr val="FFFFFF"/>
              </a:highlight>
            </a:endParaRPr>
          </a:p>
        </p:txBody>
      </p:sp>
      <p:sp>
        <p:nvSpPr>
          <p:cNvPr id="407" name="Shape 407"/>
          <p:cNvSpPr txBox="1"/>
          <p:nvPr/>
        </p:nvSpPr>
        <p:spPr>
          <a:xfrm>
            <a:off x="874445" y="1502354"/>
            <a:ext cx="10297500" cy="590400"/>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Information Systems Planning</a:t>
            </a:r>
          </a:p>
        </p:txBody>
      </p:sp>
      <p:sp>
        <p:nvSpPr>
          <p:cNvPr id="408" name="Shape 408"/>
          <p:cNvSpPr/>
          <p:nvPr/>
        </p:nvSpPr>
        <p:spPr>
          <a:xfrm>
            <a:off x="1346679" y="2003022"/>
            <a:ext cx="9951300" cy="1292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000" b="0" i="0" u="none" strike="noStrike" cap="none">
                <a:solidFill>
                  <a:srgbClr val="000000"/>
                </a:solidFill>
                <a:latin typeface="Calibri"/>
                <a:ea typeface="Calibri"/>
                <a:cs typeface="Calibri"/>
                <a:sym typeface="Calibri"/>
              </a:rPr>
              <a:t>Interview result - OIS, C</a:t>
            </a:r>
            <a:r>
              <a:rPr lang="en-US" sz="2000">
                <a:latin typeface="Calibri"/>
                <a:ea typeface="Calibri"/>
                <a:cs typeface="Calibri"/>
                <a:sym typeface="Calibri"/>
              </a:rPr>
              <a:t>SA, BISM</a:t>
            </a:r>
            <a:r>
              <a:rPr lang="en-US" sz="2000" b="0" i="0" u="none" strike="noStrike" cap="none">
                <a:solidFill>
                  <a:srgbClr val="000000"/>
                </a:solidFill>
                <a:latin typeface="Calibri"/>
                <a:ea typeface="Calibri"/>
                <a:cs typeface="Calibri"/>
                <a:sym typeface="Calibri"/>
              </a:rPr>
              <a:t> </a:t>
            </a:r>
          </a:p>
          <a:p>
            <a:pPr marL="0" marR="0" lvl="0" indent="0" algn="l" rtl="0">
              <a:lnSpc>
                <a:spcPct val="100000"/>
              </a:lnSpc>
              <a:spcBef>
                <a:spcPts val="0"/>
              </a:spcBef>
              <a:spcAft>
                <a:spcPts val="0"/>
              </a:spcAft>
              <a:buClr>
                <a:srgbClr val="000000"/>
              </a:buClr>
              <a:buSzPct val="25000"/>
              <a:buFont typeface="Calibri"/>
              <a:buNone/>
            </a:pPr>
            <a:br>
              <a:rPr lang="en-US" sz="2000" b="0" i="0" u="none" strike="noStrike" cap="none">
                <a:solidFill>
                  <a:srgbClr val="000000"/>
                </a:solidFill>
                <a:latin typeface="Calibri"/>
                <a:ea typeface="Calibri"/>
                <a:cs typeface="Calibri"/>
                <a:sym typeface="Calibri"/>
              </a:rPr>
            </a:br>
            <a:endParaRPr lang="en-US" sz="2000" b="0" i="0" u="none" strike="noStrike" cap="none">
              <a:solidFill>
                <a:srgbClr val="000000"/>
              </a:solidFill>
              <a:latin typeface="Calibri"/>
              <a:ea typeface="Calibri"/>
              <a:cs typeface="Calibri"/>
              <a:sym typeface="Calibri"/>
            </a:endParaRPr>
          </a:p>
        </p:txBody>
      </p:sp>
      <p:sp>
        <p:nvSpPr>
          <p:cNvPr id="409" name="Shape 409"/>
          <p:cNvSpPr txBox="1"/>
          <p:nvPr/>
        </p:nvSpPr>
        <p:spPr>
          <a:xfrm>
            <a:off x="1126653" y="1056079"/>
            <a:ext cx="9793200" cy="892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410" name="Shape 410"/>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6" name="Shape 416"/>
          <p:cNvGrpSpPr/>
          <p:nvPr/>
        </p:nvGrpSpPr>
        <p:grpSpPr>
          <a:xfrm>
            <a:off x="0" y="362116"/>
            <a:ext cx="12190780" cy="6515091"/>
            <a:chOff x="0" y="361105"/>
            <a:chExt cx="12192000" cy="6496900"/>
          </a:xfrm>
        </p:grpSpPr>
        <p:sp>
          <p:nvSpPr>
            <p:cNvPr id="417" name="Shape 417"/>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418" name="Shape 418"/>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419" name="Shape 419"/>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420" name="Shape 420"/>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421" name="Shape 421"/>
          <p:cNvSpPr txBox="1"/>
          <p:nvPr/>
        </p:nvSpPr>
        <p:spPr>
          <a:xfrm>
            <a:off x="874445" y="1502354"/>
            <a:ext cx="10297499" cy="590545"/>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Information Systems Planning</a:t>
            </a:r>
          </a:p>
        </p:txBody>
      </p:sp>
      <p:sp>
        <p:nvSpPr>
          <p:cNvPr id="422" name="Shape 422"/>
          <p:cNvSpPr/>
          <p:nvPr/>
        </p:nvSpPr>
        <p:spPr>
          <a:xfrm>
            <a:off x="1346679" y="2003022"/>
            <a:ext cx="9951192" cy="34470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000" b="0" i="0" u="none" strike="noStrike" cap="none">
                <a:solidFill>
                  <a:srgbClr val="000000"/>
                </a:solidFill>
                <a:latin typeface="Calibri"/>
                <a:ea typeface="Calibri"/>
                <a:cs typeface="Calibri"/>
                <a:sym typeface="Calibri"/>
              </a:rPr>
              <a:t>5. Overall Systems Needs and Long-Range IS Strategies</a:t>
            </a:r>
          </a:p>
          <a:p>
            <a:pPr marL="0" marR="0" lvl="0" indent="0" algn="l" rtl="0">
              <a:lnSpc>
                <a:spcPct val="100000"/>
              </a:lnSpc>
              <a:spcBef>
                <a:spcPts val="0"/>
              </a:spcBef>
              <a:spcAft>
                <a:spcPts val="0"/>
              </a:spcAft>
              <a:buClr>
                <a:srgbClr val="000000"/>
              </a:buClr>
              <a:buSzPct val="25000"/>
              <a:buFont typeface="Calibri"/>
              <a:buNone/>
            </a:pPr>
            <a:br>
              <a:rPr lang="en-US" sz="2000" b="0" i="0" u="none" strike="noStrike" cap="none">
                <a:solidFill>
                  <a:srgbClr val="000000"/>
                </a:solidFill>
                <a:latin typeface="Calibri"/>
                <a:ea typeface="Calibri"/>
                <a:cs typeface="Calibri"/>
                <a:sym typeface="Calibri"/>
              </a:rPr>
            </a:br>
            <a:r>
              <a:rPr lang="en-US" sz="2000" b="0" i="0" u="none" strike="noStrike" cap="none">
                <a:solidFill>
                  <a:srgbClr val="000000"/>
                </a:solidFill>
                <a:latin typeface="Calibri"/>
                <a:ea typeface="Calibri"/>
                <a:cs typeface="Calibri"/>
                <a:sym typeface="Calibri"/>
              </a:rPr>
              <a:t>Reflect dynamic information needs/ cultural diversity through data mining</a:t>
            </a:r>
          </a:p>
          <a:p>
            <a:pPr marL="0" marR="0" lvl="0" indent="0" algn="l" rtl="0">
              <a:lnSpc>
                <a:spcPct val="100000"/>
              </a:lnSpc>
              <a:spcBef>
                <a:spcPts val="0"/>
              </a:spcBef>
              <a:spcAft>
                <a:spcPts val="0"/>
              </a:spcAft>
              <a:buClr>
                <a:srgbClr val="000000"/>
              </a:buClr>
              <a:buSzPct val="25000"/>
              <a:buFont typeface="Calibri"/>
              <a:buNone/>
            </a:pPr>
            <a:br>
              <a:rPr lang="en-US" sz="2000" b="0" i="0" u="none" strike="noStrike" cap="none">
                <a:solidFill>
                  <a:srgbClr val="000000"/>
                </a:solidFill>
                <a:latin typeface="Calibri"/>
                <a:ea typeface="Calibri"/>
                <a:cs typeface="Calibri"/>
                <a:sym typeface="Calibri"/>
              </a:rPr>
            </a:br>
            <a:r>
              <a:rPr lang="en-US" sz="2000" b="0" i="0" u="none" strike="noStrike" cap="none">
                <a:solidFill>
                  <a:srgbClr val="000000"/>
                </a:solidFill>
                <a:latin typeface="Calibri"/>
                <a:ea typeface="Calibri"/>
                <a:cs typeface="Calibri"/>
                <a:sym typeface="Calibri"/>
              </a:rPr>
              <a:t>6. The Short-term Plan</a:t>
            </a:r>
          </a:p>
          <a:p>
            <a:pPr marL="0" marR="0" lvl="0" indent="0" algn="l" rtl="0">
              <a:lnSpc>
                <a:spcPct val="100000"/>
              </a:lnSpc>
              <a:spcBef>
                <a:spcPts val="0"/>
              </a:spcBef>
              <a:spcAft>
                <a:spcPts val="0"/>
              </a:spcAft>
              <a:buClr>
                <a:srgbClr val="000000"/>
              </a:buClr>
              <a:buSzPct val="25000"/>
              <a:buFont typeface="Calibri"/>
              <a:buNone/>
            </a:pPr>
            <a:br>
              <a:rPr lang="en-US" sz="2000" b="0" i="0" u="none" strike="noStrike" cap="none">
                <a:solidFill>
                  <a:srgbClr val="000000"/>
                </a:solidFill>
                <a:latin typeface="Calibri"/>
                <a:ea typeface="Calibri"/>
                <a:cs typeface="Calibri"/>
                <a:sym typeface="Calibri"/>
              </a:rPr>
            </a:br>
            <a:r>
              <a:rPr lang="en-US" sz="2000" b="0" i="0" u="sng" strike="noStrike" cap="none">
                <a:solidFill>
                  <a:schemeClr val="hlink"/>
                </a:solidFill>
                <a:latin typeface="Arial"/>
                <a:ea typeface="Arial"/>
                <a:cs typeface="Arial"/>
                <a:sym typeface="Arial"/>
                <a:hlinkClick r:id="rId3"/>
              </a:rPr>
              <a:t>http://auiproject.com/prj/view.html?i=MTEwNDQ0MTM5OTc1NTE5MTk1NzI0LDM3OTksZW4=</a:t>
            </a:r>
          </a:p>
          <a:p>
            <a:pPr marL="0" marR="0" lvl="0" indent="0" algn="l" rtl="0">
              <a:lnSpc>
                <a:spcPct val="100000"/>
              </a:lnSpc>
              <a:spcBef>
                <a:spcPts val="0"/>
              </a:spcBef>
              <a:spcAft>
                <a:spcPts val="0"/>
              </a:spcAft>
              <a:buClr>
                <a:srgbClr val="000000"/>
              </a:buClr>
              <a:buSzPct val="25000"/>
              <a:buFont typeface="Calibri"/>
              <a:buNone/>
            </a:pPr>
            <a:br>
              <a:rPr lang="en-US" sz="2000" b="0" i="0" u="none" strike="noStrike" cap="none">
                <a:solidFill>
                  <a:srgbClr val="000000"/>
                </a:solidFill>
                <a:latin typeface="Calibri"/>
                <a:ea typeface="Calibri"/>
                <a:cs typeface="Calibri"/>
                <a:sym typeface="Calibri"/>
              </a:rPr>
            </a:br>
            <a:r>
              <a:rPr lang="en-US" sz="2000" b="0" i="0" u="none" strike="noStrike" cap="none">
                <a:solidFill>
                  <a:srgbClr val="000000"/>
                </a:solidFill>
                <a:latin typeface="Calibri"/>
                <a:ea typeface="Calibri"/>
                <a:cs typeface="Calibri"/>
                <a:sym typeface="Calibri"/>
              </a:rPr>
              <a:t>7. Conclusions</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p:txBody>
      </p:sp>
      <p:sp>
        <p:nvSpPr>
          <p:cNvPr id="423" name="Shape 423"/>
          <p:cNvSpPr txBox="1"/>
          <p:nvPr/>
        </p:nvSpPr>
        <p:spPr>
          <a:xfrm>
            <a:off x="1126653" y="1056079"/>
            <a:ext cx="9793087" cy="892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424" name="Shape 424"/>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Name of the Project	</a:t>
            </a:r>
          </a:p>
        </p:txBody>
      </p:sp>
      <p:sp>
        <p:nvSpPr>
          <p:cNvPr id="5" name="Text Placeholder 4"/>
          <p:cNvSpPr>
            <a:spLocks noGrp="1"/>
          </p:cNvSpPr>
          <p:nvPr>
            <p:ph type="body" idx="1"/>
          </p:nvPr>
        </p:nvSpPr>
        <p:spPr/>
        <p:txBody>
          <a:bodyPr/>
          <a:lstStyle/>
          <a:p>
            <a:r>
              <a:rPr lang="en-US" dirty="0"/>
              <a:t>Make students feel home again! (inappropriate level: 999)</a:t>
            </a:r>
          </a:p>
          <a:p>
            <a:r>
              <a:rPr lang="en-US" dirty="0"/>
              <a:t>Student Connect</a:t>
            </a:r>
          </a:p>
        </p:txBody>
      </p:sp>
    </p:spTree>
    <p:extLst>
      <p:ext uri="{BB962C8B-B14F-4D97-AF65-F5344CB8AC3E}">
        <p14:creationId xmlns:p14="http://schemas.microsoft.com/office/powerpoint/2010/main" val="2040809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grpSp>
        <p:nvGrpSpPr>
          <p:cNvPr id="430" name="Shape 430"/>
          <p:cNvGrpSpPr/>
          <p:nvPr/>
        </p:nvGrpSpPr>
        <p:grpSpPr>
          <a:xfrm>
            <a:off x="0" y="362116"/>
            <a:ext cx="12190780" cy="6515091"/>
            <a:chOff x="0" y="361105"/>
            <a:chExt cx="12192000" cy="6496900"/>
          </a:xfrm>
        </p:grpSpPr>
        <p:sp>
          <p:nvSpPr>
            <p:cNvPr id="431" name="Shape 431"/>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432" name="Shape 432"/>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433" name="Shape 433"/>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434" name="Shape 434"/>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435" name="Shape 435"/>
          <p:cNvSpPr txBox="1"/>
          <p:nvPr/>
        </p:nvSpPr>
        <p:spPr>
          <a:xfrm>
            <a:off x="1126653" y="1056079"/>
            <a:ext cx="9793087" cy="892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1.1. Project Identification &amp; Selection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436" name="Shape 436"/>
          <p:cNvSpPr txBox="1"/>
          <p:nvPr/>
        </p:nvSpPr>
        <p:spPr>
          <a:xfrm>
            <a:off x="1126653" y="2323286"/>
            <a:ext cx="1838970" cy="62224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0" u="none" strike="noStrike" cap="none">
                <a:solidFill>
                  <a:srgbClr val="000000"/>
                </a:solidFill>
                <a:latin typeface="Calibri"/>
                <a:ea typeface="Calibri"/>
                <a:cs typeface="Calibri"/>
                <a:sym typeface="Calibri"/>
              </a:rPr>
              <a:t>Current Enterprise</a:t>
            </a:r>
          </a:p>
        </p:txBody>
      </p:sp>
      <p:sp>
        <p:nvSpPr>
          <p:cNvPr id="437" name="Shape 437"/>
          <p:cNvSpPr txBox="1"/>
          <p:nvPr/>
        </p:nvSpPr>
        <p:spPr>
          <a:xfrm>
            <a:off x="1126651" y="3448737"/>
            <a:ext cx="1838970" cy="3299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0" u="none" strike="noStrike" cap="none">
                <a:solidFill>
                  <a:srgbClr val="000000"/>
                </a:solidFill>
                <a:latin typeface="Calibri"/>
                <a:ea typeface="Calibri"/>
                <a:cs typeface="Calibri"/>
                <a:sym typeface="Calibri"/>
              </a:rPr>
              <a:t>Future Enterprise</a:t>
            </a:r>
          </a:p>
        </p:txBody>
      </p:sp>
      <p:sp>
        <p:nvSpPr>
          <p:cNvPr id="438" name="Shape 438"/>
          <p:cNvSpPr txBox="1"/>
          <p:nvPr/>
        </p:nvSpPr>
        <p:spPr>
          <a:xfrm>
            <a:off x="1126651" y="5456276"/>
            <a:ext cx="1838970" cy="3299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0" u="none" strike="noStrike" cap="none">
                <a:solidFill>
                  <a:srgbClr val="000000"/>
                </a:solidFill>
                <a:latin typeface="Calibri"/>
                <a:ea typeface="Calibri"/>
                <a:cs typeface="Calibri"/>
                <a:sym typeface="Calibri"/>
              </a:rPr>
              <a:t>Strategic Plan</a:t>
            </a:r>
          </a:p>
        </p:txBody>
      </p:sp>
      <p:cxnSp>
        <p:nvCxnSpPr>
          <p:cNvPr id="439" name="Shape 439"/>
          <p:cNvCxnSpPr>
            <a:stCxn id="436" idx="2"/>
            <a:endCxn id="437" idx="0"/>
          </p:cNvCxnSpPr>
          <p:nvPr/>
        </p:nvCxnSpPr>
        <p:spPr>
          <a:xfrm>
            <a:off x="2046138" y="2945531"/>
            <a:ext cx="0" cy="503100"/>
          </a:xfrm>
          <a:prstGeom prst="straightConnector1">
            <a:avLst/>
          </a:prstGeom>
          <a:noFill/>
          <a:ln w="9525" cap="flat" cmpd="sng">
            <a:solidFill>
              <a:schemeClr val="dk2"/>
            </a:solidFill>
            <a:prstDash val="solid"/>
            <a:round/>
            <a:headEnd type="none" w="med" len="med"/>
            <a:tailEnd type="triangle" w="lg" len="lg"/>
          </a:ln>
        </p:spPr>
      </p:cxnSp>
      <p:cxnSp>
        <p:nvCxnSpPr>
          <p:cNvPr id="440" name="Shape 440"/>
          <p:cNvCxnSpPr>
            <a:stCxn id="437" idx="2"/>
            <a:endCxn id="438" idx="0"/>
          </p:cNvCxnSpPr>
          <p:nvPr/>
        </p:nvCxnSpPr>
        <p:spPr>
          <a:xfrm>
            <a:off x="2046137" y="3778737"/>
            <a:ext cx="0" cy="1677600"/>
          </a:xfrm>
          <a:prstGeom prst="straightConnector1">
            <a:avLst/>
          </a:prstGeom>
          <a:noFill/>
          <a:ln w="9525" cap="flat" cmpd="sng">
            <a:solidFill>
              <a:schemeClr val="dk2"/>
            </a:solidFill>
            <a:prstDash val="solid"/>
            <a:round/>
            <a:headEnd type="none" w="med" len="med"/>
            <a:tailEnd type="triangle" w="lg" len="lg"/>
          </a:ln>
        </p:spPr>
      </p:cxnSp>
      <p:cxnSp>
        <p:nvCxnSpPr>
          <p:cNvPr id="441" name="Shape 441"/>
          <p:cNvCxnSpPr/>
          <p:nvPr/>
        </p:nvCxnSpPr>
        <p:spPr>
          <a:xfrm>
            <a:off x="2992071" y="2647438"/>
            <a:ext cx="369000" cy="11699"/>
          </a:xfrm>
          <a:prstGeom prst="straightConnector1">
            <a:avLst/>
          </a:prstGeom>
          <a:noFill/>
          <a:ln w="9525" cap="flat" cmpd="sng">
            <a:solidFill>
              <a:schemeClr val="dk2"/>
            </a:solidFill>
            <a:prstDash val="solid"/>
            <a:round/>
            <a:headEnd type="stealth" w="lg" len="lg"/>
            <a:tailEnd type="triangle" w="lg" len="lg"/>
          </a:ln>
        </p:spPr>
      </p:cxnSp>
      <p:cxnSp>
        <p:nvCxnSpPr>
          <p:cNvPr id="442" name="Shape 442"/>
          <p:cNvCxnSpPr/>
          <p:nvPr/>
        </p:nvCxnSpPr>
        <p:spPr>
          <a:xfrm>
            <a:off x="3153241" y="3651687"/>
            <a:ext cx="369000" cy="11699"/>
          </a:xfrm>
          <a:prstGeom prst="straightConnector1">
            <a:avLst/>
          </a:prstGeom>
          <a:noFill/>
          <a:ln w="9525" cap="flat" cmpd="sng">
            <a:solidFill>
              <a:schemeClr val="dk2"/>
            </a:solidFill>
            <a:prstDash val="solid"/>
            <a:round/>
            <a:headEnd type="stealth" w="lg" len="lg"/>
            <a:tailEnd type="triangle" w="lg" len="lg"/>
          </a:ln>
        </p:spPr>
      </p:cxnSp>
      <p:cxnSp>
        <p:nvCxnSpPr>
          <p:cNvPr id="443" name="Shape 443"/>
          <p:cNvCxnSpPr/>
          <p:nvPr/>
        </p:nvCxnSpPr>
        <p:spPr>
          <a:xfrm>
            <a:off x="3162494" y="5607994"/>
            <a:ext cx="369000" cy="11699"/>
          </a:xfrm>
          <a:prstGeom prst="straightConnector1">
            <a:avLst/>
          </a:prstGeom>
          <a:noFill/>
          <a:ln w="9525" cap="flat" cmpd="sng">
            <a:solidFill>
              <a:schemeClr val="dk2"/>
            </a:solidFill>
            <a:prstDash val="solid"/>
            <a:round/>
            <a:headEnd type="stealth" w="lg" len="lg"/>
            <a:tailEnd type="triangle" w="lg" len="lg"/>
          </a:ln>
        </p:spPr>
      </p:cxnSp>
      <p:sp>
        <p:nvSpPr>
          <p:cNvPr id="444" name="Shape 444"/>
          <p:cNvSpPr txBox="1"/>
          <p:nvPr/>
        </p:nvSpPr>
        <p:spPr>
          <a:xfrm>
            <a:off x="3709862" y="1491179"/>
            <a:ext cx="7560708" cy="1704871"/>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0" u="none" strike="noStrike" cap="none">
                <a:solidFill>
                  <a:srgbClr val="000000"/>
                </a:solidFill>
                <a:latin typeface="Calibri"/>
                <a:ea typeface="Calibri"/>
                <a:cs typeface="Calibri"/>
                <a:sym typeface="Calibri"/>
              </a:rPr>
              <a:t>Current Situation:</a:t>
            </a:r>
          </a:p>
          <a:p>
            <a:pPr marL="457200" marR="0" lvl="0" indent="-292100" algn="l" rtl="0">
              <a:lnSpc>
                <a:spcPct val="100000"/>
              </a:lnSpc>
              <a:spcBef>
                <a:spcPts val="0"/>
              </a:spcBef>
              <a:spcAft>
                <a:spcPts val="0"/>
              </a:spcAft>
              <a:buClr>
                <a:schemeClr val="dk1"/>
              </a:buClr>
              <a:buSzPct val="100000"/>
              <a:buFont typeface="Times New Roman"/>
              <a:buAutoNum type="arabicPeriod"/>
            </a:pPr>
            <a:r>
              <a:rPr lang="en-US" sz="1700" b="0" i="0" u="none" strike="noStrike" cap="none">
                <a:solidFill>
                  <a:schemeClr val="dk1"/>
                </a:solidFill>
                <a:latin typeface="Calibri"/>
                <a:ea typeface="Calibri"/>
                <a:cs typeface="Calibri"/>
                <a:sym typeface="Calibri"/>
              </a:rPr>
              <a:t>hard to find virtual space to communicate with other students</a:t>
            </a:r>
          </a:p>
          <a:p>
            <a:pPr marL="457200" marR="0" lvl="0" indent="-292100" algn="l" rtl="0">
              <a:lnSpc>
                <a:spcPct val="100000"/>
              </a:lnSpc>
              <a:spcBef>
                <a:spcPts val="0"/>
              </a:spcBef>
              <a:spcAft>
                <a:spcPts val="0"/>
              </a:spcAft>
              <a:buClr>
                <a:schemeClr val="dk1"/>
              </a:buClr>
              <a:buSzPct val="100000"/>
              <a:buFont typeface="Times New Roman"/>
              <a:buAutoNum type="arabicPeriod"/>
            </a:pPr>
            <a:r>
              <a:rPr lang="en-US" sz="1700" b="0" i="0" u="none" strike="noStrike" cap="none">
                <a:solidFill>
                  <a:schemeClr val="dk1"/>
                </a:solidFill>
                <a:latin typeface="Calibri"/>
                <a:ea typeface="Calibri"/>
                <a:cs typeface="Calibri"/>
                <a:sym typeface="Calibri"/>
              </a:rPr>
              <a:t>cannot relieve FOMO (fear of missing out with the scenarios (political, social) back in your country) through ONE.IU.EDU</a:t>
            </a:r>
          </a:p>
          <a:p>
            <a:pPr marL="457200" marR="0" lvl="0" indent="-292100" algn="l" rtl="0">
              <a:lnSpc>
                <a:spcPct val="115000"/>
              </a:lnSpc>
              <a:spcBef>
                <a:spcPts val="0"/>
              </a:spcBef>
              <a:spcAft>
                <a:spcPts val="0"/>
              </a:spcAft>
              <a:buClr>
                <a:schemeClr val="dk1"/>
              </a:buClr>
              <a:buSzPct val="100000"/>
              <a:buFont typeface="Times New Roman"/>
              <a:buAutoNum type="arabicPeriod"/>
            </a:pPr>
            <a:r>
              <a:rPr lang="en-US" sz="1700" b="0" i="0" u="none" strike="noStrike" cap="none">
                <a:solidFill>
                  <a:schemeClr val="dk1"/>
                </a:solidFill>
                <a:latin typeface="Calibri"/>
                <a:ea typeface="Calibri"/>
                <a:cs typeface="Calibri"/>
                <a:sym typeface="Calibri"/>
              </a:rPr>
              <a:t>hard to solve living problems through ONE.IU.EDU</a:t>
            </a:r>
          </a:p>
          <a:p>
            <a:pPr marL="457200" marR="0" lvl="0" indent="-292100" algn="l" rtl="0">
              <a:lnSpc>
                <a:spcPct val="115000"/>
              </a:lnSpc>
              <a:spcBef>
                <a:spcPts val="0"/>
              </a:spcBef>
              <a:spcAft>
                <a:spcPts val="0"/>
              </a:spcAft>
              <a:buClr>
                <a:schemeClr val="dk1"/>
              </a:buClr>
              <a:buSzPct val="100000"/>
              <a:buFont typeface="Times New Roman"/>
              <a:buAutoNum type="arabicPeriod"/>
            </a:pPr>
            <a:r>
              <a:rPr lang="en-US" sz="1700" b="0" i="0" u="none" strike="noStrike" cap="none">
                <a:solidFill>
                  <a:schemeClr val="dk1"/>
                </a:solidFill>
                <a:latin typeface="Calibri"/>
                <a:ea typeface="Calibri"/>
                <a:cs typeface="Calibri"/>
                <a:sym typeface="Calibri"/>
              </a:rPr>
              <a:t>seperated channel to meet other students </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Calibri"/>
              <a:ea typeface="Calibri"/>
              <a:cs typeface="Calibri"/>
              <a:sym typeface="Calibri"/>
            </a:endParaRPr>
          </a:p>
        </p:txBody>
      </p:sp>
      <p:sp>
        <p:nvSpPr>
          <p:cNvPr id="445" name="Shape 445"/>
          <p:cNvSpPr txBox="1"/>
          <p:nvPr/>
        </p:nvSpPr>
        <p:spPr>
          <a:xfrm>
            <a:off x="3709860" y="3445780"/>
            <a:ext cx="7509060" cy="1481186"/>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0" u="none" strike="noStrike" cap="none">
                <a:solidFill>
                  <a:srgbClr val="000000"/>
                </a:solidFill>
                <a:latin typeface="Calibri"/>
                <a:ea typeface="Calibri"/>
                <a:cs typeface="Calibri"/>
                <a:sym typeface="Calibri"/>
              </a:rPr>
              <a:t>Future Situation:</a:t>
            </a:r>
          </a:p>
          <a:p>
            <a:pPr marL="0" marR="0" lvl="0" indent="0" algn="l" rtl="0">
              <a:lnSpc>
                <a:spcPct val="115000"/>
              </a:lnSpc>
              <a:spcBef>
                <a:spcPts val="0"/>
              </a:spcBef>
              <a:spcAft>
                <a:spcPts val="0"/>
              </a:spcAft>
              <a:buClr>
                <a:schemeClr val="dk1"/>
              </a:buClr>
              <a:buSzPct val="25000"/>
              <a:buFont typeface="Calibri"/>
              <a:buNone/>
            </a:pPr>
            <a:r>
              <a:rPr lang="en-US" sz="1700" b="0" i="0" u="none" strike="noStrike" cap="none">
                <a:solidFill>
                  <a:schemeClr val="dk1"/>
                </a:solidFill>
                <a:latin typeface="Calibri"/>
                <a:ea typeface="Calibri"/>
                <a:cs typeface="Calibri"/>
                <a:sym typeface="Calibri"/>
              </a:rPr>
              <a:t>1. students feel more connected.</a:t>
            </a:r>
          </a:p>
          <a:p>
            <a:pPr marL="0" marR="0" lvl="0" indent="0" algn="l" rtl="0">
              <a:lnSpc>
                <a:spcPct val="115000"/>
              </a:lnSpc>
              <a:spcBef>
                <a:spcPts val="0"/>
              </a:spcBef>
              <a:spcAft>
                <a:spcPts val="0"/>
              </a:spcAft>
              <a:buClr>
                <a:schemeClr val="dk1"/>
              </a:buClr>
              <a:buSzPct val="25000"/>
              <a:buFont typeface="Calibri"/>
              <a:buNone/>
            </a:pPr>
            <a:r>
              <a:rPr lang="en-US" sz="1700" b="0" i="0" u="none" strike="noStrike" cap="none">
                <a:solidFill>
                  <a:schemeClr val="dk1"/>
                </a:solidFill>
                <a:latin typeface="Calibri"/>
                <a:ea typeface="Calibri"/>
                <a:cs typeface="Calibri"/>
                <a:sym typeface="Calibri"/>
              </a:rPr>
              <a:t>2. everything at a single place (all the information).</a:t>
            </a:r>
          </a:p>
          <a:p>
            <a:pPr marL="0" marR="0" lvl="0" indent="0" algn="l" rtl="0">
              <a:lnSpc>
                <a:spcPct val="115000"/>
              </a:lnSpc>
              <a:spcBef>
                <a:spcPts val="0"/>
              </a:spcBef>
              <a:spcAft>
                <a:spcPts val="0"/>
              </a:spcAft>
              <a:buClr>
                <a:schemeClr val="dk1"/>
              </a:buClr>
              <a:buSzPct val="25000"/>
              <a:buFont typeface="Calibri"/>
              <a:buNone/>
            </a:pPr>
            <a:r>
              <a:rPr lang="en-US" sz="1700" b="0" i="0" u="none" strike="noStrike" cap="none">
                <a:solidFill>
                  <a:schemeClr val="dk1"/>
                </a:solidFill>
                <a:latin typeface="Calibri"/>
                <a:ea typeface="Calibri"/>
                <a:cs typeface="Calibri"/>
                <a:sym typeface="Calibri"/>
              </a:rPr>
              <a:t>3. reflecting cultural difference (words, body language, etc)</a:t>
            </a:r>
          </a:p>
          <a:p>
            <a:pPr marL="0" marR="0" lvl="0" indent="0" algn="l" rtl="0">
              <a:lnSpc>
                <a:spcPct val="100000"/>
              </a:lnSpc>
              <a:spcBef>
                <a:spcPts val="0"/>
              </a:spcBef>
              <a:spcAft>
                <a:spcPts val="0"/>
              </a:spcAft>
              <a:buClr>
                <a:schemeClr val="dk1"/>
              </a:buClr>
              <a:buSzPct val="25000"/>
              <a:buFont typeface="Calibri"/>
              <a:buNone/>
            </a:pPr>
            <a:r>
              <a:rPr lang="en-US" sz="1700" b="0" i="0" u="none" strike="noStrike" cap="none">
                <a:solidFill>
                  <a:schemeClr val="dk1"/>
                </a:solidFill>
                <a:latin typeface="Calibri"/>
                <a:ea typeface="Calibri"/>
                <a:cs typeface="Calibri"/>
                <a:sym typeface="Calibri"/>
              </a:rPr>
              <a:t>4. students with similar interests can meet up.</a:t>
            </a:r>
          </a:p>
        </p:txBody>
      </p:sp>
      <p:sp>
        <p:nvSpPr>
          <p:cNvPr id="446" name="Shape 446"/>
          <p:cNvSpPr txBox="1"/>
          <p:nvPr/>
        </p:nvSpPr>
        <p:spPr>
          <a:xfrm>
            <a:off x="3709862" y="5134135"/>
            <a:ext cx="7509060" cy="980235"/>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0" u="none" strike="noStrike" cap="none">
                <a:solidFill>
                  <a:srgbClr val="000000"/>
                </a:solidFill>
                <a:latin typeface="Calibri"/>
                <a:ea typeface="Calibri"/>
                <a:cs typeface="Calibri"/>
                <a:sym typeface="Calibri"/>
              </a:rPr>
              <a:t>Schedule of Projects:</a:t>
            </a:r>
          </a:p>
        </p:txBody>
      </p:sp>
      <p:cxnSp>
        <p:nvCxnSpPr>
          <p:cNvPr id="447" name="Shape 447"/>
          <p:cNvCxnSpPr/>
          <p:nvPr/>
        </p:nvCxnSpPr>
        <p:spPr>
          <a:xfrm>
            <a:off x="7642821" y="5036226"/>
            <a:ext cx="14999" cy="206100"/>
          </a:xfrm>
          <a:prstGeom prst="straightConnector1">
            <a:avLst/>
          </a:prstGeom>
          <a:noFill/>
          <a:ln w="9525" cap="flat" cmpd="sng">
            <a:solidFill>
              <a:schemeClr val="dk2"/>
            </a:solidFill>
            <a:prstDash val="solid"/>
            <a:round/>
            <a:headEnd type="none" w="med" len="med"/>
            <a:tailEnd type="triangle" w="lg" len="lg"/>
          </a:ln>
        </p:spPr>
      </p:cxnSp>
      <p:sp>
        <p:nvSpPr>
          <p:cNvPr id="448" name="Shape 448"/>
          <p:cNvSpPr txBox="1"/>
          <p:nvPr/>
        </p:nvSpPr>
        <p:spPr>
          <a:xfrm>
            <a:off x="775822" y="1588254"/>
            <a:ext cx="3236068" cy="310122"/>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0" u="none" strike="noStrike" cap="none">
                <a:solidFill>
                  <a:srgbClr val="000000"/>
                </a:solidFill>
                <a:latin typeface="Calibri"/>
                <a:ea typeface="Calibri"/>
                <a:cs typeface="Calibri"/>
                <a:sym typeface="Calibri"/>
              </a:rPr>
              <a:t>Corporate Strategic Planning</a:t>
            </a:r>
          </a:p>
        </p:txBody>
      </p:sp>
      <p:sp>
        <p:nvSpPr>
          <p:cNvPr id="449" name="Shape 449"/>
          <p:cNvSpPr txBox="1"/>
          <p:nvPr/>
        </p:nvSpPr>
        <p:spPr>
          <a:xfrm>
            <a:off x="6694943" y="1095894"/>
            <a:ext cx="4728852" cy="225593"/>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0" u="none" strike="noStrike" cap="none">
                <a:solidFill>
                  <a:srgbClr val="000000"/>
                </a:solidFill>
                <a:latin typeface="Calibri"/>
                <a:ea typeface="Calibri"/>
                <a:cs typeface="Calibri"/>
                <a:sym typeface="Calibri"/>
              </a:rPr>
              <a:t>Information Systems Planning</a:t>
            </a:r>
          </a:p>
        </p:txBody>
      </p:sp>
      <p:pic>
        <p:nvPicPr>
          <p:cNvPr id="450" name="Shape 450"/>
          <p:cNvPicPr preferRelativeResize="0"/>
          <p:nvPr/>
        </p:nvPicPr>
        <p:blipFill rotWithShape="1">
          <a:blip r:embed="rId3">
            <a:alphaModFix/>
          </a:blip>
          <a:srcRect/>
          <a:stretch/>
        </p:blipFill>
        <p:spPr>
          <a:xfrm>
            <a:off x="6267217" y="5306823"/>
            <a:ext cx="3685800" cy="729438"/>
          </a:xfrm>
          <a:prstGeom prst="rect">
            <a:avLst/>
          </a:prstGeom>
          <a:noFill/>
          <a:ln>
            <a:noFill/>
          </a:ln>
        </p:spPr>
      </p:pic>
      <p:cxnSp>
        <p:nvCxnSpPr>
          <p:cNvPr id="451" name="Shape 451"/>
          <p:cNvCxnSpPr/>
          <p:nvPr/>
        </p:nvCxnSpPr>
        <p:spPr>
          <a:xfrm>
            <a:off x="7635321" y="3224806"/>
            <a:ext cx="7499" cy="370135"/>
          </a:xfrm>
          <a:prstGeom prst="straightConnector1">
            <a:avLst/>
          </a:prstGeom>
          <a:noFill/>
          <a:ln w="9525" cap="flat" cmpd="sng">
            <a:solidFill>
              <a:schemeClr val="dk2"/>
            </a:solidFill>
            <a:prstDash val="solid"/>
            <a:round/>
            <a:headEnd type="none" w="med" len="med"/>
            <a:tailEnd type="triangle" w="lg" len="lg"/>
          </a:ln>
        </p:spPr>
      </p:cxnSp>
      <p:sp>
        <p:nvSpPr>
          <p:cNvPr id="452" name="Shape 452"/>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grpSp>
        <p:nvGrpSpPr>
          <p:cNvPr id="458" name="Shape 458"/>
          <p:cNvGrpSpPr/>
          <p:nvPr/>
        </p:nvGrpSpPr>
        <p:grpSpPr>
          <a:xfrm>
            <a:off x="0" y="362116"/>
            <a:ext cx="12190780" cy="6515091"/>
            <a:chOff x="0" y="361105"/>
            <a:chExt cx="12192000" cy="6496900"/>
          </a:xfrm>
        </p:grpSpPr>
        <p:sp>
          <p:nvSpPr>
            <p:cNvPr id="459" name="Shape 459"/>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460" name="Shape 460"/>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461" name="Shape 461"/>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462" name="Shape 462"/>
          <p:cNvSpPr/>
          <p:nvPr/>
        </p:nvSpPr>
        <p:spPr>
          <a:xfrm>
            <a:off x="622597" y="1109230"/>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463" name="Shape 463"/>
          <p:cNvSpPr txBox="1"/>
          <p:nvPr/>
        </p:nvSpPr>
        <p:spPr>
          <a:xfrm>
            <a:off x="874445" y="1960129"/>
            <a:ext cx="10297500" cy="590400"/>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Establishing a Relationship with the Customers</a:t>
            </a:r>
          </a:p>
        </p:txBody>
      </p:sp>
      <p:sp>
        <p:nvSpPr>
          <p:cNvPr id="464" name="Shape 464"/>
          <p:cNvSpPr/>
          <p:nvPr/>
        </p:nvSpPr>
        <p:spPr>
          <a:xfrm>
            <a:off x="1803578" y="2562227"/>
            <a:ext cx="9951300" cy="400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000" b="0" i="0" u="none" strike="noStrike" cap="none">
                <a:solidFill>
                  <a:srgbClr val="000000"/>
                </a:solidFill>
                <a:latin typeface="Calibri"/>
                <a:ea typeface="Calibri"/>
                <a:cs typeface="Calibri"/>
                <a:sym typeface="Calibri"/>
              </a:rPr>
              <a:t>Who is our customers?</a:t>
            </a:r>
          </a:p>
        </p:txBody>
      </p:sp>
      <p:sp>
        <p:nvSpPr>
          <p:cNvPr id="465" name="Shape 465"/>
          <p:cNvSpPr txBox="1"/>
          <p:nvPr/>
        </p:nvSpPr>
        <p:spPr>
          <a:xfrm>
            <a:off x="1126653" y="1056079"/>
            <a:ext cx="9793200" cy="892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1.2. Project Initiation</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466" name="Shape 466"/>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467" name="Shape 467"/>
          <p:cNvSpPr/>
          <p:nvPr/>
        </p:nvSpPr>
        <p:spPr>
          <a:xfrm>
            <a:off x="1932303" y="3156836"/>
            <a:ext cx="4894800" cy="307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00"/>
              </a:buClr>
              <a:buFont typeface="Arial"/>
              <a:buNone/>
            </a:pPr>
            <a:r>
              <a:rPr lang="en-US"/>
              <a:t>Students, OIS, Student Organizations</a:t>
            </a:r>
          </a:p>
        </p:txBody>
      </p:sp>
      <p:sp>
        <p:nvSpPr>
          <p:cNvPr id="468" name="Shape 468"/>
          <p:cNvSpPr txBox="1"/>
          <p:nvPr/>
        </p:nvSpPr>
        <p:spPr>
          <a:xfrm>
            <a:off x="874495" y="1581204"/>
            <a:ext cx="10297500" cy="590400"/>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1) Establishing the Project Initiation Team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grpSp>
        <p:nvGrpSpPr>
          <p:cNvPr id="474" name="Shape 474"/>
          <p:cNvGrpSpPr/>
          <p:nvPr/>
        </p:nvGrpSpPr>
        <p:grpSpPr>
          <a:xfrm>
            <a:off x="0" y="362116"/>
            <a:ext cx="12190780" cy="6515091"/>
            <a:chOff x="0" y="361105"/>
            <a:chExt cx="12192000" cy="6496900"/>
          </a:xfrm>
        </p:grpSpPr>
        <p:sp>
          <p:nvSpPr>
            <p:cNvPr id="475" name="Shape 475"/>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476" name="Shape 476"/>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477" name="Shape 477"/>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478" name="Shape 478"/>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479" name="Shape 479"/>
          <p:cNvSpPr txBox="1"/>
          <p:nvPr/>
        </p:nvSpPr>
        <p:spPr>
          <a:xfrm>
            <a:off x="874445" y="1502354"/>
            <a:ext cx="10297499" cy="2271623"/>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3) Establishing the project initiation plan</a:t>
            </a:r>
          </a:p>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4) Establishing management procedures</a:t>
            </a:r>
          </a:p>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5) Establishing the project management environment and project workbook</a:t>
            </a:r>
            <a:r>
              <a:rPr lang="en-US" sz="2400">
                <a:latin typeface="Calibri"/>
                <a:ea typeface="Calibri"/>
                <a:cs typeface="Calibri"/>
                <a:sym typeface="Calibri"/>
              </a:rPr>
              <a:t> </a:t>
            </a:r>
          </a:p>
          <a:p>
            <a:pPr marL="0" marR="0" lvl="0" indent="0" algn="l" rtl="0">
              <a:lnSpc>
                <a:spcPct val="100000"/>
              </a:lnSpc>
              <a:spcBef>
                <a:spcPts val="0"/>
              </a:spcBef>
              <a:spcAft>
                <a:spcPts val="0"/>
              </a:spcAft>
              <a:buClr>
                <a:srgbClr val="000000"/>
              </a:buClr>
              <a:buSzPct val="25000"/>
              <a:buFont typeface="Calibri"/>
              <a:buNone/>
            </a:pPr>
            <a:r>
              <a:rPr lang="en-US" sz="2400">
                <a:latin typeface="Calibri"/>
                <a:ea typeface="Calibri"/>
                <a:cs typeface="Calibri"/>
                <a:sym typeface="Calibri"/>
              </a:rPr>
              <a:t>: </a:t>
            </a:r>
            <a:r>
              <a:rPr lang="en-US" sz="2400" b="0" i="0" u="none" strike="noStrike" cap="none">
                <a:solidFill>
                  <a:srgbClr val="000000"/>
                </a:solidFill>
                <a:latin typeface="Calibri"/>
                <a:ea typeface="Calibri"/>
                <a:cs typeface="Calibri"/>
                <a:sym typeface="Calibri"/>
              </a:rPr>
              <a:t>Collaboration pages of </a:t>
            </a:r>
            <a:r>
              <a:rPr lang="en-US" sz="2400">
                <a:latin typeface="Calibri"/>
                <a:ea typeface="Calibri"/>
                <a:cs typeface="Calibri"/>
                <a:sym typeface="Calibri"/>
              </a:rPr>
              <a:t>Canvas, Google docs, e-mail, Shared Gantt chart</a:t>
            </a:r>
          </a:p>
        </p:txBody>
      </p:sp>
      <p:sp>
        <p:nvSpPr>
          <p:cNvPr id="480" name="Shape 480"/>
          <p:cNvSpPr txBox="1"/>
          <p:nvPr/>
        </p:nvSpPr>
        <p:spPr>
          <a:xfrm>
            <a:off x="1126653" y="1056079"/>
            <a:ext cx="9793087" cy="892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1.2. Project Initiation</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481" name="Shape 481"/>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pic>
        <p:nvPicPr>
          <p:cNvPr id="482" name="Shape 482"/>
          <p:cNvPicPr preferRelativeResize="0"/>
          <p:nvPr/>
        </p:nvPicPr>
        <p:blipFill>
          <a:blip r:embed="rId3">
            <a:alphaModFix/>
          </a:blip>
          <a:stretch>
            <a:fillRect/>
          </a:stretch>
        </p:blipFill>
        <p:spPr>
          <a:xfrm>
            <a:off x="2285100" y="3059775"/>
            <a:ext cx="3435975" cy="3310049"/>
          </a:xfrm>
          <a:prstGeom prst="rect">
            <a:avLst/>
          </a:prstGeom>
          <a:noFill/>
          <a:ln w="9525" cap="flat" cmpd="sng">
            <a:solidFill>
              <a:srgbClr val="000000"/>
            </a:solidFill>
            <a:prstDash val="solid"/>
            <a:round/>
            <a:headEnd type="none" w="med" len="med"/>
            <a:tailEnd type="none" w="med" len="med"/>
          </a:ln>
        </p:spPr>
      </p:pic>
      <p:pic>
        <p:nvPicPr>
          <p:cNvPr id="483" name="Shape 483"/>
          <p:cNvPicPr preferRelativeResize="0"/>
          <p:nvPr/>
        </p:nvPicPr>
        <p:blipFill>
          <a:blip r:embed="rId4">
            <a:alphaModFix/>
          </a:blip>
          <a:stretch>
            <a:fillRect/>
          </a:stretch>
        </p:blipFill>
        <p:spPr>
          <a:xfrm>
            <a:off x="5948524" y="3293099"/>
            <a:ext cx="4492900" cy="2622699"/>
          </a:xfrm>
          <a:prstGeom prst="rect">
            <a:avLst/>
          </a:prstGeom>
          <a:noFill/>
          <a:ln w="9525" cap="flat" cmpd="sng">
            <a:solidFill>
              <a:srgbClr val="000000"/>
            </a:solidFill>
            <a:prstDash val="solid"/>
            <a:round/>
            <a:headEnd type="none" w="med" len="med"/>
            <a:tailEnd type="none" w="med" len="me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grpSp>
        <p:nvGrpSpPr>
          <p:cNvPr id="489" name="Shape 489"/>
          <p:cNvGrpSpPr/>
          <p:nvPr/>
        </p:nvGrpSpPr>
        <p:grpSpPr>
          <a:xfrm>
            <a:off x="0" y="362116"/>
            <a:ext cx="12190780" cy="6515091"/>
            <a:chOff x="0" y="361105"/>
            <a:chExt cx="12192000" cy="6496900"/>
          </a:xfrm>
        </p:grpSpPr>
        <p:sp>
          <p:nvSpPr>
            <p:cNvPr id="490" name="Shape 490"/>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491" name="Shape 491"/>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492" name="Shape 492"/>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493" name="Shape 493"/>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494" name="Shape 494"/>
          <p:cNvSpPr txBox="1"/>
          <p:nvPr/>
        </p:nvSpPr>
        <p:spPr>
          <a:xfrm>
            <a:off x="874445" y="1456379"/>
            <a:ext cx="10297500" cy="2271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1) Describing Project Scope, Alternatives, and Feasibility</a:t>
            </a:r>
          </a:p>
        </p:txBody>
      </p:sp>
      <p:sp>
        <p:nvSpPr>
          <p:cNvPr id="495" name="Shape 495"/>
          <p:cNvSpPr txBox="1"/>
          <p:nvPr/>
        </p:nvSpPr>
        <p:spPr>
          <a:xfrm>
            <a:off x="1126603" y="1033029"/>
            <a:ext cx="9793200" cy="892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1.3. Project Planning</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496" name="Shape 496"/>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497" name="Shape 497"/>
          <p:cNvSpPr/>
          <p:nvPr/>
        </p:nvSpPr>
        <p:spPr>
          <a:xfrm>
            <a:off x="1625876" y="2114940"/>
            <a:ext cx="8123700" cy="31085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Arimo"/>
              <a:buNone/>
            </a:pPr>
            <a:endParaRPr>
              <a:solidFill>
                <a:schemeClr val="dk1"/>
              </a:solidFill>
              <a:latin typeface="Arimo"/>
              <a:ea typeface="Arimo"/>
              <a:cs typeface="Arimo"/>
              <a:sym typeface="Arimo"/>
            </a:endParaRPr>
          </a:p>
          <a:p>
            <a:pPr marL="0" marR="0" lvl="0" indent="0" algn="l" rtl="0">
              <a:lnSpc>
                <a:spcPct val="100000"/>
              </a:lnSpc>
              <a:spcBef>
                <a:spcPts val="0"/>
              </a:spcBef>
              <a:spcAft>
                <a:spcPts val="0"/>
              </a:spcAft>
              <a:buClr>
                <a:schemeClr val="dk1"/>
              </a:buClr>
              <a:buSzPct val="25000"/>
              <a:buFont typeface="Arimo"/>
              <a:buNone/>
            </a:pPr>
            <a:r>
              <a:rPr lang="en-US" sz="1400" b="0" i="0" u="none" strike="noStrike" cap="none">
                <a:solidFill>
                  <a:schemeClr val="dk1"/>
                </a:solidFill>
                <a:latin typeface="Arimo"/>
                <a:ea typeface="Arimo"/>
                <a:cs typeface="Arimo"/>
                <a:sym typeface="Arimo"/>
              </a:rPr>
              <a:t>The basic idea of the project is to create an applet on the "one.iu.edu" which will be accessible to every student of IU.</a:t>
            </a:r>
          </a:p>
          <a:p>
            <a:pPr marL="0" marR="0" lvl="0" indent="0" algn="l" rtl="0">
              <a:lnSpc>
                <a:spcPct val="100000"/>
              </a:lnSpc>
              <a:spcBef>
                <a:spcPts val="0"/>
              </a:spcBef>
              <a:spcAft>
                <a:spcPts val="0"/>
              </a:spcAft>
              <a:buClr>
                <a:schemeClr val="dk1"/>
              </a:buClr>
              <a:buFont typeface="Arimo"/>
              <a:buNone/>
            </a:pPr>
            <a:endParaRPr>
              <a:solidFill>
                <a:schemeClr val="dk1"/>
              </a:solidFill>
              <a:latin typeface="Arimo"/>
              <a:ea typeface="Arimo"/>
              <a:cs typeface="Arimo"/>
              <a:sym typeface="Arimo"/>
            </a:endParaRPr>
          </a:p>
          <a:p>
            <a:pPr marL="0" marR="0" lvl="0" indent="0" algn="l" rtl="0">
              <a:lnSpc>
                <a:spcPct val="100000"/>
              </a:lnSpc>
              <a:spcBef>
                <a:spcPts val="0"/>
              </a:spcBef>
              <a:spcAft>
                <a:spcPts val="0"/>
              </a:spcAft>
              <a:buClr>
                <a:schemeClr val="dk1"/>
              </a:buClr>
              <a:buSzPct val="25000"/>
              <a:buFont typeface="Arimo"/>
              <a:buNone/>
            </a:pPr>
            <a:r>
              <a:rPr lang="en-US" sz="1400" b="0" i="0" u="none" strike="noStrike" cap="none">
                <a:solidFill>
                  <a:schemeClr val="dk1"/>
                </a:solidFill>
                <a:latin typeface="Arimo"/>
                <a:ea typeface="Arimo"/>
                <a:cs typeface="Arimo"/>
                <a:sym typeface="Arimo"/>
              </a:rPr>
              <a:t>The initial set-up (data entry) will be done for each student by himself/herself. he/she will be provided with a questionnaire which will ask them about their hobbies, interests, learnings, place of origin, cultural aspects, sports interest, etc. This can be supplemented by providing SOPs. All the info. collected from this stage will be stored in databases and the students interested in that will be categorized and what they prefer will be stored.</a:t>
            </a:r>
          </a:p>
          <a:p>
            <a:pPr marL="0" marR="0" lvl="0" indent="0" algn="l" rtl="0">
              <a:lnSpc>
                <a:spcPct val="100000"/>
              </a:lnSpc>
              <a:spcBef>
                <a:spcPts val="0"/>
              </a:spcBef>
              <a:spcAft>
                <a:spcPts val="0"/>
              </a:spcAft>
              <a:buClr>
                <a:schemeClr val="dk1"/>
              </a:buClr>
              <a:buFont typeface="Arimo"/>
              <a:buNone/>
            </a:pPr>
            <a:endParaRPr>
              <a:solidFill>
                <a:schemeClr val="dk1"/>
              </a:solidFill>
              <a:latin typeface="Arimo"/>
              <a:ea typeface="Arimo"/>
              <a:cs typeface="Arimo"/>
              <a:sym typeface="Arimo"/>
            </a:endParaRPr>
          </a:p>
          <a:p>
            <a:pPr marL="0" marR="0" lvl="0" indent="0" algn="l" rtl="0">
              <a:lnSpc>
                <a:spcPct val="100000"/>
              </a:lnSpc>
              <a:spcBef>
                <a:spcPts val="0"/>
              </a:spcBef>
              <a:spcAft>
                <a:spcPts val="0"/>
              </a:spcAft>
              <a:buClr>
                <a:schemeClr val="dk1"/>
              </a:buClr>
              <a:buSzPct val="25000"/>
              <a:buFont typeface="Arimo"/>
              <a:buNone/>
            </a:pPr>
            <a:r>
              <a:rPr lang="en-US" sz="1400" b="0" i="0" u="none" strike="noStrike" cap="none">
                <a:solidFill>
                  <a:schemeClr val="dk1"/>
                </a:solidFill>
                <a:latin typeface="Arimo"/>
                <a:ea typeface="Arimo"/>
                <a:cs typeface="Arimo"/>
                <a:sym typeface="Arimo"/>
              </a:rPr>
              <a:t>Once the initial data entry is done, they will have various sub-options to choose from about what they need to know. These options will include stuff like airport protocols, ticket booking procedures and regulations, information about which places to visit for regional food, sports (cricket, shogi, mahjong, etc.) and many other things. There are some sports organizations and cultural associations like Chinese and Indian associations which can help. The project is selected by students of IUB as user department and our team members will help users to identify their requests.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grpSp>
        <p:nvGrpSpPr>
          <p:cNvPr id="503" name="Shape 503"/>
          <p:cNvGrpSpPr/>
          <p:nvPr/>
        </p:nvGrpSpPr>
        <p:grpSpPr>
          <a:xfrm>
            <a:off x="0" y="362116"/>
            <a:ext cx="12190780" cy="6515091"/>
            <a:chOff x="0" y="361105"/>
            <a:chExt cx="12192000" cy="6496900"/>
          </a:xfrm>
        </p:grpSpPr>
        <p:sp>
          <p:nvSpPr>
            <p:cNvPr id="504" name="Shape 504"/>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505" name="Shape 505"/>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506" name="Shape 506"/>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507" name="Shape 507"/>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508" name="Shape 508"/>
          <p:cNvSpPr txBox="1"/>
          <p:nvPr/>
        </p:nvSpPr>
        <p:spPr>
          <a:xfrm>
            <a:off x="874445" y="1502354"/>
            <a:ext cx="10297499" cy="2271623"/>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2) Dividing the Project into Manageable Tasks</a:t>
            </a:r>
          </a:p>
        </p:txBody>
      </p:sp>
      <p:sp>
        <p:nvSpPr>
          <p:cNvPr id="509" name="Shape 509"/>
          <p:cNvSpPr txBox="1"/>
          <p:nvPr/>
        </p:nvSpPr>
        <p:spPr>
          <a:xfrm>
            <a:off x="1126653" y="1056079"/>
            <a:ext cx="9793087" cy="892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1.3. Project Planning</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510" name="Shape 510"/>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511" name="Shape 511"/>
          <p:cNvSpPr/>
          <p:nvPr/>
        </p:nvSpPr>
        <p:spPr>
          <a:xfrm>
            <a:off x="954108" y="2186760"/>
            <a:ext cx="6092700" cy="323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100000"/>
              <a:buFont typeface="Arial"/>
              <a:buAutoNum type="arabicPeriod"/>
            </a:pPr>
            <a:r>
              <a:rPr lang="en-US" sz="1200" b="0" i="0" u="none" strike="noStrike" cap="none">
                <a:solidFill>
                  <a:srgbClr val="000000"/>
                </a:solidFill>
                <a:latin typeface="Arial"/>
                <a:ea typeface="Arial"/>
                <a:cs typeface="Arial"/>
                <a:sym typeface="Arial"/>
              </a:rPr>
              <a:t>Design survey.</a:t>
            </a:r>
          </a:p>
          <a:p>
            <a:pPr marL="0" marR="0" lvl="0" indent="0" algn="l" rtl="0">
              <a:lnSpc>
                <a:spcPct val="100000"/>
              </a:lnSpc>
              <a:spcBef>
                <a:spcPts val="0"/>
              </a:spcBef>
              <a:spcAft>
                <a:spcPts val="0"/>
              </a:spcAft>
              <a:buClr>
                <a:srgbClr val="000000"/>
              </a:buClr>
              <a:buSzPct val="100000"/>
              <a:buFont typeface="Arial"/>
              <a:buAutoNum type="arabicPeriod"/>
            </a:pPr>
            <a:r>
              <a:rPr lang="en-US" sz="1200" b="0" i="0" u="none" strike="noStrike" cap="none">
                <a:solidFill>
                  <a:srgbClr val="000000"/>
                </a:solidFill>
                <a:latin typeface="Arial"/>
                <a:ea typeface="Arial"/>
                <a:cs typeface="Arial"/>
                <a:sym typeface="Arial"/>
              </a:rPr>
              <a:t>Define the sample population of the surveyed students.</a:t>
            </a:r>
          </a:p>
          <a:p>
            <a:pPr marL="0" marR="0" lvl="0" indent="0" algn="l" rtl="0">
              <a:lnSpc>
                <a:spcPct val="100000"/>
              </a:lnSpc>
              <a:spcBef>
                <a:spcPts val="0"/>
              </a:spcBef>
              <a:spcAft>
                <a:spcPts val="0"/>
              </a:spcAft>
              <a:buClr>
                <a:srgbClr val="000000"/>
              </a:buClr>
              <a:buSzPct val="100000"/>
              <a:buFont typeface="Arial"/>
              <a:buAutoNum type="arabicPeriod"/>
            </a:pPr>
            <a:r>
              <a:rPr lang="en-US" sz="1200" b="0" i="0" u="none" strike="noStrike" cap="none">
                <a:solidFill>
                  <a:srgbClr val="000000"/>
                </a:solidFill>
                <a:latin typeface="Arial"/>
                <a:ea typeface="Arial"/>
                <a:cs typeface="Arial"/>
                <a:sym typeface="Arial"/>
              </a:rPr>
              <a:t>(i) Question students about their problems and how did they overcome them(Survey).</a:t>
            </a:r>
          </a:p>
          <a:p>
            <a:pPr marL="0" marR="0" lvl="0" indent="0" algn="l" rtl="0">
              <a:lnSpc>
                <a:spcPct val="100000"/>
              </a:lnSpc>
              <a:spcBef>
                <a:spcPts val="0"/>
              </a:spcBef>
              <a:spcAft>
                <a:spcPts val="0"/>
              </a:spcAft>
              <a:buClr>
                <a:srgbClr val="000000"/>
              </a:buClr>
              <a:buSzPct val="116666"/>
              <a:buFont typeface="Arial"/>
              <a:buAutoNum type="arabicPeriod"/>
            </a:pPr>
            <a:r>
              <a:rPr lang="en-US" sz="1200" b="0" i="0" u="none" strike="noStrike" cap="none">
                <a:solidFill>
                  <a:srgbClr val="000000"/>
                </a:solidFill>
                <a:latin typeface="Arial"/>
                <a:ea typeface="Arial"/>
                <a:cs typeface="Arial"/>
                <a:sym typeface="Arial"/>
              </a:rPr>
              <a:t>Interviewing the student organizations like ISA, CSSA, </a:t>
            </a:r>
            <a:r>
              <a:rPr lang="en-US" sz="1200" b="0" i="0" u="sng" strike="noStrike" cap="none">
                <a:solidFill>
                  <a:schemeClr val="hlink"/>
                </a:solidFill>
                <a:latin typeface="Arial"/>
                <a:ea typeface="Arial"/>
                <a:cs typeface="Arial"/>
                <a:sym typeface="Arial"/>
                <a:hlinkClick r:id="rId3"/>
              </a:rPr>
              <a:t>OIS</a:t>
            </a:r>
            <a:r>
              <a:rPr lang="en-US" sz="1200" b="0" i="0" u="none" strike="noStrike" cap="none">
                <a:solidFill>
                  <a:srgbClr val="000000"/>
                </a:solidFill>
                <a:latin typeface="Arial"/>
                <a:ea typeface="Arial"/>
                <a:cs typeface="Arial"/>
                <a:sym typeface="Arial"/>
              </a:rPr>
              <a:t>, KSA, etc. regarding </a:t>
            </a:r>
            <a:r>
              <a:rPr lang="en-US" sz="1400" b="0" i="0" u="none" strike="noStrike" cap="none">
                <a:solidFill>
                  <a:srgbClr val="000000"/>
                </a:solidFill>
                <a:latin typeface="Times New Roman"/>
                <a:ea typeface="Times New Roman"/>
                <a:cs typeface="Times New Roman"/>
                <a:sym typeface="Times New Roman"/>
              </a:rPr>
              <a:t>what kind of help they can provide. </a:t>
            </a:r>
          </a:p>
          <a:p>
            <a:pPr marL="0" marR="0" lvl="0" indent="0" algn="l" rtl="0">
              <a:lnSpc>
                <a:spcPct val="100000"/>
              </a:lnSpc>
              <a:spcBef>
                <a:spcPts val="0"/>
              </a:spcBef>
              <a:spcAft>
                <a:spcPts val="0"/>
              </a:spcAft>
              <a:buClr>
                <a:srgbClr val="000000"/>
              </a:buClr>
              <a:buSzPct val="100000"/>
              <a:buFont typeface="Arial"/>
              <a:buAutoNum type="arabicPeriod"/>
            </a:pPr>
            <a:r>
              <a:rPr lang="en-US" sz="1400" b="0" i="0" u="none" strike="noStrike" cap="none">
                <a:solidFill>
                  <a:srgbClr val="000000"/>
                </a:solidFill>
                <a:latin typeface="Times New Roman"/>
                <a:ea typeface="Times New Roman"/>
                <a:cs typeface="Times New Roman"/>
                <a:sym typeface="Times New Roman"/>
              </a:rPr>
              <a:t>Interview UITS regarding process of building an applet </a:t>
            </a:r>
          </a:p>
          <a:p>
            <a:pPr marL="0" marR="0" lvl="0" indent="0" algn="l" rtl="0">
              <a:lnSpc>
                <a:spcPct val="100000"/>
              </a:lnSpc>
              <a:spcBef>
                <a:spcPts val="0"/>
              </a:spcBef>
              <a:spcAft>
                <a:spcPts val="0"/>
              </a:spcAft>
              <a:buClr>
                <a:srgbClr val="000000"/>
              </a:buClr>
              <a:buSzPct val="100000"/>
              <a:buFont typeface="Arial"/>
              <a:buAutoNum type="arabicPeriod"/>
            </a:pPr>
            <a:r>
              <a:rPr lang="en-US" sz="1400" b="0" i="0" u="none" strike="noStrike" cap="none">
                <a:solidFill>
                  <a:srgbClr val="000000"/>
                </a:solidFill>
                <a:latin typeface="Times New Roman"/>
                <a:ea typeface="Times New Roman"/>
                <a:cs typeface="Times New Roman"/>
                <a:sym typeface="Times New Roman"/>
              </a:rPr>
              <a:t>Visually analyzing the result of Interviews (WFD, DFD)</a:t>
            </a:r>
          </a:p>
          <a:p>
            <a:pPr marL="0" marR="0" lvl="0" indent="0" algn="l" rtl="0">
              <a:lnSpc>
                <a:spcPct val="100000"/>
              </a:lnSpc>
              <a:spcBef>
                <a:spcPts val="0"/>
              </a:spcBef>
              <a:spcAft>
                <a:spcPts val="0"/>
              </a:spcAft>
              <a:buClr>
                <a:srgbClr val="000000"/>
              </a:buClr>
              <a:buSzPct val="100000"/>
              <a:buFont typeface="Arial"/>
              <a:buAutoNum type="arabicPeriod"/>
            </a:pPr>
            <a:r>
              <a:rPr lang="en-US" sz="1400" b="0" i="0" u="none" strike="noStrike" cap="none">
                <a:solidFill>
                  <a:srgbClr val="000000"/>
                </a:solidFill>
                <a:latin typeface="Times New Roman"/>
                <a:ea typeface="Times New Roman"/>
                <a:cs typeface="Times New Roman"/>
                <a:sym typeface="Times New Roman"/>
              </a:rPr>
              <a:t>Research the available resources (specifically the resources already available through “One.iu.edu”). </a:t>
            </a:r>
          </a:p>
          <a:p>
            <a:pPr marL="0" marR="0" lvl="0" indent="0" algn="l" rtl="0">
              <a:lnSpc>
                <a:spcPct val="100000"/>
              </a:lnSpc>
              <a:spcBef>
                <a:spcPts val="0"/>
              </a:spcBef>
              <a:spcAft>
                <a:spcPts val="0"/>
              </a:spcAft>
              <a:buClr>
                <a:srgbClr val="000000"/>
              </a:buClr>
              <a:buSzPct val="100000"/>
              <a:buFont typeface="Arial"/>
              <a:buAutoNum type="arabicPeriod"/>
            </a:pPr>
            <a:r>
              <a:rPr lang="en-US" sz="1400" b="0" i="0" u="none" strike="noStrike" cap="none">
                <a:solidFill>
                  <a:srgbClr val="000000"/>
                </a:solidFill>
                <a:latin typeface="Times New Roman"/>
                <a:ea typeface="Times New Roman"/>
                <a:cs typeface="Times New Roman"/>
                <a:sym typeface="Times New Roman"/>
              </a:rPr>
              <a:t>Statistically analyzing the survey for implementation.</a:t>
            </a:r>
          </a:p>
          <a:p>
            <a:pPr marL="0" marR="0" lvl="0" indent="0" algn="l" rtl="0">
              <a:lnSpc>
                <a:spcPct val="100000"/>
              </a:lnSpc>
              <a:spcBef>
                <a:spcPts val="0"/>
              </a:spcBef>
              <a:spcAft>
                <a:spcPts val="0"/>
              </a:spcAft>
              <a:buClr>
                <a:srgbClr val="000000"/>
              </a:buClr>
              <a:buSzPct val="100000"/>
              <a:buFont typeface="Arial"/>
              <a:buAutoNum type="arabicPeriod"/>
            </a:pPr>
            <a:r>
              <a:rPr lang="en-US" sz="1400" b="0" i="0" u="none" strike="noStrike" cap="none">
                <a:solidFill>
                  <a:srgbClr val="000000"/>
                </a:solidFill>
                <a:latin typeface="Times New Roman"/>
                <a:ea typeface="Times New Roman"/>
                <a:cs typeface="Times New Roman"/>
                <a:sym typeface="Times New Roman"/>
              </a:rPr>
              <a:t>(i)Develop the database of student information.</a:t>
            </a:r>
          </a:p>
          <a:p>
            <a:pPr marL="0" marR="0" lvl="0" indent="0" algn="l" rtl="0">
              <a:lnSpc>
                <a:spcPct val="100000"/>
              </a:lnSpc>
              <a:spcBef>
                <a:spcPts val="0"/>
              </a:spcBef>
              <a:spcAft>
                <a:spcPts val="0"/>
              </a:spcAft>
              <a:buClr>
                <a:srgbClr val="000000"/>
              </a:buClr>
              <a:buSzPct val="100000"/>
              <a:buFont typeface="Arial"/>
              <a:buAutoNum type="arabicPeriod"/>
            </a:pPr>
            <a:r>
              <a:rPr lang="en-US" sz="1400" b="0" i="0" u="none" strike="noStrike" cap="none">
                <a:solidFill>
                  <a:srgbClr val="000000"/>
                </a:solidFill>
                <a:latin typeface="Times New Roman"/>
                <a:ea typeface="Times New Roman"/>
                <a:cs typeface="Times New Roman"/>
                <a:sym typeface="Times New Roman"/>
              </a:rPr>
              <a:t>(i)Design the user interface. (</a:t>
            </a:r>
            <a:r>
              <a:rPr lang="en-US" sz="1200" b="0" i="0" u="none" strike="noStrike" cap="none">
                <a:solidFill>
                  <a:srgbClr val="000000"/>
                </a:solidFill>
                <a:latin typeface="Arial"/>
                <a:ea typeface="Arial"/>
                <a:cs typeface="Arial"/>
                <a:sym typeface="Arial"/>
              </a:rPr>
              <a:t>Will be decided After interviewing UITS</a:t>
            </a:r>
            <a:r>
              <a:rPr lang="en-US" sz="1400" b="0" i="0" u="none" strike="noStrike" cap="none">
                <a:solidFill>
                  <a:srgbClr val="000000"/>
                </a:solidFill>
                <a:latin typeface="Times New Roman"/>
                <a:ea typeface="Times New Roman"/>
                <a:cs typeface="Times New Roman"/>
                <a:sym typeface="Times New Roman"/>
              </a:rPr>
              <a:t>)</a:t>
            </a:r>
          </a:p>
          <a:p>
            <a:pPr marL="0" marR="0" lvl="0" indent="0" algn="l" rtl="0">
              <a:lnSpc>
                <a:spcPct val="100000"/>
              </a:lnSpc>
              <a:spcBef>
                <a:spcPts val="0"/>
              </a:spcBef>
              <a:spcAft>
                <a:spcPts val="0"/>
              </a:spcAft>
              <a:buClr>
                <a:srgbClr val="000000"/>
              </a:buClr>
              <a:buSzPct val="100000"/>
              <a:buFont typeface="Arial"/>
              <a:buAutoNum type="arabicPeriod"/>
            </a:pPr>
            <a:r>
              <a:rPr lang="en-US" sz="1400" b="0" i="0" u="none" strike="noStrike" cap="none">
                <a:solidFill>
                  <a:srgbClr val="000000"/>
                </a:solidFill>
                <a:latin typeface="Times New Roman"/>
                <a:ea typeface="Times New Roman"/>
                <a:cs typeface="Times New Roman"/>
                <a:sym typeface="Times New Roman"/>
              </a:rPr>
              <a:t>(i)Usability testing</a:t>
            </a:r>
          </a:p>
          <a:p>
            <a:pPr marL="0" marR="0" lvl="0" indent="0" algn="l" rtl="0">
              <a:lnSpc>
                <a:spcPct val="100000"/>
              </a:lnSpc>
              <a:spcBef>
                <a:spcPts val="0"/>
              </a:spcBef>
              <a:spcAft>
                <a:spcPts val="0"/>
              </a:spcAft>
              <a:buClr>
                <a:srgbClr val="000000"/>
              </a:buClr>
              <a:buSzPct val="100000"/>
              <a:buFont typeface="Arial"/>
              <a:buAutoNum type="arabicPeriod"/>
            </a:pPr>
            <a:r>
              <a:rPr lang="en-US" sz="1400" b="0" i="0" u="none" strike="noStrike" cap="none">
                <a:solidFill>
                  <a:srgbClr val="000000"/>
                </a:solidFill>
                <a:latin typeface="Times New Roman"/>
                <a:ea typeface="Times New Roman"/>
                <a:cs typeface="Times New Roman"/>
                <a:sym typeface="Times New Roman"/>
              </a:rPr>
              <a:t>Creating deliverables</a:t>
            </a:r>
          </a:p>
          <a:p>
            <a:pPr marL="0" marR="0" lvl="0" indent="0" algn="l" rtl="0">
              <a:lnSpc>
                <a:spcPct val="100000"/>
              </a:lnSpc>
              <a:spcBef>
                <a:spcPts val="0"/>
              </a:spcBef>
              <a:spcAft>
                <a:spcPts val="0"/>
              </a:spcAft>
              <a:buClr>
                <a:srgbClr val="000000"/>
              </a:buClr>
              <a:buSzPct val="100000"/>
              <a:buFont typeface="Arial"/>
              <a:buAutoNum type="arabicPeriod"/>
            </a:pPr>
            <a:r>
              <a:rPr lang="en-US" sz="1400" b="0" i="0" u="none" strike="noStrike" cap="none">
                <a:solidFill>
                  <a:srgbClr val="000000"/>
                </a:solidFill>
                <a:latin typeface="Times New Roman"/>
                <a:ea typeface="Times New Roman"/>
                <a:cs typeface="Times New Roman"/>
                <a:sym typeface="Times New Roman"/>
              </a:rPr>
              <a:t>Communication and management</a:t>
            </a:r>
          </a:p>
        </p:txBody>
      </p:sp>
      <p:sp>
        <p:nvSpPr>
          <p:cNvPr id="512" name="Shape 512"/>
          <p:cNvSpPr/>
          <p:nvPr/>
        </p:nvSpPr>
        <p:spPr>
          <a:xfrm>
            <a:off x="7447075" y="2226375"/>
            <a:ext cx="3778800" cy="32991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1, 2 - Subbu &amp; Lydia</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3 - Together (Through Communication)</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4, 5 - Lydia &amp; Xin  WFD, DFD (help from Juyoung An)</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6, 7, 8 - Juyoung An and Subbu</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9 - Sophia</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10- Xin CSS</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11 - Sophia</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12, 13 - Jay (Project manager)</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cf. Providing instructions on cultural differences (Relationship b/t Professors &amp; Students, Costumes, Volunteer, Non-verbal language, Mandatory things (engaging sports, exclusive group)</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grpSp>
        <p:nvGrpSpPr>
          <p:cNvPr id="518" name="Shape 518"/>
          <p:cNvGrpSpPr/>
          <p:nvPr/>
        </p:nvGrpSpPr>
        <p:grpSpPr>
          <a:xfrm>
            <a:off x="0" y="362116"/>
            <a:ext cx="12190780" cy="6515091"/>
            <a:chOff x="0" y="361105"/>
            <a:chExt cx="12192000" cy="6496900"/>
          </a:xfrm>
        </p:grpSpPr>
        <p:sp>
          <p:nvSpPr>
            <p:cNvPr id="519" name="Shape 519"/>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520" name="Shape 520"/>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521" name="Shape 521"/>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522" name="Shape 522"/>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523" name="Shape 523"/>
          <p:cNvSpPr txBox="1"/>
          <p:nvPr/>
        </p:nvSpPr>
        <p:spPr>
          <a:xfrm>
            <a:off x="874445" y="1502354"/>
            <a:ext cx="10297499" cy="2271623"/>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3) Estimating Resources and Creating a Resource Plan</a:t>
            </a:r>
          </a:p>
        </p:txBody>
      </p:sp>
      <p:sp>
        <p:nvSpPr>
          <p:cNvPr id="524" name="Shape 524"/>
          <p:cNvSpPr txBox="1"/>
          <p:nvPr/>
        </p:nvSpPr>
        <p:spPr>
          <a:xfrm>
            <a:off x="1126653" y="1056079"/>
            <a:ext cx="9793087" cy="892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1.3. Project Planning</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525" name="Shape 525"/>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526" name="Shape 526"/>
          <p:cNvSpPr/>
          <p:nvPr/>
        </p:nvSpPr>
        <p:spPr>
          <a:xfrm>
            <a:off x="874445" y="2238375"/>
            <a:ext cx="8938500" cy="1169400"/>
          </a:xfrm>
          <a:prstGeom prst="rect">
            <a:avLst/>
          </a:prstGeom>
          <a:noFill/>
          <a:ln>
            <a:noFill/>
          </a:ln>
        </p:spPr>
        <p:txBody>
          <a:bodyPr lIns="91425" tIns="45700" rIns="91425" bIns="45700" anchor="t" anchorCtr="0">
            <a:noAutofit/>
          </a:bodyPr>
          <a:lstStyle/>
          <a:p>
            <a:pPr marL="457200" marR="0" lvl="0" indent="-342900" algn="l" rtl="0">
              <a:lnSpc>
                <a:spcPct val="100000"/>
              </a:lnSpc>
              <a:spcBef>
                <a:spcPts val="0"/>
              </a:spcBef>
              <a:spcAft>
                <a:spcPts val="0"/>
              </a:spcAft>
              <a:buClr>
                <a:srgbClr val="000000"/>
              </a:buClr>
              <a:buSzPct val="100000"/>
              <a:buFont typeface="Calibri"/>
              <a:buChar char="-"/>
            </a:pPr>
            <a:r>
              <a:rPr lang="en-US" sz="1800" i="0" u="none" strike="noStrike" cap="none">
                <a:solidFill>
                  <a:srgbClr val="000000"/>
                </a:solidFill>
                <a:latin typeface="Calibri"/>
                <a:ea typeface="Calibri"/>
                <a:cs typeface="Calibri"/>
                <a:sym typeface="Calibri"/>
              </a:rPr>
              <a:t>Lydia &amp; Xin: survey methodology, interviewing student organizations</a:t>
            </a:r>
          </a:p>
          <a:p>
            <a:pPr marL="457200" marR="0" lvl="0" indent="-342900" algn="l" rtl="0">
              <a:lnSpc>
                <a:spcPct val="100000"/>
              </a:lnSpc>
              <a:spcBef>
                <a:spcPts val="0"/>
              </a:spcBef>
              <a:spcAft>
                <a:spcPts val="0"/>
              </a:spcAft>
              <a:buClr>
                <a:srgbClr val="000000"/>
              </a:buClr>
              <a:buSzPct val="100000"/>
              <a:buFont typeface="Calibri"/>
              <a:buChar char="-"/>
            </a:pPr>
            <a:r>
              <a:rPr lang="en-US" sz="1800" i="0" u="none" strike="noStrike" cap="none">
                <a:solidFill>
                  <a:srgbClr val="000000"/>
                </a:solidFill>
                <a:latin typeface="Calibri"/>
                <a:ea typeface="Calibri"/>
                <a:cs typeface="Calibri"/>
                <a:sym typeface="Calibri"/>
              </a:rPr>
              <a:t>Xin: interviewing UITS, and One.iu, design the user interface </a:t>
            </a:r>
          </a:p>
          <a:p>
            <a:pPr marL="457200" marR="0" lvl="0" indent="-342900" algn="l" rtl="0">
              <a:lnSpc>
                <a:spcPct val="100000"/>
              </a:lnSpc>
              <a:spcBef>
                <a:spcPts val="0"/>
              </a:spcBef>
              <a:spcAft>
                <a:spcPts val="0"/>
              </a:spcAft>
              <a:buClr>
                <a:srgbClr val="000000"/>
              </a:buClr>
              <a:buSzPct val="100000"/>
              <a:buFont typeface="Calibri"/>
              <a:buChar char="-"/>
            </a:pPr>
            <a:r>
              <a:rPr lang="en-US" sz="1800" i="0" u="none" strike="noStrike" cap="none">
                <a:solidFill>
                  <a:srgbClr val="000000"/>
                </a:solidFill>
                <a:latin typeface="Calibri"/>
                <a:ea typeface="Calibri"/>
                <a:cs typeface="Calibri"/>
                <a:sym typeface="Calibri"/>
              </a:rPr>
              <a:t>Juyoung An: Text mining, Devising deliverables </a:t>
            </a:r>
          </a:p>
          <a:p>
            <a:pPr marL="457200" marR="0" lvl="0" indent="-342900" algn="l" rtl="0">
              <a:lnSpc>
                <a:spcPct val="100000"/>
              </a:lnSpc>
              <a:spcBef>
                <a:spcPts val="0"/>
              </a:spcBef>
              <a:spcAft>
                <a:spcPts val="0"/>
              </a:spcAft>
              <a:buClr>
                <a:srgbClr val="000000"/>
              </a:buClr>
              <a:buSzPct val="100000"/>
              <a:buFont typeface="Calibri"/>
              <a:buChar char="-"/>
            </a:pPr>
            <a:r>
              <a:rPr lang="en-US" sz="1800" i="0" u="none" strike="noStrike" cap="none">
                <a:solidFill>
                  <a:srgbClr val="000000"/>
                </a:solidFill>
                <a:latin typeface="Calibri"/>
                <a:ea typeface="Calibri"/>
                <a:cs typeface="Calibri"/>
                <a:sym typeface="Calibri"/>
              </a:rPr>
              <a:t>Jayendra Khandare : </a:t>
            </a:r>
            <a:r>
              <a:rPr lang="en-US" sz="1800">
                <a:latin typeface="Calibri"/>
                <a:ea typeface="Calibri"/>
                <a:cs typeface="Calibri"/>
                <a:sym typeface="Calibri"/>
              </a:rPr>
              <a:t>Project Management</a:t>
            </a: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527" name="Shape 527"/>
          <p:cNvSpPr txBox="1"/>
          <p:nvPr/>
        </p:nvSpPr>
        <p:spPr>
          <a:xfrm>
            <a:off x="874445" y="3513669"/>
            <a:ext cx="10297499" cy="2310855"/>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4) Developing a Preliminary Schedule</a:t>
            </a:r>
          </a:p>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5) Developing a Communication Plan</a:t>
            </a:r>
          </a:p>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 </a:t>
            </a:r>
          </a:p>
          <a:p>
            <a:pPr marL="342900" marR="0" lvl="0" indent="-304800" algn="l" rtl="0">
              <a:lnSpc>
                <a:spcPct val="100000"/>
              </a:lnSpc>
              <a:spcBef>
                <a:spcPts val="0"/>
              </a:spcBef>
              <a:spcAft>
                <a:spcPts val="0"/>
              </a:spcAft>
              <a:buClr>
                <a:srgbClr val="000000"/>
              </a:buClr>
              <a:buSzPct val="100000"/>
              <a:buFont typeface="Calibri"/>
              <a:buChar char="-"/>
            </a:pPr>
            <a:r>
              <a:rPr lang="en-US" sz="1800" b="0" i="0" u="none" strike="noStrike" cap="none">
                <a:solidFill>
                  <a:srgbClr val="000000"/>
                </a:solidFill>
                <a:latin typeface="Calibri"/>
                <a:ea typeface="Calibri"/>
                <a:cs typeface="Calibri"/>
                <a:sym typeface="Calibri"/>
              </a:rPr>
              <a:t>Morning Stand</a:t>
            </a:r>
            <a:r>
              <a:rPr lang="en-US" sz="1800">
                <a:latin typeface="Calibri"/>
                <a:ea typeface="Calibri"/>
                <a:cs typeface="Calibri"/>
                <a:sym typeface="Calibri"/>
              </a:rPr>
              <a:t>-up</a:t>
            </a:r>
          </a:p>
          <a:p>
            <a:pPr marL="342900" marR="0" lvl="0" indent="-304800" algn="l" rtl="0">
              <a:lnSpc>
                <a:spcPct val="100000"/>
              </a:lnSpc>
              <a:spcBef>
                <a:spcPts val="0"/>
              </a:spcBef>
              <a:spcAft>
                <a:spcPts val="0"/>
              </a:spcAft>
              <a:buClr>
                <a:srgbClr val="000000"/>
              </a:buClr>
              <a:buSzPct val="100000"/>
              <a:buFont typeface="Calibri"/>
              <a:buChar char="-"/>
            </a:pPr>
            <a:r>
              <a:rPr lang="en-US" sz="1800" b="0" i="0" u="none" strike="noStrike" cap="none">
                <a:solidFill>
                  <a:srgbClr val="000000"/>
                </a:solidFill>
                <a:latin typeface="Calibri"/>
                <a:ea typeface="Calibri"/>
                <a:cs typeface="Calibri"/>
                <a:sym typeface="Calibri"/>
              </a:rPr>
              <a:t>Meeting once in a week</a:t>
            </a:r>
          </a:p>
          <a:p>
            <a:pPr marL="342900" marR="0" lvl="0" indent="-342900" algn="l" rtl="0">
              <a:lnSpc>
                <a:spcPct val="100000"/>
              </a:lnSpc>
              <a:spcBef>
                <a:spcPts val="0"/>
              </a:spcBef>
              <a:spcAft>
                <a:spcPts val="0"/>
              </a:spcAft>
              <a:buClr>
                <a:srgbClr val="000000"/>
              </a:buClr>
              <a:buFont typeface="Arial"/>
              <a:buNone/>
            </a:pP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grpSp>
        <p:nvGrpSpPr>
          <p:cNvPr id="533" name="Shape 533"/>
          <p:cNvGrpSpPr/>
          <p:nvPr/>
        </p:nvGrpSpPr>
        <p:grpSpPr>
          <a:xfrm>
            <a:off x="0" y="362116"/>
            <a:ext cx="12190780" cy="6515091"/>
            <a:chOff x="0" y="361105"/>
            <a:chExt cx="12192000" cy="6496900"/>
          </a:xfrm>
        </p:grpSpPr>
        <p:sp>
          <p:nvSpPr>
            <p:cNvPr id="534" name="Shape 534"/>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535" name="Shape 535"/>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536" name="Shape 536"/>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1. Planning</a:t>
            </a:r>
          </a:p>
        </p:txBody>
      </p:sp>
      <p:sp>
        <p:nvSpPr>
          <p:cNvPr id="537" name="Shape 537"/>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538" name="Shape 538"/>
          <p:cNvSpPr txBox="1"/>
          <p:nvPr/>
        </p:nvSpPr>
        <p:spPr>
          <a:xfrm>
            <a:off x="874445" y="1502354"/>
            <a:ext cx="10297499" cy="2271623"/>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6) Determining Project Standards and Procedures</a:t>
            </a:r>
          </a:p>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7) Identifying and Assessing Risk</a:t>
            </a:r>
          </a:p>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8) Creating a Preliminary Risk</a:t>
            </a:r>
          </a:p>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9) Developing a Project Scope Statement</a:t>
            </a:r>
          </a:p>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2400" b="0" i="0" u="sng" strike="noStrike" cap="none">
                <a:solidFill>
                  <a:schemeClr val="hlink"/>
                </a:solidFill>
                <a:latin typeface="Calibri"/>
                <a:ea typeface="Calibri"/>
                <a:cs typeface="Calibri"/>
                <a:sym typeface="Calibri"/>
                <a:hlinkClick r:id="rId3"/>
              </a:rPr>
              <a:t>https://docs.google.com/document/d/11RKcw-MnL612QghVwv8k_8aKqQdAjpYV7hzpXzP0RX8/edit?usp=sharing</a:t>
            </a:r>
          </a:p>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10) Setting a Baseline Project Plan</a:t>
            </a:r>
          </a:p>
        </p:txBody>
      </p:sp>
      <p:sp>
        <p:nvSpPr>
          <p:cNvPr id="539" name="Shape 539"/>
          <p:cNvSpPr txBox="1"/>
          <p:nvPr/>
        </p:nvSpPr>
        <p:spPr>
          <a:xfrm>
            <a:off x="1126653" y="1056079"/>
            <a:ext cx="9793087" cy="892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1.3. Project Planning</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540" name="Shape 540"/>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Shape 546"/>
          <p:cNvGrpSpPr/>
          <p:nvPr/>
        </p:nvGrpSpPr>
        <p:grpSpPr>
          <a:xfrm>
            <a:off x="0" y="362108"/>
            <a:ext cx="12190413" cy="6514942"/>
            <a:chOff x="0" y="361105"/>
            <a:chExt cx="12192000" cy="6496895"/>
          </a:xfrm>
        </p:grpSpPr>
        <p:sp>
          <p:nvSpPr>
            <p:cNvPr id="547" name="Shape 547"/>
            <p:cNvSpPr/>
            <p:nvPr/>
          </p:nvSpPr>
          <p:spPr>
            <a:xfrm>
              <a:off x="0" y="6431705"/>
              <a:ext cx="12192000" cy="426295"/>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548" name="Shape 548"/>
            <p:cNvSpPr/>
            <p:nvPr/>
          </p:nvSpPr>
          <p:spPr>
            <a:xfrm>
              <a:off x="0" y="361105"/>
              <a:ext cx="12192000" cy="45718"/>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549" name="Shape 549"/>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2. Analysis</a:t>
            </a:r>
          </a:p>
        </p:txBody>
      </p:sp>
      <p:sp>
        <p:nvSpPr>
          <p:cNvPr id="550" name="Shape 550"/>
          <p:cNvSpPr/>
          <p:nvPr/>
        </p:nvSpPr>
        <p:spPr>
          <a:xfrm>
            <a:off x="622597" y="1206275"/>
            <a:ext cx="10801199" cy="468052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551" name="Shape 551"/>
          <p:cNvSpPr txBox="1"/>
          <p:nvPr/>
        </p:nvSpPr>
        <p:spPr>
          <a:xfrm>
            <a:off x="0" y="-23230"/>
            <a:ext cx="6671399"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552" name="Shape 552"/>
          <p:cNvSpPr/>
          <p:nvPr/>
        </p:nvSpPr>
        <p:spPr>
          <a:xfrm rot="-1335548">
            <a:off x="4061723" y="3231800"/>
            <a:ext cx="5648418" cy="1677400"/>
          </a:xfrm>
          <a:prstGeom prst="rect">
            <a:avLst/>
          </a:prstGeom>
          <a:noFill/>
          <a:ln w="12700" cap="flat" cmpd="sng">
            <a:solidFill>
              <a:srgbClr val="C55A11"/>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Calibri"/>
              <a:ea typeface="Calibri"/>
              <a:cs typeface="Calibri"/>
              <a:sym typeface="Calibri"/>
            </a:endParaRPr>
          </a:p>
        </p:txBody>
      </p:sp>
      <p:sp>
        <p:nvSpPr>
          <p:cNvPr id="553" name="Shape 553"/>
          <p:cNvSpPr/>
          <p:nvPr/>
        </p:nvSpPr>
        <p:spPr>
          <a:xfrm>
            <a:off x="5466725" y="1467175"/>
            <a:ext cx="1758299" cy="550500"/>
          </a:xfrm>
          <a:prstGeom prst="rect">
            <a:avLst/>
          </a:prstGeom>
          <a:solidFill>
            <a:srgbClr val="4472C4"/>
          </a:solid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400" b="0" i="0" u="none" strike="noStrike" cap="none">
                <a:solidFill>
                  <a:srgbClr val="FFFFFF"/>
                </a:solidFill>
                <a:latin typeface="Calibri"/>
                <a:ea typeface="Calibri"/>
                <a:cs typeface="Calibri"/>
                <a:sym typeface="Calibri"/>
              </a:rPr>
              <a:t>1. Planning</a:t>
            </a:r>
          </a:p>
        </p:txBody>
      </p:sp>
      <p:sp>
        <p:nvSpPr>
          <p:cNvPr id="554" name="Shape 554"/>
          <p:cNvSpPr/>
          <p:nvPr/>
        </p:nvSpPr>
        <p:spPr>
          <a:xfrm>
            <a:off x="8087935" y="2500248"/>
            <a:ext cx="1758299" cy="550500"/>
          </a:xfrm>
          <a:prstGeom prst="rect">
            <a:avLst/>
          </a:prstGeom>
          <a:solidFill>
            <a:srgbClr val="4472C4"/>
          </a:solid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400" b="0" i="0" u="none" strike="noStrike" cap="none">
                <a:solidFill>
                  <a:srgbClr val="FFFFFF"/>
                </a:solidFill>
                <a:latin typeface="Calibri"/>
                <a:ea typeface="Calibri"/>
                <a:cs typeface="Calibri"/>
                <a:sym typeface="Calibri"/>
              </a:rPr>
              <a:t>2. Analysis</a:t>
            </a:r>
          </a:p>
        </p:txBody>
      </p:sp>
      <p:sp>
        <p:nvSpPr>
          <p:cNvPr id="555" name="Shape 555"/>
          <p:cNvSpPr/>
          <p:nvPr/>
        </p:nvSpPr>
        <p:spPr>
          <a:xfrm>
            <a:off x="7549724" y="4309700"/>
            <a:ext cx="1758299" cy="550500"/>
          </a:xfrm>
          <a:prstGeom prst="rect">
            <a:avLst/>
          </a:prstGeom>
          <a:solidFill>
            <a:srgbClr val="4472C4"/>
          </a:solid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400" b="0" i="0" u="none" strike="noStrike" cap="none">
                <a:solidFill>
                  <a:srgbClr val="FFFFFF"/>
                </a:solidFill>
                <a:latin typeface="Calibri"/>
                <a:ea typeface="Calibri"/>
                <a:cs typeface="Calibri"/>
                <a:sym typeface="Calibri"/>
              </a:rPr>
              <a:t>3. Design</a:t>
            </a:r>
          </a:p>
        </p:txBody>
      </p:sp>
      <p:sp>
        <p:nvSpPr>
          <p:cNvPr id="556" name="Shape 556"/>
          <p:cNvSpPr/>
          <p:nvPr/>
        </p:nvSpPr>
        <p:spPr>
          <a:xfrm>
            <a:off x="3124468" y="4309700"/>
            <a:ext cx="2107200" cy="550500"/>
          </a:xfrm>
          <a:prstGeom prst="rect">
            <a:avLst/>
          </a:prstGeom>
          <a:solidFill>
            <a:srgbClr val="4472C4"/>
          </a:solid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400" b="0" i="0" u="none" strike="noStrike" cap="none">
                <a:solidFill>
                  <a:srgbClr val="FFFFFF"/>
                </a:solidFill>
                <a:latin typeface="Calibri"/>
                <a:ea typeface="Calibri"/>
                <a:cs typeface="Calibri"/>
                <a:sym typeface="Calibri"/>
              </a:rPr>
              <a:t>4. Implementation</a:t>
            </a:r>
          </a:p>
        </p:txBody>
      </p:sp>
      <p:sp>
        <p:nvSpPr>
          <p:cNvPr id="557" name="Shape 557"/>
          <p:cNvSpPr/>
          <p:nvPr/>
        </p:nvSpPr>
        <p:spPr>
          <a:xfrm>
            <a:off x="2544528" y="2528116"/>
            <a:ext cx="1925399" cy="550500"/>
          </a:xfrm>
          <a:prstGeom prst="rect">
            <a:avLst/>
          </a:prstGeom>
          <a:solidFill>
            <a:srgbClr val="4472C4"/>
          </a:solid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400" b="0" i="0" u="none" strike="noStrike" cap="none">
                <a:solidFill>
                  <a:srgbClr val="FFFFFF"/>
                </a:solidFill>
                <a:latin typeface="Calibri"/>
                <a:ea typeface="Calibri"/>
                <a:cs typeface="Calibri"/>
                <a:sym typeface="Calibri"/>
              </a:rPr>
              <a:t>5. Maintenance</a:t>
            </a:r>
          </a:p>
        </p:txBody>
      </p:sp>
      <p:cxnSp>
        <p:nvCxnSpPr>
          <p:cNvPr id="558" name="Shape 558"/>
          <p:cNvCxnSpPr>
            <a:stCxn id="553" idx="3"/>
          </p:cNvCxnSpPr>
          <p:nvPr/>
        </p:nvCxnSpPr>
        <p:spPr>
          <a:xfrm>
            <a:off x="7225024" y="1742425"/>
            <a:ext cx="1535400" cy="730200"/>
          </a:xfrm>
          <a:prstGeom prst="straightConnector1">
            <a:avLst/>
          </a:prstGeom>
          <a:noFill/>
          <a:ln w="38100" cap="flat" cmpd="sng">
            <a:solidFill>
              <a:srgbClr val="4472C4"/>
            </a:solidFill>
            <a:prstDash val="solid"/>
            <a:miter/>
            <a:headEnd type="none" w="med" len="med"/>
            <a:tailEnd type="triangle" w="lg" len="lg"/>
          </a:ln>
        </p:spPr>
      </p:cxnSp>
      <p:cxnSp>
        <p:nvCxnSpPr>
          <p:cNvPr id="559" name="Shape 559"/>
          <p:cNvCxnSpPr/>
          <p:nvPr/>
        </p:nvCxnSpPr>
        <p:spPr>
          <a:xfrm flipH="1">
            <a:off x="8263185" y="3078606"/>
            <a:ext cx="596399" cy="1230899"/>
          </a:xfrm>
          <a:prstGeom prst="straightConnector1">
            <a:avLst/>
          </a:prstGeom>
          <a:noFill/>
          <a:ln w="38100" cap="flat" cmpd="sng">
            <a:solidFill>
              <a:srgbClr val="4472C4"/>
            </a:solidFill>
            <a:prstDash val="solid"/>
            <a:miter/>
            <a:headEnd type="none" w="med" len="med"/>
            <a:tailEnd type="triangle" w="lg" len="lg"/>
          </a:ln>
        </p:spPr>
      </p:cxnSp>
      <p:cxnSp>
        <p:nvCxnSpPr>
          <p:cNvPr id="560" name="Shape 560"/>
          <p:cNvCxnSpPr>
            <a:endCxn id="556" idx="3"/>
          </p:cNvCxnSpPr>
          <p:nvPr/>
        </p:nvCxnSpPr>
        <p:spPr>
          <a:xfrm rot="10800000">
            <a:off x="5231669" y="4584950"/>
            <a:ext cx="2291700" cy="0"/>
          </a:xfrm>
          <a:prstGeom prst="straightConnector1">
            <a:avLst/>
          </a:prstGeom>
          <a:noFill/>
          <a:ln w="38100" cap="flat" cmpd="sng">
            <a:solidFill>
              <a:srgbClr val="4472C4"/>
            </a:solidFill>
            <a:prstDash val="solid"/>
            <a:miter/>
            <a:headEnd type="none" w="med" len="med"/>
            <a:tailEnd type="triangle" w="lg" len="lg"/>
          </a:ln>
        </p:spPr>
      </p:cxnSp>
      <p:cxnSp>
        <p:nvCxnSpPr>
          <p:cNvPr id="561" name="Shape 561"/>
          <p:cNvCxnSpPr/>
          <p:nvPr/>
        </p:nvCxnSpPr>
        <p:spPr>
          <a:xfrm rot="10800000">
            <a:off x="3473364" y="3216200"/>
            <a:ext cx="694800" cy="1093499"/>
          </a:xfrm>
          <a:prstGeom prst="straightConnector1">
            <a:avLst/>
          </a:prstGeom>
          <a:noFill/>
          <a:ln w="38100" cap="flat" cmpd="sng">
            <a:solidFill>
              <a:srgbClr val="4472C4"/>
            </a:solidFill>
            <a:prstDash val="solid"/>
            <a:miter/>
            <a:headEnd type="none" w="med" len="med"/>
            <a:tailEnd type="triangle" w="lg" len="lg"/>
          </a:ln>
        </p:spPr>
      </p:cxnSp>
      <p:cxnSp>
        <p:nvCxnSpPr>
          <p:cNvPr id="562" name="Shape 562"/>
          <p:cNvCxnSpPr>
            <a:stCxn id="557" idx="0"/>
          </p:cNvCxnSpPr>
          <p:nvPr/>
        </p:nvCxnSpPr>
        <p:spPr>
          <a:xfrm rot="10800000" flipH="1">
            <a:off x="3507228" y="1742416"/>
            <a:ext cx="1902900" cy="785700"/>
          </a:xfrm>
          <a:prstGeom prst="straightConnector1">
            <a:avLst/>
          </a:prstGeom>
          <a:noFill/>
          <a:ln w="38100" cap="flat" cmpd="sng">
            <a:solidFill>
              <a:srgbClr val="4472C4"/>
            </a:solidFill>
            <a:prstDash val="solid"/>
            <a:miter/>
            <a:headEnd type="none" w="med" len="med"/>
            <a:tailEnd type="triangle" w="lg" len="lg"/>
          </a:ln>
        </p:spPr>
      </p:cxnSp>
      <p:sp>
        <p:nvSpPr>
          <p:cNvPr id="563" name="Shape 563"/>
          <p:cNvSpPr txBox="1"/>
          <p:nvPr/>
        </p:nvSpPr>
        <p:spPr>
          <a:xfrm rot="-1347450">
            <a:off x="5277643" y="3340779"/>
            <a:ext cx="3021219" cy="725225"/>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rgbClr val="ED7D31"/>
              </a:buClr>
              <a:buSzPct val="25000"/>
              <a:buFont typeface="Calibri"/>
              <a:buNone/>
            </a:pPr>
            <a:r>
              <a:rPr lang="en-US" sz="1200" b="1" i="0" u="none" strike="noStrike" cap="none">
                <a:solidFill>
                  <a:srgbClr val="ED7D31"/>
                </a:solidFill>
                <a:latin typeface="Calibri"/>
                <a:ea typeface="Calibri"/>
                <a:cs typeface="Calibri"/>
                <a:sym typeface="Calibri"/>
              </a:rPr>
              <a:t>Heart of system development</a:t>
            </a:r>
          </a:p>
          <a:p>
            <a:pPr marL="0" marR="0" lvl="0" indent="0" algn="l" rtl="0">
              <a:lnSpc>
                <a:spcPct val="100000"/>
              </a:lnSpc>
              <a:spcBef>
                <a:spcPts val="0"/>
              </a:spcBef>
              <a:spcAft>
                <a:spcPts val="0"/>
              </a:spcAft>
              <a:buClr>
                <a:srgbClr val="ED7D31"/>
              </a:buClr>
              <a:buSzPct val="25000"/>
              <a:buFont typeface="Calibri"/>
              <a:buNone/>
            </a:pPr>
            <a:r>
              <a:rPr lang="en-US" sz="1200" b="1" i="0" u="none" strike="noStrike" cap="none">
                <a:solidFill>
                  <a:srgbClr val="ED7D31"/>
                </a:solidFill>
                <a:latin typeface="Calibri"/>
                <a:ea typeface="Calibri"/>
                <a:cs typeface="Calibri"/>
                <a:sym typeface="Calibri"/>
              </a:rPr>
              <a:t>= Radical Management</a:t>
            </a:r>
          </a:p>
          <a:p>
            <a:pPr marL="0" marR="0" lvl="0" indent="0" algn="l" rtl="0">
              <a:lnSpc>
                <a:spcPct val="100000"/>
              </a:lnSpc>
              <a:spcBef>
                <a:spcPts val="0"/>
              </a:spcBef>
              <a:spcAft>
                <a:spcPts val="0"/>
              </a:spcAft>
              <a:buClr>
                <a:srgbClr val="ED7D31"/>
              </a:buClr>
              <a:buSzPct val="25000"/>
              <a:buFont typeface="Calibri"/>
              <a:buNone/>
            </a:pPr>
            <a:r>
              <a:rPr lang="en-US" sz="1200" b="1" i="0" u="none" strike="noStrike" cap="none">
                <a:solidFill>
                  <a:srgbClr val="ED7D31"/>
                </a:solidFill>
                <a:latin typeface="Calibri"/>
                <a:ea typeface="Calibri"/>
                <a:cs typeface="Calibri"/>
                <a:sym typeface="Calibri"/>
              </a:rPr>
              <a:t>“Client-centered Iteration”</a:t>
            </a:r>
          </a:p>
        </p:txBody>
      </p:sp>
      <p:sp>
        <p:nvSpPr>
          <p:cNvPr id="564" name="Shape 564"/>
          <p:cNvSpPr/>
          <p:nvPr/>
        </p:nvSpPr>
        <p:spPr>
          <a:xfrm>
            <a:off x="1707549" y="3622407"/>
            <a:ext cx="1159500" cy="732899"/>
          </a:xfrm>
          <a:prstGeom prst="wedgeRectCallout">
            <a:avLst>
              <a:gd name="adj1" fmla="val 48398"/>
              <a:gd name="adj2" fmla="val -95338"/>
            </a:avLst>
          </a:prstGeom>
          <a:no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Calibri"/>
              <a:ea typeface="Calibri"/>
              <a:cs typeface="Calibri"/>
              <a:sym typeface="Calibri"/>
            </a:endParaRPr>
          </a:p>
        </p:txBody>
      </p:sp>
      <p:sp>
        <p:nvSpPr>
          <p:cNvPr id="565" name="Shape 565"/>
          <p:cNvSpPr txBox="1"/>
          <p:nvPr/>
        </p:nvSpPr>
        <p:spPr>
          <a:xfrm>
            <a:off x="1776151" y="3634080"/>
            <a:ext cx="1279800" cy="709499"/>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rgbClr val="4472C4"/>
              </a:buClr>
              <a:buSzPct val="25000"/>
              <a:buFont typeface="Calibri"/>
              <a:buNone/>
            </a:pPr>
            <a:r>
              <a:rPr lang="en-US" sz="1200" b="1" i="0" u="none" strike="noStrike" cap="none">
                <a:solidFill>
                  <a:srgbClr val="4472C4"/>
                </a:solidFill>
                <a:latin typeface="Calibri"/>
                <a:ea typeface="Calibri"/>
                <a:cs typeface="Calibri"/>
                <a:sym typeface="Calibri"/>
              </a:rPr>
              <a:t>Iteration each new semester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grpSp>
        <p:nvGrpSpPr>
          <p:cNvPr id="571" name="Shape 571"/>
          <p:cNvGrpSpPr/>
          <p:nvPr/>
        </p:nvGrpSpPr>
        <p:grpSpPr>
          <a:xfrm>
            <a:off x="0" y="362116"/>
            <a:ext cx="12190780" cy="6515091"/>
            <a:chOff x="0" y="361105"/>
            <a:chExt cx="12192000" cy="6496900"/>
          </a:xfrm>
        </p:grpSpPr>
        <p:sp>
          <p:nvSpPr>
            <p:cNvPr id="572" name="Shape 572"/>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573" name="Shape 573"/>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574" name="Shape 574"/>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2</a:t>
            </a:r>
            <a:r>
              <a:rPr lang="en-US" sz="3600" b="1" i="0" u="none" strike="noStrike" cap="none">
                <a:solidFill>
                  <a:srgbClr val="1F4E79"/>
                </a:solidFill>
                <a:highlight>
                  <a:srgbClr val="FFFF00"/>
                </a:highlight>
                <a:latin typeface="Calibri"/>
                <a:ea typeface="Calibri"/>
                <a:cs typeface="Calibri"/>
                <a:sym typeface="Calibri"/>
              </a:rPr>
              <a:t>. Analysis</a:t>
            </a:r>
          </a:p>
        </p:txBody>
      </p:sp>
      <p:sp>
        <p:nvSpPr>
          <p:cNvPr id="575" name="Shape 575"/>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576" name="Shape 576"/>
          <p:cNvSpPr txBox="1"/>
          <p:nvPr/>
        </p:nvSpPr>
        <p:spPr>
          <a:xfrm>
            <a:off x="1126653" y="1056079"/>
            <a:ext cx="9793087" cy="892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Agile Usage-Centered Design</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p:txBody>
      </p:sp>
      <p:sp>
        <p:nvSpPr>
          <p:cNvPr id="577" name="Shape 577"/>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578" name="Shape 578"/>
          <p:cNvSpPr/>
          <p:nvPr/>
        </p:nvSpPr>
        <p:spPr>
          <a:xfrm>
            <a:off x="2017222" y="2151121"/>
            <a:ext cx="6092825" cy="127214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100000"/>
              <a:buFont typeface="Arial"/>
              <a:buChar char="•"/>
            </a:pPr>
            <a:r>
              <a:rPr lang="en-US" sz="1400" b="0" i="0" u="none" strike="noStrike" cap="none">
                <a:solidFill>
                  <a:srgbClr val="000000"/>
                </a:solidFill>
                <a:latin typeface="Arial"/>
                <a:ea typeface="Arial"/>
                <a:cs typeface="Arial"/>
                <a:sym typeface="Arial"/>
              </a:rPr>
              <a:t>Continual user involvement</a:t>
            </a:r>
          </a:p>
          <a:p>
            <a:pPr marL="0" marR="0" lvl="0" indent="0" algn="l" rtl="0">
              <a:lnSpc>
                <a:spcPct val="100000"/>
              </a:lnSpc>
              <a:spcBef>
                <a:spcPts val="80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(p.194)</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As a project team and customer, we write down the ideas come up with freely in a shared google docs. The content of google docs is used to find requirements.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grpSp>
        <p:nvGrpSpPr>
          <p:cNvPr id="584" name="Shape 584"/>
          <p:cNvGrpSpPr/>
          <p:nvPr/>
        </p:nvGrpSpPr>
        <p:grpSpPr>
          <a:xfrm>
            <a:off x="0" y="362116"/>
            <a:ext cx="12190780" cy="6515091"/>
            <a:chOff x="0" y="361105"/>
            <a:chExt cx="12192000" cy="6496900"/>
          </a:xfrm>
        </p:grpSpPr>
        <p:sp>
          <p:nvSpPr>
            <p:cNvPr id="585" name="Shape 585"/>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586" name="Shape 586"/>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587" name="Shape 587"/>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2. Analysis</a:t>
            </a:r>
          </a:p>
        </p:txBody>
      </p:sp>
      <p:sp>
        <p:nvSpPr>
          <p:cNvPr id="588" name="Shape 588"/>
          <p:cNvSpPr/>
          <p:nvPr/>
        </p:nvSpPr>
        <p:spPr>
          <a:xfrm>
            <a:off x="622597" y="983455"/>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589" name="Shape 589"/>
          <p:cNvSpPr txBox="1"/>
          <p:nvPr/>
        </p:nvSpPr>
        <p:spPr>
          <a:xfrm>
            <a:off x="1126653" y="1056079"/>
            <a:ext cx="9793087" cy="892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2.1. Determining System Requirements</a:t>
            </a:r>
          </a:p>
        </p:txBody>
      </p:sp>
      <p:sp>
        <p:nvSpPr>
          <p:cNvPr id="590" name="Shape 590"/>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591" name="Shape 591"/>
          <p:cNvSpPr txBox="1"/>
          <p:nvPr/>
        </p:nvSpPr>
        <p:spPr>
          <a:xfrm>
            <a:off x="874445" y="1502354"/>
            <a:ext cx="10297499" cy="2271623"/>
          </a:xfrm>
          <a:prstGeom prst="rect">
            <a:avLst/>
          </a:prstGeom>
          <a:noFill/>
          <a:ln>
            <a:noFill/>
          </a:ln>
        </p:spPr>
        <p:txBody>
          <a:bodyPr lIns="91425" tIns="91425" rIns="91425" bIns="91425" anchor="t" anchorCtr="0">
            <a:noAutofit/>
          </a:bodyPr>
          <a:lstStyle/>
          <a:p>
            <a:pPr marL="457200" marR="0" lvl="0" indent="-457200" algn="l" rtl="0">
              <a:lnSpc>
                <a:spcPct val="100000"/>
              </a:lnSpc>
              <a:spcBef>
                <a:spcPts val="0"/>
              </a:spcBef>
              <a:spcAft>
                <a:spcPts val="0"/>
              </a:spcAft>
              <a:buClr>
                <a:srgbClr val="000000"/>
              </a:buClr>
              <a:buSzPct val="100000"/>
              <a:buFont typeface="Calibri"/>
              <a:buAutoNum type="arabicParenR"/>
            </a:pPr>
            <a:r>
              <a:rPr lang="en-US" sz="2400">
                <a:latin typeface="Calibri"/>
                <a:ea typeface="Calibri"/>
                <a:cs typeface="Calibri"/>
                <a:sym typeface="Calibri"/>
              </a:rPr>
              <a:t>Interview &amp; Survey Results, Sample Process : BUSINESS PROCESS MAP of </a:t>
            </a:r>
            <a:r>
              <a:rPr lang="en-US" sz="2400">
                <a:solidFill>
                  <a:schemeClr val="dk1"/>
                </a:solidFill>
                <a:latin typeface="Calibri"/>
                <a:ea typeface="Calibri"/>
                <a:cs typeface="Calibri"/>
                <a:sym typeface="Calibri"/>
              </a:rPr>
              <a:t>Getting settled as an international student  </a:t>
            </a:r>
          </a:p>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0000"/>
              </a:solidFill>
              <a:latin typeface="Calibri"/>
              <a:ea typeface="Calibri"/>
              <a:cs typeface="Calibri"/>
              <a:sym typeface="Calibri"/>
            </a:endParaRPr>
          </a:p>
        </p:txBody>
      </p:sp>
      <p:pic>
        <p:nvPicPr>
          <p:cNvPr id="592" name="Shape 592"/>
          <p:cNvPicPr preferRelativeResize="0"/>
          <p:nvPr/>
        </p:nvPicPr>
        <p:blipFill rotWithShape="1">
          <a:blip r:embed="rId3">
            <a:alphaModFix/>
          </a:blip>
          <a:srcRect l="418" b="6428"/>
          <a:stretch/>
        </p:blipFill>
        <p:spPr>
          <a:xfrm>
            <a:off x="805700" y="2469199"/>
            <a:ext cx="10434976" cy="3575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faced during meetings</a:t>
            </a:r>
          </a:p>
        </p:txBody>
      </p:sp>
      <p:sp>
        <p:nvSpPr>
          <p:cNvPr id="3" name="Text Placeholder 2"/>
          <p:cNvSpPr>
            <a:spLocks noGrp="1"/>
          </p:cNvSpPr>
          <p:nvPr>
            <p:ph type="body" idx="1"/>
          </p:nvPr>
        </p:nvSpPr>
        <p:spPr>
          <a:xfrm>
            <a:off x="609520" y="1660917"/>
            <a:ext cx="10971372" cy="4538535"/>
          </a:xfrm>
        </p:spPr>
        <p:txBody>
          <a:bodyPr/>
          <a:lstStyle/>
          <a:p>
            <a:r>
              <a:rPr lang="en-US" dirty="0"/>
              <a:t>Subbu can’t remember Xin and talks to other girls thinking they are her</a:t>
            </a:r>
          </a:p>
          <a:p>
            <a:r>
              <a:rPr lang="en-US" dirty="0"/>
              <a:t>It’s pronounced Shin, Jay always calls her Zin</a:t>
            </a:r>
          </a:p>
          <a:p>
            <a:r>
              <a:rPr lang="en-US" dirty="0"/>
              <a:t>Thrown out of East tower a couple of times due to loud noise</a:t>
            </a:r>
          </a:p>
          <a:p>
            <a:r>
              <a:rPr lang="en-US" dirty="0"/>
              <a:t>Discussion goes out of topic except for the Korean ‘</a:t>
            </a:r>
            <a:r>
              <a:rPr lang="en-US" dirty="0" err="1"/>
              <a:t>kanya</a:t>
            </a:r>
            <a:r>
              <a:rPr lang="en-US" dirty="0"/>
              <a:t>’ Juyoung who is stead fast with her book</a:t>
            </a:r>
          </a:p>
          <a:p>
            <a:r>
              <a:rPr lang="en-US" dirty="0"/>
              <a:t>Sophia still can’t wrap her head around difference between South and North Korea</a:t>
            </a:r>
          </a:p>
          <a:p>
            <a:endParaRPr lang="en-US" dirty="0"/>
          </a:p>
        </p:txBody>
      </p:sp>
    </p:spTree>
    <p:extLst>
      <p:ext uri="{BB962C8B-B14F-4D97-AF65-F5344CB8AC3E}">
        <p14:creationId xmlns:p14="http://schemas.microsoft.com/office/powerpoint/2010/main" val="2989793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grpSp>
        <p:nvGrpSpPr>
          <p:cNvPr id="598" name="Shape 598"/>
          <p:cNvGrpSpPr/>
          <p:nvPr/>
        </p:nvGrpSpPr>
        <p:grpSpPr>
          <a:xfrm>
            <a:off x="1" y="362116"/>
            <a:ext cx="12190780" cy="6515091"/>
            <a:chOff x="0" y="361105"/>
            <a:chExt cx="12192000" cy="6496900"/>
          </a:xfrm>
        </p:grpSpPr>
        <p:sp>
          <p:nvSpPr>
            <p:cNvPr id="599" name="Shape 599"/>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600" name="Shape 600"/>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601" name="Shape 601"/>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2. Analysis</a:t>
            </a:r>
          </a:p>
        </p:txBody>
      </p:sp>
      <p:sp>
        <p:nvSpPr>
          <p:cNvPr id="602" name="Shape 602"/>
          <p:cNvSpPr/>
          <p:nvPr/>
        </p:nvSpPr>
        <p:spPr>
          <a:xfrm>
            <a:off x="622597" y="983455"/>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603" name="Shape 603"/>
          <p:cNvSpPr txBox="1"/>
          <p:nvPr/>
        </p:nvSpPr>
        <p:spPr>
          <a:xfrm>
            <a:off x="1126653" y="1056079"/>
            <a:ext cx="9793200" cy="892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2.1. Determining System Requirements</a:t>
            </a:r>
          </a:p>
        </p:txBody>
      </p:sp>
      <p:sp>
        <p:nvSpPr>
          <p:cNvPr id="604" name="Shape 604"/>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605" name="Shape 605"/>
          <p:cNvSpPr txBox="1"/>
          <p:nvPr/>
        </p:nvSpPr>
        <p:spPr>
          <a:xfrm>
            <a:off x="874445" y="1502354"/>
            <a:ext cx="10297500" cy="2271599"/>
          </a:xfrm>
          <a:prstGeom prst="rect">
            <a:avLst/>
          </a:prstGeom>
          <a:noFill/>
          <a:ln>
            <a:noFill/>
          </a:ln>
        </p:spPr>
        <p:txBody>
          <a:bodyPr lIns="91425" tIns="91425" rIns="91425" bIns="91425" anchor="t" anchorCtr="0">
            <a:noAutofit/>
          </a:bodyPr>
          <a:lstStyle/>
          <a:p>
            <a:pPr marR="0" lvl="0" algn="l" rtl="0">
              <a:lnSpc>
                <a:spcPct val="100000"/>
              </a:lnSpc>
              <a:spcBef>
                <a:spcPts val="0"/>
              </a:spcBef>
              <a:spcAft>
                <a:spcPts val="0"/>
              </a:spcAft>
              <a:buNone/>
            </a:pPr>
            <a:r>
              <a:rPr lang="en-US" sz="2400">
                <a:latin typeface="Calibri"/>
                <a:ea typeface="Calibri"/>
                <a:cs typeface="Calibri"/>
                <a:sym typeface="Calibri"/>
              </a:rPr>
              <a:t>2) DFD - level  0</a:t>
            </a:r>
          </a:p>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0000"/>
              </a:solidFill>
              <a:latin typeface="Calibri"/>
              <a:ea typeface="Calibri"/>
              <a:cs typeface="Calibri"/>
              <a:sym typeface="Calibri"/>
            </a:endParaRPr>
          </a:p>
        </p:txBody>
      </p:sp>
      <p:sp>
        <p:nvSpPr>
          <p:cNvPr id="606" name="Shape 606"/>
          <p:cNvSpPr txBox="1"/>
          <p:nvPr/>
        </p:nvSpPr>
        <p:spPr>
          <a:xfrm>
            <a:off x="4657750" y="3436225"/>
            <a:ext cx="1088400" cy="3669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a:t>One.iu.edu</a:t>
            </a:r>
          </a:p>
        </p:txBody>
      </p:sp>
      <p:sp>
        <p:nvSpPr>
          <p:cNvPr id="607" name="Shape 607"/>
          <p:cNvSpPr txBox="1"/>
          <p:nvPr/>
        </p:nvSpPr>
        <p:spPr>
          <a:xfrm>
            <a:off x="2021200" y="2886900"/>
            <a:ext cx="893400" cy="3669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a:t>Student</a:t>
            </a:r>
          </a:p>
        </p:txBody>
      </p:sp>
      <p:sp>
        <p:nvSpPr>
          <p:cNvPr id="608" name="Shape 608"/>
          <p:cNvSpPr txBox="1"/>
          <p:nvPr/>
        </p:nvSpPr>
        <p:spPr>
          <a:xfrm>
            <a:off x="7066625" y="1635025"/>
            <a:ext cx="1491600" cy="3669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a:t>Student Chapter</a:t>
            </a:r>
          </a:p>
        </p:txBody>
      </p:sp>
      <p:sp>
        <p:nvSpPr>
          <p:cNvPr id="609" name="Shape 609"/>
          <p:cNvSpPr txBox="1"/>
          <p:nvPr/>
        </p:nvSpPr>
        <p:spPr>
          <a:xfrm>
            <a:off x="7262400" y="3926525"/>
            <a:ext cx="506400" cy="3669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a:t>OIS</a:t>
            </a:r>
          </a:p>
        </p:txBody>
      </p:sp>
      <p:sp>
        <p:nvSpPr>
          <p:cNvPr id="610" name="Shape 610"/>
          <p:cNvSpPr txBox="1"/>
          <p:nvPr/>
        </p:nvSpPr>
        <p:spPr>
          <a:xfrm>
            <a:off x="4565825" y="1635025"/>
            <a:ext cx="1491600" cy="11238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a:t>1.0</a:t>
            </a:r>
          </a:p>
          <a:p>
            <a:pPr lvl="0" rtl="0">
              <a:spcBef>
                <a:spcPts val="0"/>
              </a:spcBef>
              <a:buNone/>
            </a:pPr>
            <a:r>
              <a:rPr lang="en-US"/>
              <a:t>Create Database for Student Connect</a:t>
            </a:r>
          </a:p>
        </p:txBody>
      </p:sp>
      <p:sp>
        <p:nvSpPr>
          <p:cNvPr id="611" name="Shape 611"/>
          <p:cNvSpPr txBox="1"/>
          <p:nvPr/>
        </p:nvSpPr>
        <p:spPr>
          <a:xfrm>
            <a:off x="4565825" y="4624375"/>
            <a:ext cx="1491600" cy="11238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a:t>2.0</a:t>
            </a:r>
          </a:p>
          <a:p>
            <a:pPr lvl="0" rtl="0">
              <a:spcBef>
                <a:spcPts val="0"/>
              </a:spcBef>
              <a:buNone/>
            </a:pPr>
            <a:r>
              <a:rPr lang="en-US"/>
              <a:t>Accessing</a:t>
            </a:r>
          </a:p>
          <a:p>
            <a:pPr lvl="0" rtl="0">
              <a:spcBef>
                <a:spcPts val="0"/>
              </a:spcBef>
              <a:buNone/>
            </a:pPr>
            <a:r>
              <a:rPr lang="en-US"/>
              <a:t>Student Connect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grpSp>
        <p:nvGrpSpPr>
          <p:cNvPr id="617" name="Shape 617"/>
          <p:cNvGrpSpPr/>
          <p:nvPr/>
        </p:nvGrpSpPr>
        <p:grpSpPr>
          <a:xfrm>
            <a:off x="1" y="362116"/>
            <a:ext cx="12190780" cy="6515091"/>
            <a:chOff x="0" y="361105"/>
            <a:chExt cx="12192000" cy="6496900"/>
          </a:xfrm>
        </p:grpSpPr>
        <p:sp>
          <p:nvSpPr>
            <p:cNvPr id="618" name="Shape 618"/>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619" name="Shape 619"/>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620" name="Shape 620"/>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2. Analysis</a:t>
            </a:r>
          </a:p>
        </p:txBody>
      </p:sp>
      <p:sp>
        <p:nvSpPr>
          <p:cNvPr id="621" name="Shape 621"/>
          <p:cNvSpPr/>
          <p:nvPr/>
        </p:nvSpPr>
        <p:spPr>
          <a:xfrm>
            <a:off x="622597" y="983455"/>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622" name="Shape 622"/>
          <p:cNvSpPr txBox="1"/>
          <p:nvPr/>
        </p:nvSpPr>
        <p:spPr>
          <a:xfrm>
            <a:off x="1126653" y="1056079"/>
            <a:ext cx="9793200" cy="892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2.1. Determining System Requirements</a:t>
            </a:r>
          </a:p>
        </p:txBody>
      </p:sp>
      <p:sp>
        <p:nvSpPr>
          <p:cNvPr id="623" name="Shape 623"/>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624" name="Shape 624"/>
          <p:cNvSpPr txBox="1"/>
          <p:nvPr/>
        </p:nvSpPr>
        <p:spPr>
          <a:xfrm>
            <a:off x="874445" y="1502354"/>
            <a:ext cx="10297500" cy="2271599"/>
          </a:xfrm>
          <a:prstGeom prst="rect">
            <a:avLst/>
          </a:prstGeom>
          <a:noFill/>
          <a:ln>
            <a:noFill/>
          </a:ln>
        </p:spPr>
        <p:txBody>
          <a:bodyPr lIns="91425" tIns="91425" rIns="91425" bIns="91425" anchor="t" anchorCtr="0">
            <a:noAutofit/>
          </a:bodyPr>
          <a:lstStyle/>
          <a:p>
            <a:pPr marR="0" lvl="0" algn="l" rtl="0">
              <a:lnSpc>
                <a:spcPct val="100000"/>
              </a:lnSpc>
              <a:spcBef>
                <a:spcPts val="0"/>
              </a:spcBef>
              <a:spcAft>
                <a:spcPts val="0"/>
              </a:spcAft>
              <a:buNone/>
            </a:pPr>
            <a:r>
              <a:rPr lang="en-US" sz="2400">
                <a:latin typeface="Calibri"/>
                <a:ea typeface="Calibri"/>
                <a:cs typeface="Calibri"/>
                <a:sym typeface="Calibri"/>
              </a:rPr>
              <a:t>2) DFD - Process 2.0, level 1</a:t>
            </a:r>
          </a:p>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0000"/>
              </a:solidFill>
              <a:latin typeface="Calibri"/>
              <a:ea typeface="Calibri"/>
              <a:cs typeface="Calibri"/>
              <a:sym typeface="Calibri"/>
            </a:endParaRPr>
          </a:p>
        </p:txBody>
      </p:sp>
      <p:pic>
        <p:nvPicPr>
          <p:cNvPr id="625" name="Shape 625" descr="KakaoTalk_20170416_180041499.jpg"/>
          <p:cNvPicPr preferRelativeResize="0"/>
          <p:nvPr/>
        </p:nvPicPr>
        <p:blipFill>
          <a:blip r:embed="rId3">
            <a:alphaModFix/>
          </a:blip>
          <a:stretch>
            <a:fillRect/>
          </a:stretch>
        </p:blipFill>
        <p:spPr>
          <a:xfrm>
            <a:off x="3364974" y="1344874"/>
            <a:ext cx="6266825" cy="47001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grpSp>
        <p:nvGrpSpPr>
          <p:cNvPr id="631" name="Shape 631"/>
          <p:cNvGrpSpPr/>
          <p:nvPr/>
        </p:nvGrpSpPr>
        <p:grpSpPr>
          <a:xfrm>
            <a:off x="1" y="362116"/>
            <a:ext cx="12190780" cy="6515091"/>
            <a:chOff x="0" y="361105"/>
            <a:chExt cx="12192000" cy="6496900"/>
          </a:xfrm>
        </p:grpSpPr>
        <p:sp>
          <p:nvSpPr>
            <p:cNvPr id="632" name="Shape 632"/>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633" name="Shape 633"/>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634" name="Shape 634"/>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2. Analysis</a:t>
            </a:r>
          </a:p>
        </p:txBody>
      </p:sp>
      <p:sp>
        <p:nvSpPr>
          <p:cNvPr id="635" name="Shape 635"/>
          <p:cNvSpPr/>
          <p:nvPr/>
        </p:nvSpPr>
        <p:spPr>
          <a:xfrm>
            <a:off x="622597" y="983455"/>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636" name="Shape 636"/>
          <p:cNvSpPr txBox="1"/>
          <p:nvPr/>
        </p:nvSpPr>
        <p:spPr>
          <a:xfrm>
            <a:off x="1126653" y="1056079"/>
            <a:ext cx="9793200" cy="892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2.1. Determining System Requirements</a:t>
            </a:r>
          </a:p>
        </p:txBody>
      </p:sp>
      <p:sp>
        <p:nvSpPr>
          <p:cNvPr id="637" name="Shape 637"/>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638" name="Shape 638"/>
          <p:cNvSpPr txBox="1"/>
          <p:nvPr/>
        </p:nvSpPr>
        <p:spPr>
          <a:xfrm>
            <a:off x="874445" y="1502354"/>
            <a:ext cx="10297500" cy="2271599"/>
          </a:xfrm>
          <a:prstGeom prst="rect">
            <a:avLst/>
          </a:prstGeom>
          <a:noFill/>
          <a:ln>
            <a:noFill/>
          </a:ln>
        </p:spPr>
        <p:txBody>
          <a:bodyPr lIns="91425" tIns="91425" rIns="91425" bIns="91425" anchor="t" anchorCtr="0">
            <a:noAutofit/>
          </a:bodyPr>
          <a:lstStyle/>
          <a:p>
            <a:pPr marR="0" lvl="0" algn="l" rtl="0">
              <a:lnSpc>
                <a:spcPct val="100000"/>
              </a:lnSpc>
              <a:spcBef>
                <a:spcPts val="0"/>
              </a:spcBef>
              <a:spcAft>
                <a:spcPts val="0"/>
              </a:spcAft>
              <a:buNone/>
            </a:pPr>
            <a:r>
              <a:rPr lang="en-US" sz="2400">
                <a:latin typeface="Calibri"/>
                <a:ea typeface="Calibri"/>
                <a:cs typeface="Calibri"/>
                <a:sym typeface="Calibri"/>
              </a:rPr>
              <a:t>2) DFD - Process 2.0, level 1</a:t>
            </a:r>
          </a:p>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0000"/>
              </a:solidFill>
              <a:latin typeface="Calibri"/>
              <a:ea typeface="Calibri"/>
              <a:cs typeface="Calibri"/>
              <a:sym typeface="Calibri"/>
            </a:endParaRPr>
          </a:p>
        </p:txBody>
      </p:sp>
      <p:pic>
        <p:nvPicPr>
          <p:cNvPr id="639" name="Shape 639" descr="KakaoTalk_20170416_180050022.jpg"/>
          <p:cNvPicPr preferRelativeResize="0"/>
          <p:nvPr/>
        </p:nvPicPr>
        <p:blipFill>
          <a:blip r:embed="rId3">
            <a:alphaModFix/>
          </a:blip>
          <a:stretch>
            <a:fillRect/>
          </a:stretch>
        </p:blipFill>
        <p:spPr>
          <a:xfrm>
            <a:off x="3807839" y="1502350"/>
            <a:ext cx="6393985" cy="47954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Shape 645"/>
          <p:cNvGrpSpPr/>
          <p:nvPr/>
        </p:nvGrpSpPr>
        <p:grpSpPr>
          <a:xfrm>
            <a:off x="0" y="362116"/>
            <a:ext cx="12190780" cy="6515091"/>
            <a:chOff x="0" y="361105"/>
            <a:chExt cx="12192000" cy="6496900"/>
          </a:xfrm>
        </p:grpSpPr>
        <p:sp>
          <p:nvSpPr>
            <p:cNvPr id="646" name="Shape 646"/>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647" name="Shape 647"/>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648" name="Shape 648"/>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2. Analysis</a:t>
            </a:r>
          </a:p>
        </p:txBody>
      </p:sp>
      <p:sp>
        <p:nvSpPr>
          <p:cNvPr id="649" name="Shape 649"/>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650" name="Shape 650"/>
          <p:cNvSpPr txBox="1"/>
          <p:nvPr/>
        </p:nvSpPr>
        <p:spPr>
          <a:xfrm>
            <a:off x="1326158" y="1705223"/>
            <a:ext cx="9793087" cy="892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2. User diagram</a:t>
            </a:r>
          </a:p>
        </p:txBody>
      </p:sp>
      <p:sp>
        <p:nvSpPr>
          <p:cNvPr id="651" name="Shape 651"/>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652" name="Shape 652"/>
          <p:cNvSpPr/>
          <p:nvPr/>
        </p:nvSpPr>
        <p:spPr>
          <a:xfrm>
            <a:off x="3335633" y="3020281"/>
            <a:ext cx="3834704"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Communicating/Iterating with user now/future)</a:t>
            </a:r>
          </a:p>
        </p:txBody>
      </p:sp>
      <p:sp>
        <p:nvSpPr>
          <p:cNvPr id="653" name="Shape 653"/>
          <p:cNvSpPr txBox="1"/>
          <p:nvPr/>
        </p:nvSpPr>
        <p:spPr>
          <a:xfrm>
            <a:off x="1126653" y="1056079"/>
            <a:ext cx="9793087" cy="892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2.2. Structuring System Requirements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grpSp>
        <p:nvGrpSpPr>
          <p:cNvPr id="659" name="Shape 659"/>
          <p:cNvGrpSpPr/>
          <p:nvPr/>
        </p:nvGrpSpPr>
        <p:grpSpPr>
          <a:xfrm>
            <a:off x="0" y="362108"/>
            <a:ext cx="12190413" cy="6514942"/>
            <a:chOff x="0" y="361105"/>
            <a:chExt cx="12192000" cy="6496895"/>
          </a:xfrm>
        </p:grpSpPr>
        <p:sp>
          <p:nvSpPr>
            <p:cNvPr id="660" name="Shape 660"/>
            <p:cNvSpPr/>
            <p:nvPr/>
          </p:nvSpPr>
          <p:spPr>
            <a:xfrm>
              <a:off x="0" y="6431705"/>
              <a:ext cx="12192000" cy="426295"/>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661" name="Shape 661"/>
            <p:cNvSpPr/>
            <p:nvPr/>
          </p:nvSpPr>
          <p:spPr>
            <a:xfrm>
              <a:off x="0" y="361105"/>
              <a:ext cx="12192000" cy="45718"/>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662" name="Shape 662"/>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3. Design</a:t>
            </a:r>
          </a:p>
        </p:txBody>
      </p:sp>
      <p:sp>
        <p:nvSpPr>
          <p:cNvPr id="663" name="Shape 663"/>
          <p:cNvSpPr/>
          <p:nvPr/>
        </p:nvSpPr>
        <p:spPr>
          <a:xfrm>
            <a:off x="622597" y="1206275"/>
            <a:ext cx="10801199" cy="468052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664" name="Shape 664"/>
          <p:cNvSpPr txBox="1"/>
          <p:nvPr/>
        </p:nvSpPr>
        <p:spPr>
          <a:xfrm>
            <a:off x="0" y="-23230"/>
            <a:ext cx="6671399"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665" name="Shape 665"/>
          <p:cNvSpPr/>
          <p:nvPr/>
        </p:nvSpPr>
        <p:spPr>
          <a:xfrm rot="-1335548">
            <a:off x="4061723" y="3231800"/>
            <a:ext cx="5648418" cy="1677400"/>
          </a:xfrm>
          <a:prstGeom prst="rect">
            <a:avLst/>
          </a:prstGeom>
          <a:noFill/>
          <a:ln w="12700" cap="flat" cmpd="sng">
            <a:solidFill>
              <a:srgbClr val="C55A11"/>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Calibri"/>
              <a:ea typeface="Calibri"/>
              <a:cs typeface="Calibri"/>
              <a:sym typeface="Calibri"/>
            </a:endParaRPr>
          </a:p>
        </p:txBody>
      </p:sp>
      <p:sp>
        <p:nvSpPr>
          <p:cNvPr id="666" name="Shape 666"/>
          <p:cNvSpPr/>
          <p:nvPr/>
        </p:nvSpPr>
        <p:spPr>
          <a:xfrm>
            <a:off x="5466725" y="1467175"/>
            <a:ext cx="1758299" cy="550500"/>
          </a:xfrm>
          <a:prstGeom prst="rect">
            <a:avLst/>
          </a:prstGeom>
          <a:solidFill>
            <a:srgbClr val="4472C4"/>
          </a:solid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400" b="0" i="0" u="none" strike="noStrike" cap="none">
                <a:solidFill>
                  <a:srgbClr val="FFFFFF"/>
                </a:solidFill>
                <a:latin typeface="Calibri"/>
                <a:ea typeface="Calibri"/>
                <a:cs typeface="Calibri"/>
                <a:sym typeface="Calibri"/>
              </a:rPr>
              <a:t>1. Planning</a:t>
            </a:r>
          </a:p>
        </p:txBody>
      </p:sp>
      <p:sp>
        <p:nvSpPr>
          <p:cNvPr id="667" name="Shape 667"/>
          <p:cNvSpPr/>
          <p:nvPr/>
        </p:nvSpPr>
        <p:spPr>
          <a:xfrm>
            <a:off x="8087935" y="2500248"/>
            <a:ext cx="1758299" cy="550500"/>
          </a:xfrm>
          <a:prstGeom prst="rect">
            <a:avLst/>
          </a:prstGeom>
          <a:solidFill>
            <a:srgbClr val="4472C4"/>
          </a:solid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400" b="0" i="0" u="none" strike="noStrike" cap="none">
                <a:solidFill>
                  <a:srgbClr val="FFFFFF"/>
                </a:solidFill>
                <a:latin typeface="Calibri"/>
                <a:ea typeface="Calibri"/>
                <a:cs typeface="Calibri"/>
                <a:sym typeface="Calibri"/>
              </a:rPr>
              <a:t>2. Analysis</a:t>
            </a:r>
          </a:p>
        </p:txBody>
      </p:sp>
      <p:sp>
        <p:nvSpPr>
          <p:cNvPr id="668" name="Shape 668"/>
          <p:cNvSpPr/>
          <p:nvPr/>
        </p:nvSpPr>
        <p:spPr>
          <a:xfrm>
            <a:off x="7549724" y="4309700"/>
            <a:ext cx="1758299" cy="550500"/>
          </a:xfrm>
          <a:prstGeom prst="rect">
            <a:avLst/>
          </a:prstGeom>
          <a:solidFill>
            <a:srgbClr val="4472C4"/>
          </a:solid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400" b="0" i="0" u="none" strike="noStrike" cap="none">
                <a:solidFill>
                  <a:srgbClr val="FFFFFF"/>
                </a:solidFill>
                <a:latin typeface="Calibri"/>
                <a:ea typeface="Calibri"/>
                <a:cs typeface="Calibri"/>
                <a:sym typeface="Calibri"/>
              </a:rPr>
              <a:t>3. Design</a:t>
            </a:r>
          </a:p>
        </p:txBody>
      </p:sp>
      <p:sp>
        <p:nvSpPr>
          <p:cNvPr id="669" name="Shape 669"/>
          <p:cNvSpPr/>
          <p:nvPr/>
        </p:nvSpPr>
        <p:spPr>
          <a:xfrm>
            <a:off x="3124468" y="4309700"/>
            <a:ext cx="2107200" cy="550500"/>
          </a:xfrm>
          <a:prstGeom prst="rect">
            <a:avLst/>
          </a:prstGeom>
          <a:solidFill>
            <a:srgbClr val="4472C4"/>
          </a:solid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400" b="0" i="0" u="none" strike="noStrike" cap="none">
                <a:solidFill>
                  <a:srgbClr val="FFFFFF"/>
                </a:solidFill>
                <a:latin typeface="Calibri"/>
                <a:ea typeface="Calibri"/>
                <a:cs typeface="Calibri"/>
                <a:sym typeface="Calibri"/>
              </a:rPr>
              <a:t>4. Implementation</a:t>
            </a:r>
          </a:p>
        </p:txBody>
      </p:sp>
      <p:sp>
        <p:nvSpPr>
          <p:cNvPr id="670" name="Shape 670"/>
          <p:cNvSpPr/>
          <p:nvPr/>
        </p:nvSpPr>
        <p:spPr>
          <a:xfrm>
            <a:off x="2544528" y="2528116"/>
            <a:ext cx="1925399" cy="550500"/>
          </a:xfrm>
          <a:prstGeom prst="rect">
            <a:avLst/>
          </a:prstGeom>
          <a:solidFill>
            <a:srgbClr val="4472C4"/>
          </a:solid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400" b="0" i="0" u="none" strike="noStrike" cap="none">
                <a:solidFill>
                  <a:srgbClr val="FFFFFF"/>
                </a:solidFill>
                <a:latin typeface="Calibri"/>
                <a:ea typeface="Calibri"/>
                <a:cs typeface="Calibri"/>
                <a:sym typeface="Calibri"/>
              </a:rPr>
              <a:t>5. Maintenance</a:t>
            </a:r>
          </a:p>
        </p:txBody>
      </p:sp>
      <p:cxnSp>
        <p:nvCxnSpPr>
          <p:cNvPr id="671" name="Shape 671"/>
          <p:cNvCxnSpPr>
            <a:stCxn id="666" idx="3"/>
          </p:cNvCxnSpPr>
          <p:nvPr/>
        </p:nvCxnSpPr>
        <p:spPr>
          <a:xfrm>
            <a:off x="7225024" y="1742425"/>
            <a:ext cx="1535400" cy="730200"/>
          </a:xfrm>
          <a:prstGeom prst="straightConnector1">
            <a:avLst/>
          </a:prstGeom>
          <a:noFill/>
          <a:ln w="38100" cap="flat" cmpd="sng">
            <a:solidFill>
              <a:srgbClr val="4472C4"/>
            </a:solidFill>
            <a:prstDash val="solid"/>
            <a:miter/>
            <a:headEnd type="none" w="med" len="med"/>
            <a:tailEnd type="triangle" w="lg" len="lg"/>
          </a:ln>
        </p:spPr>
      </p:cxnSp>
      <p:cxnSp>
        <p:nvCxnSpPr>
          <p:cNvPr id="672" name="Shape 672"/>
          <p:cNvCxnSpPr/>
          <p:nvPr/>
        </p:nvCxnSpPr>
        <p:spPr>
          <a:xfrm flipH="1">
            <a:off x="8263185" y="3078606"/>
            <a:ext cx="596399" cy="1230899"/>
          </a:xfrm>
          <a:prstGeom prst="straightConnector1">
            <a:avLst/>
          </a:prstGeom>
          <a:noFill/>
          <a:ln w="38100" cap="flat" cmpd="sng">
            <a:solidFill>
              <a:srgbClr val="4472C4"/>
            </a:solidFill>
            <a:prstDash val="solid"/>
            <a:miter/>
            <a:headEnd type="none" w="med" len="med"/>
            <a:tailEnd type="triangle" w="lg" len="lg"/>
          </a:ln>
        </p:spPr>
      </p:cxnSp>
      <p:cxnSp>
        <p:nvCxnSpPr>
          <p:cNvPr id="673" name="Shape 673"/>
          <p:cNvCxnSpPr>
            <a:endCxn id="669" idx="3"/>
          </p:cNvCxnSpPr>
          <p:nvPr/>
        </p:nvCxnSpPr>
        <p:spPr>
          <a:xfrm rot="10800000">
            <a:off x="5231669" y="4584950"/>
            <a:ext cx="2291700" cy="0"/>
          </a:xfrm>
          <a:prstGeom prst="straightConnector1">
            <a:avLst/>
          </a:prstGeom>
          <a:noFill/>
          <a:ln w="38100" cap="flat" cmpd="sng">
            <a:solidFill>
              <a:srgbClr val="4472C4"/>
            </a:solidFill>
            <a:prstDash val="solid"/>
            <a:miter/>
            <a:headEnd type="none" w="med" len="med"/>
            <a:tailEnd type="triangle" w="lg" len="lg"/>
          </a:ln>
        </p:spPr>
      </p:cxnSp>
      <p:cxnSp>
        <p:nvCxnSpPr>
          <p:cNvPr id="674" name="Shape 674"/>
          <p:cNvCxnSpPr/>
          <p:nvPr/>
        </p:nvCxnSpPr>
        <p:spPr>
          <a:xfrm rot="10800000">
            <a:off x="3473364" y="3216200"/>
            <a:ext cx="694800" cy="1093499"/>
          </a:xfrm>
          <a:prstGeom prst="straightConnector1">
            <a:avLst/>
          </a:prstGeom>
          <a:noFill/>
          <a:ln w="38100" cap="flat" cmpd="sng">
            <a:solidFill>
              <a:srgbClr val="4472C4"/>
            </a:solidFill>
            <a:prstDash val="solid"/>
            <a:miter/>
            <a:headEnd type="none" w="med" len="med"/>
            <a:tailEnd type="triangle" w="lg" len="lg"/>
          </a:ln>
        </p:spPr>
      </p:cxnSp>
      <p:cxnSp>
        <p:nvCxnSpPr>
          <p:cNvPr id="675" name="Shape 675"/>
          <p:cNvCxnSpPr>
            <a:stCxn id="670" idx="0"/>
          </p:cNvCxnSpPr>
          <p:nvPr/>
        </p:nvCxnSpPr>
        <p:spPr>
          <a:xfrm rot="10800000" flipH="1">
            <a:off x="3507228" y="1742416"/>
            <a:ext cx="1902900" cy="785700"/>
          </a:xfrm>
          <a:prstGeom prst="straightConnector1">
            <a:avLst/>
          </a:prstGeom>
          <a:noFill/>
          <a:ln w="38100" cap="flat" cmpd="sng">
            <a:solidFill>
              <a:srgbClr val="4472C4"/>
            </a:solidFill>
            <a:prstDash val="solid"/>
            <a:miter/>
            <a:headEnd type="none" w="med" len="med"/>
            <a:tailEnd type="triangle" w="lg" len="lg"/>
          </a:ln>
        </p:spPr>
      </p:cxnSp>
      <p:sp>
        <p:nvSpPr>
          <p:cNvPr id="676" name="Shape 676"/>
          <p:cNvSpPr txBox="1"/>
          <p:nvPr/>
        </p:nvSpPr>
        <p:spPr>
          <a:xfrm rot="-1347450">
            <a:off x="5277643" y="3340779"/>
            <a:ext cx="3021219" cy="725225"/>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rgbClr val="ED7D31"/>
              </a:buClr>
              <a:buSzPct val="25000"/>
              <a:buFont typeface="Calibri"/>
              <a:buNone/>
            </a:pPr>
            <a:r>
              <a:rPr lang="en-US" sz="1200" b="1" i="0" u="none" strike="noStrike" cap="none">
                <a:solidFill>
                  <a:srgbClr val="ED7D31"/>
                </a:solidFill>
                <a:latin typeface="Calibri"/>
                <a:ea typeface="Calibri"/>
                <a:cs typeface="Calibri"/>
                <a:sym typeface="Calibri"/>
              </a:rPr>
              <a:t>Heart of system development</a:t>
            </a:r>
          </a:p>
          <a:p>
            <a:pPr marL="0" marR="0" lvl="0" indent="0" algn="l" rtl="0">
              <a:lnSpc>
                <a:spcPct val="100000"/>
              </a:lnSpc>
              <a:spcBef>
                <a:spcPts val="0"/>
              </a:spcBef>
              <a:spcAft>
                <a:spcPts val="0"/>
              </a:spcAft>
              <a:buClr>
                <a:srgbClr val="ED7D31"/>
              </a:buClr>
              <a:buSzPct val="25000"/>
              <a:buFont typeface="Calibri"/>
              <a:buNone/>
            </a:pPr>
            <a:r>
              <a:rPr lang="en-US" sz="1200" b="1" i="0" u="none" strike="noStrike" cap="none">
                <a:solidFill>
                  <a:srgbClr val="ED7D31"/>
                </a:solidFill>
                <a:latin typeface="Calibri"/>
                <a:ea typeface="Calibri"/>
                <a:cs typeface="Calibri"/>
                <a:sym typeface="Calibri"/>
              </a:rPr>
              <a:t>= Radical Management</a:t>
            </a:r>
          </a:p>
          <a:p>
            <a:pPr marL="0" marR="0" lvl="0" indent="0" algn="l" rtl="0">
              <a:lnSpc>
                <a:spcPct val="100000"/>
              </a:lnSpc>
              <a:spcBef>
                <a:spcPts val="0"/>
              </a:spcBef>
              <a:spcAft>
                <a:spcPts val="0"/>
              </a:spcAft>
              <a:buClr>
                <a:srgbClr val="ED7D31"/>
              </a:buClr>
              <a:buSzPct val="25000"/>
              <a:buFont typeface="Calibri"/>
              <a:buNone/>
            </a:pPr>
            <a:r>
              <a:rPr lang="en-US" sz="1200" b="1" i="0" u="none" strike="noStrike" cap="none">
                <a:solidFill>
                  <a:srgbClr val="ED7D31"/>
                </a:solidFill>
                <a:latin typeface="Calibri"/>
                <a:ea typeface="Calibri"/>
                <a:cs typeface="Calibri"/>
                <a:sym typeface="Calibri"/>
              </a:rPr>
              <a:t>“Client-centered Iteration”</a:t>
            </a:r>
          </a:p>
        </p:txBody>
      </p:sp>
      <p:sp>
        <p:nvSpPr>
          <p:cNvPr id="677" name="Shape 677"/>
          <p:cNvSpPr/>
          <p:nvPr/>
        </p:nvSpPr>
        <p:spPr>
          <a:xfrm>
            <a:off x="1707549" y="3622407"/>
            <a:ext cx="1159500" cy="732899"/>
          </a:xfrm>
          <a:prstGeom prst="wedgeRectCallout">
            <a:avLst>
              <a:gd name="adj1" fmla="val 48398"/>
              <a:gd name="adj2" fmla="val -95338"/>
            </a:avLst>
          </a:prstGeom>
          <a:no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Calibri"/>
              <a:ea typeface="Calibri"/>
              <a:cs typeface="Calibri"/>
              <a:sym typeface="Calibri"/>
            </a:endParaRPr>
          </a:p>
        </p:txBody>
      </p:sp>
      <p:sp>
        <p:nvSpPr>
          <p:cNvPr id="678" name="Shape 678"/>
          <p:cNvSpPr txBox="1"/>
          <p:nvPr/>
        </p:nvSpPr>
        <p:spPr>
          <a:xfrm>
            <a:off x="1776151" y="3634080"/>
            <a:ext cx="1279800" cy="709499"/>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rgbClr val="4472C4"/>
              </a:buClr>
              <a:buSzPct val="25000"/>
              <a:buFont typeface="Calibri"/>
              <a:buNone/>
            </a:pPr>
            <a:r>
              <a:rPr lang="en-US" sz="1200" b="1" i="0" u="none" strike="noStrike" cap="none">
                <a:solidFill>
                  <a:srgbClr val="4472C4"/>
                </a:solidFill>
                <a:latin typeface="Calibri"/>
                <a:ea typeface="Calibri"/>
                <a:cs typeface="Calibri"/>
                <a:sym typeface="Calibri"/>
              </a:rPr>
              <a:t>Iteration each new semester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Shape 684"/>
          <p:cNvGrpSpPr/>
          <p:nvPr/>
        </p:nvGrpSpPr>
        <p:grpSpPr>
          <a:xfrm>
            <a:off x="0" y="362116"/>
            <a:ext cx="12190780" cy="6515091"/>
            <a:chOff x="0" y="361105"/>
            <a:chExt cx="12192000" cy="6496900"/>
          </a:xfrm>
        </p:grpSpPr>
        <p:sp>
          <p:nvSpPr>
            <p:cNvPr id="685" name="Shape 685"/>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686" name="Shape 686"/>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687" name="Shape 687"/>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3. Design</a:t>
            </a:r>
          </a:p>
        </p:txBody>
      </p:sp>
      <p:sp>
        <p:nvSpPr>
          <p:cNvPr id="688" name="Shape 688"/>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689" name="Shape 689"/>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690" name="Shape 690"/>
          <p:cNvSpPr txBox="1"/>
          <p:nvPr/>
        </p:nvSpPr>
        <p:spPr>
          <a:xfrm>
            <a:off x="1126653" y="1056079"/>
            <a:ext cx="9793087" cy="892551"/>
          </a:xfrm>
          <a:prstGeom prst="rect">
            <a:avLst/>
          </a:prstGeom>
          <a:solidFill>
            <a:srgbClr val="FFFF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3.1. Brainstorming, what is possible?</a:t>
            </a:r>
          </a:p>
        </p:txBody>
      </p:sp>
      <p:sp>
        <p:nvSpPr>
          <p:cNvPr id="691" name="Shape 691"/>
          <p:cNvSpPr/>
          <p:nvPr/>
        </p:nvSpPr>
        <p:spPr>
          <a:xfrm>
            <a:off x="2032531" y="1944302"/>
            <a:ext cx="6092825" cy="738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cf. Providing instructions on cultural differences (Relationship b/t Professors &amp; Students, Costumes, Volunteer, Non-verbal language, Mandatory things (engaging sports, exclusive group)</a:t>
            </a:r>
          </a:p>
        </p:txBody>
      </p:sp>
      <p:sp>
        <p:nvSpPr>
          <p:cNvPr id="692" name="Shape 692"/>
          <p:cNvSpPr/>
          <p:nvPr/>
        </p:nvSpPr>
        <p:spPr>
          <a:xfrm>
            <a:off x="3202625" y="3284637"/>
            <a:ext cx="3099000" cy="307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SOP Text mining part for our project.</a:t>
            </a:r>
          </a:p>
          <a:p>
            <a:pPr marL="0" marR="0" lvl="0" indent="0" algn="l" rtl="0">
              <a:lnSpc>
                <a:spcPct val="100000"/>
              </a:lnSpc>
              <a:spcBef>
                <a:spcPts val="0"/>
              </a:spcBef>
              <a:spcAft>
                <a:spcPts val="0"/>
              </a:spcAft>
              <a:buClr>
                <a:srgbClr val="000000"/>
              </a:buClr>
              <a:buFont typeface="Arial"/>
              <a:buNone/>
            </a:pPr>
            <a:r>
              <a:rPr lang="en-US"/>
              <a:t>The online international orientation module is available to students before coming to USA, but some students don’t know that hence they should be reminded of that.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grpSp>
        <p:nvGrpSpPr>
          <p:cNvPr id="698" name="Shape 698"/>
          <p:cNvGrpSpPr/>
          <p:nvPr/>
        </p:nvGrpSpPr>
        <p:grpSpPr>
          <a:xfrm>
            <a:off x="0" y="362116"/>
            <a:ext cx="12190780" cy="6515091"/>
            <a:chOff x="0" y="361105"/>
            <a:chExt cx="12192000" cy="6496900"/>
          </a:xfrm>
        </p:grpSpPr>
        <p:sp>
          <p:nvSpPr>
            <p:cNvPr id="699" name="Shape 699"/>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700" name="Shape 700"/>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701" name="Shape 701"/>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3. Design</a:t>
            </a:r>
          </a:p>
        </p:txBody>
      </p:sp>
      <p:sp>
        <p:nvSpPr>
          <p:cNvPr id="702" name="Shape 702"/>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703" name="Shape 703"/>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704" name="Shape 704"/>
          <p:cNvSpPr txBox="1"/>
          <p:nvPr/>
        </p:nvSpPr>
        <p:spPr>
          <a:xfrm>
            <a:off x="1126653" y="1056079"/>
            <a:ext cx="9793087" cy="892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3.2. E-R Diagram </a:t>
            </a:r>
          </a:p>
        </p:txBody>
      </p:sp>
      <p:sp>
        <p:nvSpPr>
          <p:cNvPr id="705" name="Shape 705"/>
          <p:cNvSpPr/>
          <p:nvPr/>
        </p:nvSpPr>
        <p:spPr>
          <a:xfrm>
            <a:off x="4544950" y="3284637"/>
            <a:ext cx="1659429"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Logical DB Design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grpSp>
        <p:nvGrpSpPr>
          <p:cNvPr id="711" name="Shape 711"/>
          <p:cNvGrpSpPr/>
          <p:nvPr/>
        </p:nvGrpSpPr>
        <p:grpSpPr>
          <a:xfrm>
            <a:off x="0" y="362116"/>
            <a:ext cx="12190780" cy="6515091"/>
            <a:chOff x="0" y="361105"/>
            <a:chExt cx="12192000" cy="6496900"/>
          </a:xfrm>
        </p:grpSpPr>
        <p:sp>
          <p:nvSpPr>
            <p:cNvPr id="712" name="Shape 712"/>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713" name="Shape 713"/>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714" name="Shape 714"/>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3. Design</a:t>
            </a:r>
          </a:p>
        </p:txBody>
      </p:sp>
      <p:sp>
        <p:nvSpPr>
          <p:cNvPr id="715" name="Shape 715"/>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716" name="Shape 716"/>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717" name="Shape 717"/>
          <p:cNvSpPr txBox="1"/>
          <p:nvPr/>
        </p:nvSpPr>
        <p:spPr>
          <a:xfrm>
            <a:off x="1126653" y="1056079"/>
            <a:ext cx="9793087" cy="892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3.3. Form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grpSp>
        <p:nvGrpSpPr>
          <p:cNvPr id="723" name="Shape 723"/>
          <p:cNvGrpSpPr/>
          <p:nvPr/>
        </p:nvGrpSpPr>
        <p:grpSpPr>
          <a:xfrm>
            <a:off x="0" y="362116"/>
            <a:ext cx="12190780" cy="6515091"/>
            <a:chOff x="0" y="361105"/>
            <a:chExt cx="12192000" cy="6496900"/>
          </a:xfrm>
        </p:grpSpPr>
        <p:sp>
          <p:nvSpPr>
            <p:cNvPr id="724" name="Shape 724"/>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725" name="Shape 725"/>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726" name="Shape 726"/>
          <p:cNvSpPr txBox="1"/>
          <p:nvPr/>
        </p:nvSpPr>
        <p:spPr>
          <a:xfrm>
            <a:off x="0" y="385031"/>
            <a:ext cx="7169099"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i="0" u="none" strike="noStrike" cap="none">
                <a:solidFill>
                  <a:srgbClr val="1F4E79"/>
                </a:solidFill>
                <a:latin typeface="Calibri"/>
                <a:ea typeface="Calibri"/>
                <a:cs typeface="Calibri"/>
                <a:sym typeface="Calibri"/>
              </a:rPr>
              <a:t>4. Implementation</a:t>
            </a:r>
          </a:p>
        </p:txBody>
      </p:sp>
      <p:sp>
        <p:nvSpPr>
          <p:cNvPr id="727" name="Shape 727"/>
          <p:cNvSpPr/>
          <p:nvPr/>
        </p:nvSpPr>
        <p:spPr>
          <a:xfrm>
            <a:off x="622597" y="1033030"/>
            <a:ext cx="10801199" cy="5272411"/>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lt1"/>
              </a:solidFill>
              <a:latin typeface="Calibri"/>
              <a:ea typeface="Calibri"/>
              <a:cs typeface="Calibri"/>
              <a:sym typeface="Calibri"/>
            </a:endParaRPr>
          </a:p>
        </p:txBody>
      </p:sp>
      <p:sp>
        <p:nvSpPr>
          <p:cNvPr id="728" name="Shape 728"/>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729" name="Shape 729"/>
          <p:cNvSpPr txBox="1"/>
          <p:nvPr/>
        </p:nvSpPr>
        <p:spPr>
          <a:xfrm>
            <a:off x="1126653" y="1056079"/>
            <a:ext cx="9793087" cy="406456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Equipment</a:t>
            </a:r>
          </a:p>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Policies</a:t>
            </a:r>
          </a:p>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Training</a:t>
            </a:r>
          </a:p>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Tutorial</a:t>
            </a:r>
          </a:p>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Enforcing</a:t>
            </a:r>
          </a:p>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Physical DB Design</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2600" b="1" i="0" u="none" strike="noStrike" cap="none">
                <a:solidFill>
                  <a:schemeClr val="dk1"/>
                </a:solidFill>
                <a:latin typeface="Calibri"/>
                <a:ea typeface="Calibri"/>
                <a:cs typeface="Calibri"/>
                <a:sym typeface="Calibri"/>
              </a:rPr>
              <a:t>- Do we have to consider these parts, too?</a:t>
            </a:r>
          </a:p>
        </p:txBody>
      </p:sp>
      <p:sp>
        <p:nvSpPr>
          <p:cNvPr id="730" name="Shape 730"/>
          <p:cNvSpPr txBox="1"/>
          <p:nvPr/>
        </p:nvSpPr>
        <p:spPr>
          <a:xfrm>
            <a:off x="3962575" y="1099150"/>
            <a:ext cx="6886200" cy="3000000"/>
          </a:xfrm>
          <a:prstGeom prst="rect">
            <a:avLst/>
          </a:prstGeom>
          <a:noFill/>
          <a:ln>
            <a:noFill/>
          </a:ln>
        </p:spPr>
        <p:txBody>
          <a:bodyPr lIns="91425" tIns="91425" rIns="91425" bIns="91425" anchor="ctr" anchorCtr="0">
            <a:noAutofit/>
          </a:bodyPr>
          <a:lstStyle/>
          <a:p>
            <a:pPr lvl="0" rtl="0">
              <a:spcBef>
                <a:spcPts val="0"/>
              </a:spcBef>
              <a:buNone/>
            </a:pPr>
            <a:r>
              <a:rPr lang="en-US" sz="1800" b="1">
                <a:solidFill>
                  <a:schemeClr val="dk1"/>
                </a:solidFill>
                <a:latin typeface="Arimo"/>
                <a:ea typeface="Arimo"/>
                <a:cs typeface="Arimo"/>
                <a:sym typeface="Arimo"/>
              </a:rPr>
              <a:t>Q. What is the difference between form and sample forms?</a:t>
            </a:r>
          </a:p>
          <a:p>
            <a:pPr lvl="0" rtl="0">
              <a:spcBef>
                <a:spcPts val="0"/>
              </a:spcBef>
              <a:buNone/>
            </a:pPr>
            <a:endParaRPr sz="1800" b="1">
              <a:solidFill>
                <a:schemeClr val="dk1"/>
              </a:solidFill>
              <a:latin typeface="Arimo"/>
              <a:ea typeface="Arimo"/>
              <a:cs typeface="Arimo"/>
              <a:sym typeface="Arimo"/>
            </a:endParaRPr>
          </a:p>
          <a:p>
            <a:pPr lvl="0" rtl="0">
              <a:spcBef>
                <a:spcPts val="0"/>
              </a:spcBef>
              <a:buNone/>
            </a:pPr>
            <a:r>
              <a:rPr lang="en-US" sz="1800" b="1">
                <a:solidFill>
                  <a:schemeClr val="dk1"/>
                </a:solidFill>
                <a:latin typeface="Arimo"/>
                <a:ea typeface="Arimo"/>
                <a:cs typeface="Arimo"/>
                <a:sym typeface="Arimo"/>
              </a:rPr>
              <a:t>What is dialogue? Is it conversation?</a:t>
            </a:r>
          </a:p>
          <a:p>
            <a:pPr lvl="0" rtl="0">
              <a:spcBef>
                <a:spcPts val="0"/>
              </a:spcBef>
              <a:buNone/>
            </a:pPr>
            <a:endParaRPr sz="1800" b="1">
              <a:solidFill>
                <a:schemeClr val="dk1"/>
              </a:solidFill>
              <a:latin typeface="Arimo"/>
              <a:ea typeface="Arimo"/>
              <a:cs typeface="Arimo"/>
              <a:sym typeface="Arimo"/>
            </a:endParaRPr>
          </a:p>
          <a:p>
            <a:pPr lvl="0" rtl="0">
              <a:spcBef>
                <a:spcPts val="0"/>
              </a:spcBef>
              <a:buNone/>
            </a:pPr>
            <a:r>
              <a:rPr lang="en-US" sz="1800" b="1">
                <a:solidFill>
                  <a:schemeClr val="dk1"/>
                </a:solidFill>
                <a:latin typeface="Arimo"/>
                <a:ea typeface="Arimo"/>
                <a:cs typeface="Arimo"/>
                <a:sym typeface="Arimo"/>
              </a:rPr>
              <a:t>Do we have to make sample interface using html things?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grpSp>
        <p:nvGrpSpPr>
          <p:cNvPr id="736" name="Shape 736"/>
          <p:cNvGrpSpPr/>
          <p:nvPr/>
        </p:nvGrpSpPr>
        <p:grpSpPr>
          <a:xfrm>
            <a:off x="1" y="362116"/>
            <a:ext cx="12190780" cy="6515091"/>
            <a:chOff x="0" y="361105"/>
            <a:chExt cx="12192000" cy="6496900"/>
          </a:xfrm>
        </p:grpSpPr>
        <p:sp>
          <p:nvSpPr>
            <p:cNvPr id="737" name="Shape 737"/>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738" name="Shape 738"/>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739" name="Shape 739"/>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a:solidFill>
                  <a:srgbClr val="1F4E79"/>
                </a:solidFill>
                <a:latin typeface="Calibri"/>
                <a:ea typeface="Calibri"/>
                <a:cs typeface="Calibri"/>
                <a:sym typeface="Calibri"/>
              </a:rPr>
              <a:t>Difficulties</a:t>
            </a:r>
          </a:p>
        </p:txBody>
      </p:sp>
      <p:sp>
        <p:nvSpPr>
          <p:cNvPr id="740" name="Shape 740"/>
          <p:cNvSpPr/>
          <p:nvPr/>
        </p:nvSpPr>
        <p:spPr>
          <a:xfrm>
            <a:off x="622597" y="1033030"/>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2200">
                <a:solidFill>
                  <a:schemeClr val="lt1"/>
                </a:solidFill>
                <a:latin typeface="Calibri"/>
                <a:ea typeface="Calibri"/>
                <a:cs typeface="Calibri"/>
                <a:sym typeface="Calibri"/>
              </a:rPr>
              <a:t>dsfds</a:t>
            </a:r>
          </a:p>
        </p:txBody>
      </p:sp>
      <p:sp>
        <p:nvSpPr>
          <p:cNvPr id="741" name="Shape 741"/>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742" name="Shape 742"/>
          <p:cNvSpPr txBox="1"/>
          <p:nvPr/>
        </p:nvSpPr>
        <p:spPr>
          <a:xfrm>
            <a:off x="705350" y="1212300"/>
            <a:ext cx="10602000" cy="4981500"/>
          </a:xfrm>
          <a:prstGeom prst="rect">
            <a:avLst/>
          </a:prstGeom>
          <a:noFill/>
          <a:ln>
            <a:noFill/>
          </a:ln>
        </p:spPr>
        <p:txBody>
          <a:bodyPr lIns="91425" tIns="91425" rIns="91425" bIns="91425" anchor="t" anchorCtr="0">
            <a:noAutofit/>
          </a:bodyPr>
          <a:lstStyle/>
          <a:p>
            <a:pPr marL="457200" lvl="0" indent="-381000" rtl="0">
              <a:lnSpc>
                <a:spcPct val="115000"/>
              </a:lnSpc>
              <a:spcBef>
                <a:spcPts val="0"/>
              </a:spcBef>
              <a:buClr>
                <a:schemeClr val="dk1"/>
              </a:buClr>
              <a:buSzPct val="100000"/>
              <a:buFont typeface="Calibri"/>
              <a:buChar char="●"/>
            </a:pPr>
            <a:r>
              <a:rPr lang="en-US" sz="2400">
                <a:solidFill>
                  <a:schemeClr val="dk1"/>
                </a:solidFill>
                <a:latin typeface="Calibri"/>
                <a:ea typeface="Calibri"/>
                <a:cs typeface="Calibri"/>
                <a:sym typeface="Calibri"/>
              </a:rPr>
              <a:t>Before everything, we totally have no idea about what should we do to make an applet under One.IU</a:t>
            </a: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marL="457200" lvl="0" indent="-381000" rtl="0">
              <a:lnSpc>
                <a:spcPct val="115000"/>
              </a:lnSpc>
              <a:spcBef>
                <a:spcPts val="0"/>
              </a:spcBef>
              <a:buClr>
                <a:schemeClr val="dk1"/>
              </a:buClr>
              <a:buSzPct val="100000"/>
              <a:buFont typeface="Calibri"/>
              <a:buChar char="●"/>
            </a:pPr>
            <a:r>
              <a:rPr lang="en-US" sz="2400">
                <a:solidFill>
                  <a:schemeClr val="dk1"/>
                </a:solidFill>
                <a:latin typeface="Calibri"/>
                <a:ea typeface="Calibri"/>
                <a:cs typeface="Calibri"/>
                <a:sym typeface="Calibri"/>
              </a:rPr>
              <a:t>We find that we need to get ADS group before ask One.IU</a:t>
            </a: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rtl="0">
              <a:lnSpc>
                <a:spcPct val="115000"/>
              </a:lnSpc>
              <a:spcBef>
                <a:spcPts val="0"/>
              </a:spcBef>
              <a:buNone/>
            </a:pPr>
            <a:endParaRPr sz="2400">
              <a:solidFill>
                <a:schemeClr val="dk1"/>
              </a:solidFill>
              <a:latin typeface="Calibri"/>
              <a:ea typeface="Calibri"/>
              <a:cs typeface="Calibri"/>
              <a:sym typeface="Calibri"/>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p:txBody>
      </p:sp>
      <p:pic>
        <p:nvPicPr>
          <p:cNvPr id="743" name="Shape 743" descr="Snip20170412_1.png"/>
          <p:cNvPicPr preferRelativeResize="0"/>
          <p:nvPr/>
        </p:nvPicPr>
        <p:blipFill rotWithShape="1">
          <a:blip r:embed="rId3">
            <a:alphaModFix/>
          </a:blip>
          <a:srcRect t="14428" b="49281"/>
          <a:stretch/>
        </p:blipFill>
        <p:spPr>
          <a:xfrm>
            <a:off x="1933975" y="3769150"/>
            <a:ext cx="7169100" cy="1621778"/>
          </a:xfrm>
          <a:prstGeom prst="rect">
            <a:avLst/>
          </a:prstGeom>
          <a:noFill/>
          <a:ln>
            <a:noFill/>
          </a:ln>
        </p:spPr>
      </p:pic>
      <p:pic>
        <p:nvPicPr>
          <p:cNvPr id="744" name="Shape 744" descr="Snip20170412_5.png"/>
          <p:cNvPicPr preferRelativeResize="0"/>
          <p:nvPr/>
        </p:nvPicPr>
        <p:blipFill rotWithShape="1">
          <a:blip r:embed="rId4">
            <a:alphaModFix/>
          </a:blip>
          <a:srcRect t="18204" b="45639"/>
          <a:stretch/>
        </p:blipFill>
        <p:spPr>
          <a:xfrm>
            <a:off x="2112225" y="2136600"/>
            <a:ext cx="6175500" cy="1146900"/>
          </a:xfrm>
          <a:prstGeom prst="rect">
            <a:avLst/>
          </a:prstGeom>
          <a:noFill/>
          <a:ln>
            <a:noFill/>
          </a:ln>
        </p:spPr>
      </p:pic>
      <p:sp>
        <p:nvSpPr>
          <p:cNvPr id="745" name="Shape 745"/>
          <p:cNvSpPr txBox="1"/>
          <p:nvPr/>
        </p:nvSpPr>
        <p:spPr>
          <a:xfrm>
            <a:off x="5636350" y="5268600"/>
            <a:ext cx="1035000" cy="925200"/>
          </a:xfrm>
          <a:prstGeom prst="rect">
            <a:avLst/>
          </a:prstGeom>
          <a:noFill/>
          <a:ln>
            <a:noFill/>
          </a:ln>
        </p:spPr>
        <p:txBody>
          <a:bodyPr lIns="91425" tIns="91425" rIns="91425" bIns="91425" anchor="ctr" anchorCtr="0">
            <a:noAutofit/>
          </a:bodyPr>
          <a:lstStyle/>
          <a:p>
            <a:pPr lvl="0" rtl="0">
              <a:spcBef>
                <a:spcPts val="0"/>
              </a:spcBef>
              <a:buNone/>
            </a:pPr>
            <a:r>
              <a:rPr 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Outcomes of the team project</a:t>
            </a:r>
          </a:p>
        </p:txBody>
      </p:sp>
      <p:sp>
        <p:nvSpPr>
          <p:cNvPr id="3" name="Text Placeholder 2"/>
          <p:cNvSpPr>
            <a:spLocks noGrp="1"/>
          </p:cNvSpPr>
          <p:nvPr>
            <p:ph type="body" idx="1"/>
          </p:nvPr>
        </p:nvSpPr>
        <p:spPr/>
        <p:txBody>
          <a:bodyPr/>
          <a:lstStyle/>
          <a:p>
            <a:r>
              <a:rPr lang="en-US" dirty="0"/>
              <a:t>The actual Project Plan (duh)</a:t>
            </a:r>
          </a:p>
          <a:p>
            <a:r>
              <a:rPr lang="en-US" dirty="0"/>
              <a:t>Got to taste Korean food</a:t>
            </a:r>
          </a:p>
          <a:p>
            <a:r>
              <a:rPr lang="en-US" dirty="0"/>
              <a:t>Got to taste Indian food</a:t>
            </a:r>
          </a:p>
          <a:p>
            <a:r>
              <a:rPr lang="en-US" dirty="0"/>
              <a:t>Got to taste Chinese ‘Duck Blood’ thing and sweets</a:t>
            </a:r>
          </a:p>
          <a:p>
            <a:r>
              <a:rPr lang="en-US" dirty="0"/>
              <a:t>Got to witness transformation of Sophia’s hairstyle</a:t>
            </a:r>
          </a:p>
          <a:p>
            <a:r>
              <a:rPr lang="en-US" dirty="0"/>
              <a:t>Got to know Korea is not a place for plus size people like Jay(who is more like ++)</a:t>
            </a:r>
          </a:p>
          <a:p>
            <a:r>
              <a:rPr lang="en-US" dirty="0"/>
              <a:t>Subbu couldn’t explain what he wanted to. But now, he doesn’t stop.</a:t>
            </a:r>
          </a:p>
        </p:txBody>
      </p:sp>
    </p:spTree>
    <p:extLst>
      <p:ext uri="{BB962C8B-B14F-4D97-AF65-F5344CB8AC3E}">
        <p14:creationId xmlns:p14="http://schemas.microsoft.com/office/powerpoint/2010/main" val="18836289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grpSp>
        <p:nvGrpSpPr>
          <p:cNvPr id="751" name="Shape 751"/>
          <p:cNvGrpSpPr/>
          <p:nvPr/>
        </p:nvGrpSpPr>
        <p:grpSpPr>
          <a:xfrm>
            <a:off x="1" y="362116"/>
            <a:ext cx="12190780" cy="6515091"/>
            <a:chOff x="0" y="361105"/>
            <a:chExt cx="12192000" cy="6496900"/>
          </a:xfrm>
        </p:grpSpPr>
        <p:sp>
          <p:nvSpPr>
            <p:cNvPr id="752" name="Shape 752"/>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753" name="Shape 753"/>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
        <p:nvSpPr>
          <p:cNvPr id="754" name="Shape 754"/>
          <p:cNvSpPr txBox="1"/>
          <p:nvPr/>
        </p:nvSpPr>
        <p:spPr>
          <a:xfrm>
            <a:off x="0" y="385031"/>
            <a:ext cx="71691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a:solidFill>
                  <a:srgbClr val="1F4E79"/>
                </a:solidFill>
                <a:latin typeface="Calibri"/>
                <a:ea typeface="Calibri"/>
                <a:cs typeface="Calibri"/>
                <a:sym typeface="Calibri"/>
              </a:rPr>
              <a:t>Difficulties</a:t>
            </a:r>
          </a:p>
        </p:txBody>
      </p:sp>
      <p:sp>
        <p:nvSpPr>
          <p:cNvPr id="755" name="Shape 755"/>
          <p:cNvSpPr/>
          <p:nvPr/>
        </p:nvSpPr>
        <p:spPr>
          <a:xfrm>
            <a:off x="622597" y="1033030"/>
            <a:ext cx="10801200" cy="5272500"/>
          </a:xfrm>
          <a:prstGeom prst="rect">
            <a:avLst/>
          </a:prstGeom>
          <a:noFill/>
          <a:ln w="25400" cap="flat" cmpd="sng">
            <a:solidFill>
              <a:srgbClr val="BFBFBF"/>
            </a:solidFill>
            <a:prstDash val="solid"/>
            <a:round/>
            <a:headEnd type="none" w="med" len="med"/>
            <a:tailEnd type="none" w="med" len="med"/>
          </a:ln>
        </p:spPr>
        <p:txBody>
          <a:bodyPr lIns="91425" tIns="45700" rIns="91425" bIns="45700" anchor="ctr" anchorCtr="0">
            <a:noAutofit/>
          </a:bodyPr>
          <a:lstStyle/>
          <a:p>
            <a:pPr marL="457200" marR="0" lvl="0" indent="-368300" algn="ctr" rtl="0">
              <a:lnSpc>
                <a:spcPct val="100000"/>
              </a:lnSpc>
              <a:spcBef>
                <a:spcPts val="0"/>
              </a:spcBef>
              <a:spcAft>
                <a:spcPts val="0"/>
              </a:spcAft>
              <a:buClr>
                <a:schemeClr val="lt1"/>
              </a:buClr>
              <a:buFont typeface="Calibri"/>
              <a:buChar char="●"/>
            </a:pPr>
            <a:endParaRPr sz="2200" b="0" i="0" u="none" strike="noStrike" cap="none">
              <a:solidFill>
                <a:schemeClr val="lt1"/>
              </a:solidFill>
              <a:latin typeface="Calibri"/>
              <a:ea typeface="Calibri"/>
              <a:cs typeface="Calibri"/>
              <a:sym typeface="Calibri"/>
            </a:endParaRPr>
          </a:p>
        </p:txBody>
      </p:sp>
      <p:sp>
        <p:nvSpPr>
          <p:cNvPr id="756" name="Shape 756"/>
          <p:cNvSpPr txBox="1"/>
          <p:nvPr/>
        </p:nvSpPr>
        <p:spPr>
          <a:xfrm>
            <a:off x="0" y="-23230"/>
            <a:ext cx="6671400" cy="46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sp>
        <p:nvSpPr>
          <p:cNvPr id="757" name="Shape 757"/>
          <p:cNvSpPr txBox="1"/>
          <p:nvPr/>
        </p:nvSpPr>
        <p:spPr>
          <a:xfrm>
            <a:off x="903725" y="1146175"/>
            <a:ext cx="10403700" cy="5003400"/>
          </a:xfrm>
          <a:prstGeom prst="rect">
            <a:avLst/>
          </a:prstGeom>
          <a:noFill/>
          <a:ln>
            <a:noFill/>
          </a:ln>
        </p:spPr>
        <p:txBody>
          <a:bodyPr lIns="91425" tIns="91425" rIns="91425" bIns="91425" anchor="t" anchorCtr="0">
            <a:noAutofit/>
          </a:bodyPr>
          <a:lstStyle/>
          <a:p>
            <a:pPr marL="457200" lvl="0" indent="-381000" rtl="0">
              <a:spcBef>
                <a:spcPts val="0"/>
              </a:spcBef>
              <a:buSzPct val="100000"/>
              <a:buFont typeface="Calibri"/>
              <a:buChar char="●"/>
            </a:pPr>
            <a:r>
              <a:rPr lang="en-US" sz="2400">
                <a:latin typeface="Calibri"/>
                <a:ea typeface="Calibri"/>
                <a:cs typeface="Calibri"/>
                <a:sym typeface="Calibri"/>
              </a:rPr>
              <a:t>Reply from One.IU, ask us to contact OIS </a:t>
            </a:r>
          </a:p>
          <a:p>
            <a:pPr lvl="0" rtl="0">
              <a:spcBef>
                <a:spcPts val="0"/>
              </a:spcBef>
              <a:buNone/>
            </a:pPr>
            <a:endParaRPr sz="2400">
              <a:latin typeface="Calibri"/>
              <a:ea typeface="Calibri"/>
              <a:cs typeface="Calibri"/>
              <a:sym typeface="Calibri"/>
            </a:endParaRPr>
          </a:p>
          <a:p>
            <a:pPr lvl="0" rtl="0">
              <a:spcBef>
                <a:spcPts val="0"/>
              </a:spcBef>
              <a:buNone/>
            </a:pPr>
            <a:endParaRPr sz="2400">
              <a:latin typeface="Calibri"/>
              <a:ea typeface="Calibri"/>
              <a:cs typeface="Calibri"/>
              <a:sym typeface="Calibri"/>
            </a:endParaRPr>
          </a:p>
          <a:p>
            <a:pPr lvl="0" rtl="0">
              <a:spcBef>
                <a:spcPts val="0"/>
              </a:spcBef>
              <a:buNone/>
            </a:pPr>
            <a:endParaRPr sz="2400">
              <a:latin typeface="Calibri"/>
              <a:ea typeface="Calibri"/>
              <a:cs typeface="Calibri"/>
              <a:sym typeface="Calibri"/>
            </a:endParaRPr>
          </a:p>
          <a:p>
            <a:pPr lvl="0" rtl="0">
              <a:spcBef>
                <a:spcPts val="0"/>
              </a:spcBef>
              <a:buNone/>
            </a:pPr>
            <a:endParaRPr sz="2400">
              <a:latin typeface="Calibri"/>
              <a:ea typeface="Calibri"/>
              <a:cs typeface="Calibri"/>
              <a:sym typeface="Calibri"/>
            </a:endParaRPr>
          </a:p>
          <a:p>
            <a:pPr lvl="0" rtl="0">
              <a:spcBef>
                <a:spcPts val="0"/>
              </a:spcBef>
              <a:buNone/>
            </a:pPr>
            <a:endParaRPr sz="2400">
              <a:latin typeface="Calibri"/>
              <a:ea typeface="Calibri"/>
              <a:cs typeface="Calibri"/>
              <a:sym typeface="Calibri"/>
            </a:endParaRPr>
          </a:p>
          <a:p>
            <a:pPr lvl="0" rtl="0">
              <a:spcBef>
                <a:spcPts val="0"/>
              </a:spcBef>
              <a:buNone/>
            </a:pPr>
            <a:endParaRPr sz="2400">
              <a:latin typeface="Calibri"/>
              <a:ea typeface="Calibri"/>
              <a:cs typeface="Calibri"/>
              <a:sym typeface="Calibri"/>
            </a:endParaRPr>
          </a:p>
          <a:p>
            <a:pPr marL="457200" lvl="0" indent="-381000" rtl="0">
              <a:spcBef>
                <a:spcPts val="0"/>
              </a:spcBef>
              <a:buClr>
                <a:schemeClr val="dk1"/>
              </a:buClr>
              <a:buSzPct val="100000"/>
              <a:buFont typeface="Calibri"/>
              <a:buChar char="●"/>
            </a:pPr>
            <a:r>
              <a:rPr lang="en-US" sz="2400">
                <a:solidFill>
                  <a:schemeClr val="dk1"/>
                </a:solidFill>
                <a:latin typeface="Calibri"/>
                <a:ea typeface="Calibri"/>
                <a:cs typeface="Calibri"/>
                <a:sym typeface="Calibri"/>
              </a:rPr>
              <a:t>Reply from One.IU, ask us to contact OIS </a:t>
            </a:r>
          </a:p>
          <a:p>
            <a:pPr lvl="0">
              <a:spcBef>
                <a:spcPts val="0"/>
              </a:spcBef>
              <a:buNone/>
            </a:pPr>
            <a:endParaRPr sz="2400">
              <a:latin typeface="Calibri"/>
              <a:ea typeface="Calibri"/>
              <a:cs typeface="Calibri"/>
              <a:sym typeface="Calibri"/>
            </a:endParaRPr>
          </a:p>
        </p:txBody>
      </p:sp>
      <p:pic>
        <p:nvPicPr>
          <p:cNvPr id="758" name="Shape 758" descr="Snip20170416_1.png"/>
          <p:cNvPicPr preferRelativeResize="0"/>
          <p:nvPr/>
        </p:nvPicPr>
        <p:blipFill>
          <a:blip r:embed="rId3">
            <a:alphaModFix/>
          </a:blip>
          <a:stretch>
            <a:fillRect/>
          </a:stretch>
        </p:blipFill>
        <p:spPr>
          <a:xfrm>
            <a:off x="1225500" y="1651225"/>
            <a:ext cx="5943600" cy="212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Sophia</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1725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Outcomes of the Interviews</a:t>
            </a:r>
          </a:p>
        </p:txBody>
      </p:sp>
      <p:sp>
        <p:nvSpPr>
          <p:cNvPr id="3" name="Text Placeholder 2"/>
          <p:cNvSpPr>
            <a:spLocks noGrp="1"/>
          </p:cNvSpPr>
          <p:nvPr>
            <p:ph type="body" idx="1"/>
          </p:nvPr>
        </p:nvSpPr>
        <p:spPr/>
        <p:txBody>
          <a:bodyPr/>
          <a:lstStyle/>
          <a:p>
            <a:r>
              <a:rPr lang="en-US" dirty="0"/>
              <a:t>Indian Student Association don’t really care about e-mails.</a:t>
            </a:r>
          </a:p>
          <a:p>
            <a:r>
              <a:rPr lang="en-US" dirty="0"/>
              <a:t>Everybody is trying to help in some way or the other.</a:t>
            </a:r>
          </a:p>
          <a:p>
            <a:r>
              <a:rPr lang="en-US" dirty="0"/>
              <a:t>By the number of students who actually show up for BISM or BWF events, we can say Indian (and other) students are interested in knowing the traditions and festivals of America</a:t>
            </a:r>
          </a:p>
        </p:txBody>
      </p:sp>
    </p:spTree>
    <p:extLst>
      <p:ext uri="{BB962C8B-B14F-4D97-AF65-F5344CB8AC3E}">
        <p14:creationId xmlns:p14="http://schemas.microsoft.com/office/powerpoint/2010/main" val="490185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Outcomes of the survey</a:t>
            </a:r>
          </a:p>
        </p:txBody>
      </p:sp>
      <p:sp>
        <p:nvSpPr>
          <p:cNvPr id="3" name="Text Placeholder 2"/>
          <p:cNvSpPr>
            <a:spLocks noGrp="1"/>
          </p:cNvSpPr>
          <p:nvPr>
            <p:ph type="body" idx="1"/>
          </p:nvPr>
        </p:nvSpPr>
        <p:spPr>
          <a:xfrm>
            <a:off x="609520" y="1590577"/>
            <a:ext cx="10971372" cy="4538535"/>
          </a:xfrm>
        </p:spPr>
        <p:txBody>
          <a:bodyPr/>
          <a:lstStyle/>
          <a:p>
            <a:r>
              <a:rPr lang="en-US" dirty="0"/>
              <a:t>Students prefer the environment and niceties of people in America, but feel awkward initially.</a:t>
            </a:r>
          </a:p>
          <a:p>
            <a:r>
              <a:rPr lang="en-US" dirty="0"/>
              <a:t>Almost everybody has some extra-curricular interests, but they are not catered properly.</a:t>
            </a:r>
          </a:p>
          <a:p>
            <a:r>
              <a:rPr lang="en-US" dirty="0"/>
              <a:t>Academic format is not explained properly.</a:t>
            </a:r>
          </a:p>
          <a:p>
            <a:r>
              <a:rPr lang="en-US" dirty="0"/>
              <a:t>Most of the SOIC students don’t even know till this date(i.e. around 10 months) that they have access to Linux systems like Shark, the Hulk, Odin, etc.</a:t>
            </a:r>
          </a:p>
          <a:p>
            <a:r>
              <a:rPr lang="en-US" dirty="0"/>
              <a:t>Cultural barrier should be transformed into a </a:t>
            </a:r>
            <a:r>
              <a:rPr lang="en-US" dirty="0" err="1"/>
              <a:t>fantong</a:t>
            </a:r>
            <a:r>
              <a:rPr lang="en-US" dirty="0"/>
              <a:t> (that means useless in Chinese)</a:t>
            </a:r>
          </a:p>
          <a:p>
            <a:endParaRPr lang="en-US" dirty="0"/>
          </a:p>
          <a:p>
            <a:endParaRPr lang="en-US" dirty="0"/>
          </a:p>
        </p:txBody>
      </p:sp>
    </p:spTree>
    <p:extLst>
      <p:ext uri="{BB962C8B-B14F-4D97-AF65-F5344CB8AC3E}">
        <p14:creationId xmlns:p14="http://schemas.microsoft.com/office/powerpoint/2010/main" val="391889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p:nvPr/>
        </p:nvSpPr>
        <p:spPr>
          <a:xfrm>
            <a:off x="0" y="385025"/>
            <a:ext cx="8642400" cy="648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F4E79"/>
              </a:buClr>
              <a:buSzPct val="25000"/>
              <a:buFont typeface="Calibri"/>
              <a:buNone/>
            </a:pPr>
            <a:r>
              <a:rPr lang="en-US" sz="3600" b="1">
                <a:solidFill>
                  <a:srgbClr val="1F4E79"/>
                </a:solidFill>
                <a:latin typeface="Calibri"/>
                <a:ea typeface="Calibri"/>
                <a:cs typeface="Calibri"/>
                <a:sym typeface="Calibri"/>
              </a:rPr>
              <a:t>MOTIVATION FOR </a:t>
            </a:r>
            <a:r>
              <a:rPr lang="en-US" sz="3600" b="1" u="sng">
                <a:solidFill>
                  <a:srgbClr val="1F4E79"/>
                </a:solidFill>
                <a:latin typeface="Calibri"/>
                <a:ea typeface="Calibri"/>
                <a:cs typeface="Calibri"/>
                <a:sym typeface="Calibri"/>
              </a:rPr>
              <a:t>STUDENT CONNECT</a:t>
            </a:r>
          </a:p>
        </p:txBody>
      </p:sp>
      <p:sp>
        <p:nvSpPr>
          <p:cNvPr id="113" name="Shape 113"/>
          <p:cNvSpPr txBox="1"/>
          <p:nvPr/>
        </p:nvSpPr>
        <p:spPr>
          <a:xfrm>
            <a:off x="0" y="-23230"/>
            <a:ext cx="667126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SYSTEM ANALYSIS &amp; DESIGN: 35359</a:t>
            </a:r>
          </a:p>
        </p:txBody>
      </p:sp>
      <p:graphicFrame>
        <p:nvGraphicFramePr>
          <p:cNvPr id="114" name="Shape 114"/>
          <p:cNvGraphicFramePr/>
          <p:nvPr/>
        </p:nvGraphicFramePr>
        <p:xfrm>
          <a:off x="952500" y="1155500"/>
          <a:ext cx="10285400" cy="5093028"/>
        </p:xfrm>
        <a:graphic>
          <a:graphicData uri="http://schemas.openxmlformats.org/drawingml/2006/table">
            <a:tbl>
              <a:tblPr>
                <a:noFill/>
                <a:tableStyleId>{BB781891-5908-4006-8FC4-047C13F6C2D2}</a:tableStyleId>
              </a:tblPr>
              <a:tblGrid>
                <a:gridCol w="10285400">
                  <a:extLst>
                    <a:ext uri="{9D8B030D-6E8A-4147-A177-3AD203B41FA5}">
                      <a16:colId xmlns:a16="http://schemas.microsoft.com/office/drawing/2014/main" val="20000"/>
                    </a:ext>
                  </a:extLst>
                </a:gridCol>
              </a:tblGrid>
              <a:tr h="381000">
                <a:tc>
                  <a:txBody>
                    <a:bodyPr/>
                    <a:lstStyle/>
                    <a:p>
                      <a:pPr lvl="0" algn="ctr" rtl="0">
                        <a:lnSpc>
                          <a:spcPct val="115000"/>
                        </a:lnSpc>
                        <a:spcBef>
                          <a:spcPts val="0"/>
                        </a:spcBef>
                        <a:buNone/>
                      </a:pPr>
                      <a:r>
                        <a:rPr lang="en-US" sz="1200" b="1">
                          <a:latin typeface="Times New Roman"/>
                          <a:ea typeface="Times New Roman"/>
                          <a:cs typeface="Times New Roman"/>
                          <a:sym typeface="Times New Roman"/>
                        </a:rPr>
                        <a:t>ACADEMIC</a:t>
                      </a:r>
                    </a:p>
                  </a:txBody>
                  <a:tcPr marL="68575" marR="68575" marT="91425" marB="91425">
                    <a:lnT w="12700" cap="flat" cmpd="sng">
                      <a:solidFill>
                        <a:srgbClr val="8EAADB"/>
                      </a:solidFill>
                      <a:prstDash val="solid"/>
                      <a:round/>
                      <a:headEnd type="none" w="med" len="med"/>
                      <a:tailEnd type="none" w="med" len="med"/>
                    </a:lnT>
                    <a:lnB w="12700" cap="flat" cmpd="sng">
                      <a:solidFill>
                        <a:srgbClr val="8EAADB"/>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lvl="0" algn="ctr" rtl="0">
                        <a:lnSpc>
                          <a:spcPct val="115000"/>
                        </a:lnSpc>
                        <a:spcBef>
                          <a:spcPts val="0"/>
                        </a:spcBef>
                        <a:buNone/>
                      </a:pPr>
                      <a:r>
                        <a:rPr lang="en-US" sz="1200">
                          <a:latin typeface="Times New Roman"/>
                          <a:ea typeface="Times New Roman"/>
                          <a:cs typeface="Times New Roman"/>
                          <a:sym typeface="Times New Roman"/>
                        </a:rPr>
                        <a:t>1.Language barrier (different phrases like check/cheque, passed out/graduated, bunk/ditching classes, head nods)</a:t>
                      </a:r>
                    </a:p>
                    <a:p>
                      <a:pPr lvl="0" algn="ctr" rtl="0">
                        <a:lnSpc>
                          <a:spcPct val="115000"/>
                        </a:lnSpc>
                        <a:spcBef>
                          <a:spcPts val="0"/>
                        </a:spcBef>
                        <a:buNone/>
                      </a:pPr>
                      <a:r>
                        <a:rPr lang="en-US" sz="1200">
                          <a:latin typeface="Times New Roman"/>
                          <a:ea typeface="Times New Roman"/>
                          <a:cs typeface="Times New Roman"/>
                          <a:sym typeface="Times New Roman"/>
                        </a:rPr>
                        <a:t>2.Students are not familiar with academic format (assignments don't have any points in India/ in here, it is more research oriented)</a:t>
                      </a:r>
                    </a:p>
                    <a:p>
                      <a:pPr lvl="0" algn="ctr" rtl="0">
                        <a:lnSpc>
                          <a:spcPct val="115000"/>
                        </a:lnSpc>
                        <a:spcBef>
                          <a:spcPts val="0"/>
                        </a:spcBef>
                        <a:buNone/>
                      </a:pPr>
                      <a:r>
                        <a:rPr lang="en-US" sz="1200">
                          <a:latin typeface="Times New Roman"/>
                          <a:ea typeface="Times New Roman"/>
                          <a:cs typeface="Times New Roman"/>
                          <a:sym typeface="Times New Roman"/>
                        </a:rPr>
                        <a:t>3.University/bureaucratic procedures (getting SSN, driving license, registering for courses, selecting courses and stuff)</a:t>
                      </a:r>
                    </a:p>
                    <a:p>
                      <a:pPr lvl="0" algn="ctr" rtl="0">
                        <a:lnSpc>
                          <a:spcPct val="115000"/>
                        </a:lnSpc>
                        <a:spcBef>
                          <a:spcPts val="0"/>
                        </a:spcBef>
                        <a:buNone/>
                      </a:pPr>
                      <a:r>
                        <a:rPr lang="en-US" sz="1200">
                          <a:latin typeface="Times New Roman"/>
                          <a:ea typeface="Times New Roman"/>
                          <a:cs typeface="Times New Roman"/>
                          <a:sym typeface="Times New Roman"/>
                        </a:rPr>
                        <a:t>4.Housing information (which places will be favorable)</a:t>
                      </a:r>
                    </a:p>
                    <a:p>
                      <a:pPr lvl="0" algn="ctr" rtl="0">
                        <a:lnSpc>
                          <a:spcPct val="115000"/>
                        </a:lnSpc>
                        <a:spcBef>
                          <a:spcPts val="0"/>
                        </a:spcBef>
                        <a:buNone/>
                      </a:pPr>
                      <a:r>
                        <a:rPr lang="en-US" sz="1200">
                          <a:latin typeface="Times New Roman"/>
                          <a:ea typeface="Times New Roman"/>
                          <a:cs typeface="Times New Roman"/>
                          <a:sym typeface="Times New Roman"/>
                        </a:rPr>
                        <a:t>5.What courses to take for specialization (e.g. network admin, developer, system admin)</a:t>
                      </a:r>
                    </a:p>
                  </a:txBody>
                  <a:tcPr marL="68575" marR="68575" marT="91425" marB="91425">
                    <a:lnT w="12700" cap="flat" cmpd="sng">
                      <a:solidFill>
                        <a:srgbClr val="8EAADB"/>
                      </a:solidFill>
                      <a:prstDash val="solid"/>
                      <a:round/>
                      <a:headEnd type="none" w="med" len="med"/>
                      <a:tailEnd type="none" w="med" len="med"/>
                    </a:lnT>
                    <a:lnB w="12700" cap="flat" cmpd="sng">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0001"/>
                  </a:ext>
                </a:extLst>
              </a:tr>
              <a:tr h="381000">
                <a:tc>
                  <a:txBody>
                    <a:bodyPr/>
                    <a:lstStyle/>
                    <a:p>
                      <a:pPr lvl="0" algn="ctr" rtl="0">
                        <a:lnSpc>
                          <a:spcPct val="115000"/>
                        </a:lnSpc>
                        <a:spcBef>
                          <a:spcPts val="0"/>
                        </a:spcBef>
                        <a:buNone/>
                      </a:pPr>
                      <a:r>
                        <a:rPr lang="en-US" sz="1200" b="1">
                          <a:latin typeface="Times New Roman"/>
                          <a:ea typeface="Times New Roman"/>
                          <a:cs typeface="Times New Roman"/>
                          <a:sym typeface="Times New Roman"/>
                        </a:rPr>
                        <a:t>SOCIO CULTURAL</a:t>
                      </a:r>
                    </a:p>
                  </a:txBody>
                  <a:tcPr marL="68575" marR="68575" marT="91425" marB="91425">
                    <a:lnT w="12700" cap="flat" cmpd="sng">
                      <a:solidFill>
                        <a:srgbClr val="8EAADB"/>
                      </a:solidFill>
                      <a:prstDash val="solid"/>
                      <a:round/>
                      <a:headEnd type="none" w="med" len="med"/>
                      <a:tailEnd type="none" w="med" len="med"/>
                    </a:lnT>
                    <a:lnB w="12700" cap="flat" cmpd="sng">
                      <a:solidFill>
                        <a:srgbClr val="8EAADB"/>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lvl="0" algn="ctr" rtl="0">
                        <a:lnSpc>
                          <a:spcPct val="115000"/>
                        </a:lnSpc>
                        <a:spcBef>
                          <a:spcPts val="0"/>
                        </a:spcBef>
                        <a:buNone/>
                      </a:pPr>
                      <a:r>
                        <a:rPr lang="en-US" sz="1200">
                          <a:latin typeface="Times New Roman"/>
                          <a:ea typeface="Times New Roman"/>
                          <a:cs typeface="Times New Roman"/>
                          <a:sym typeface="Times New Roman"/>
                        </a:rPr>
                        <a:t>1.Feeling like an outsider (social alienation)</a:t>
                      </a:r>
                    </a:p>
                    <a:p>
                      <a:pPr lvl="0" algn="ctr" rtl="0">
                        <a:lnSpc>
                          <a:spcPct val="115000"/>
                        </a:lnSpc>
                        <a:spcBef>
                          <a:spcPts val="0"/>
                        </a:spcBef>
                        <a:buNone/>
                      </a:pPr>
                      <a:r>
                        <a:rPr lang="en-US" sz="1200">
                          <a:latin typeface="Times New Roman"/>
                          <a:ea typeface="Times New Roman"/>
                          <a:cs typeface="Times New Roman"/>
                          <a:sym typeface="Times New Roman"/>
                        </a:rPr>
                        <a:t>2.Cultural misunderstandings (strangers smiling at you, asking about your day)</a:t>
                      </a:r>
                    </a:p>
                    <a:p>
                      <a:pPr lvl="0" algn="ctr" rtl="0">
                        <a:lnSpc>
                          <a:spcPct val="115000"/>
                        </a:lnSpc>
                        <a:spcBef>
                          <a:spcPts val="0"/>
                        </a:spcBef>
                        <a:buNone/>
                      </a:pPr>
                      <a:r>
                        <a:rPr lang="en-US" sz="1200">
                          <a:latin typeface="Times New Roman"/>
                          <a:ea typeface="Times New Roman"/>
                          <a:cs typeface="Times New Roman"/>
                          <a:sym typeface="Times New Roman"/>
                        </a:rPr>
                        <a:t>3.Suppressed intrapersonal intelligence (out of touch with personal hobbies and extracurricular skills like art, music, sports, fashion)</a:t>
                      </a:r>
                    </a:p>
                    <a:p>
                      <a:pPr lvl="0" algn="ctr" rtl="0">
                        <a:lnSpc>
                          <a:spcPct val="115000"/>
                        </a:lnSpc>
                        <a:spcBef>
                          <a:spcPts val="0"/>
                        </a:spcBef>
                        <a:buNone/>
                      </a:pPr>
                      <a:r>
                        <a:rPr lang="en-US" sz="1200">
                          <a:latin typeface="Times New Roman"/>
                          <a:ea typeface="Times New Roman"/>
                          <a:cs typeface="Times New Roman"/>
                          <a:sym typeface="Times New Roman"/>
                        </a:rPr>
                        <a:t>4.No friends to begin with, later communication (finding fellow students with common interests/tastes)</a:t>
                      </a:r>
                    </a:p>
                    <a:p>
                      <a:pPr lvl="0" algn="ctr" rtl="0">
                        <a:lnSpc>
                          <a:spcPct val="115000"/>
                        </a:lnSpc>
                        <a:spcBef>
                          <a:spcPts val="0"/>
                        </a:spcBef>
                        <a:buNone/>
                      </a:pPr>
                      <a:r>
                        <a:rPr lang="en-US" sz="1200">
                          <a:latin typeface="Times New Roman"/>
                          <a:ea typeface="Times New Roman"/>
                          <a:cs typeface="Times New Roman"/>
                          <a:sym typeface="Times New Roman"/>
                        </a:rPr>
                        <a:t>5.Movie discussion and sports discussion groups</a:t>
                      </a:r>
                    </a:p>
                    <a:p>
                      <a:pPr lvl="0" algn="ctr" rtl="0">
                        <a:lnSpc>
                          <a:spcPct val="115000"/>
                        </a:lnSpc>
                        <a:spcBef>
                          <a:spcPts val="0"/>
                        </a:spcBef>
                        <a:buNone/>
                      </a:pPr>
                      <a:r>
                        <a:rPr lang="en-US" sz="1200">
                          <a:latin typeface="Times New Roman"/>
                          <a:ea typeface="Times New Roman"/>
                          <a:cs typeface="Times New Roman"/>
                          <a:sym typeface="Times New Roman"/>
                        </a:rPr>
                        <a:t>6.Problems with understanding healthcare system (insurance deals and stuff (ISO, Aetna)</a:t>
                      </a:r>
                    </a:p>
                  </a:txBody>
                  <a:tcPr marL="68575" marR="68575" marT="91425" marB="91425">
                    <a:lnT w="12700" cap="flat" cmpd="sng">
                      <a:solidFill>
                        <a:srgbClr val="8EAADB"/>
                      </a:solidFill>
                      <a:prstDash val="solid"/>
                      <a:round/>
                      <a:headEnd type="none" w="med" len="med"/>
                      <a:tailEnd type="none" w="med" len="med"/>
                    </a:lnT>
                    <a:lnB w="12700" cap="flat" cmpd="sng">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0003"/>
                  </a:ext>
                </a:extLst>
              </a:tr>
              <a:tr h="381000">
                <a:tc>
                  <a:txBody>
                    <a:bodyPr/>
                    <a:lstStyle/>
                    <a:p>
                      <a:pPr lvl="0" algn="ctr" rtl="0">
                        <a:lnSpc>
                          <a:spcPct val="115000"/>
                        </a:lnSpc>
                        <a:spcBef>
                          <a:spcPts val="0"/>
                        </a:spcBef>
                        <a:buNone/>
                      </a:pPr>
                      <a:r>
                        <a:rPr lang="en-US" sz="1200" b="1">
                          <a:latin typeface="Times New Roman"/>
                          <a:ea typeface="Times New Roman"/>
                          <a:cs typeface="Times New Roman"/>
                          <a:sym typeface="Times New Roman"/>
                        </a:rPr>
                        <a:t>EMOTIONAL</a:t>
                      </a:r>
                    </a:p>
                  </a:txBody>
                  <a:tcPr marL="68575" marR="68575" marT="91425" marB="91425">
                    <a:lnT w="12700" cap="flat" cmpd="sng">
                      <a:solidFill>
                        <a:srgbClr val="8EAADB"/>
                      </a:solidFill>
                      <a:prstDash val="solid"/>
                      <a:round/>
                      <a:headEnd type="none" w="med" len="med"/>
                      <a:tailEnd type="none" w="med" len="med"/>
                    </a:lnT>
                    <a:lnB w="12700" cap="flat" cmpd="sng">
                      <a:solidFill>
                        <a:srgbClr val="8EAADB"/>
                      </a:solidFill>
                      <a:prstDash val="solid"/>
                      <a:round/>
                      <a:headEnd type="none" w="med" len="med"/>
                      <a:tailEnd type="none" w="med" len="med"/>
                    </a:lnB>
                  </a:tcPr>
                </a:tc>
                <a:extLst>
                  <a:ext uri="{0D108BD9-81ED-4DB2-BD59-A6C34878D82A}">
                    <a16:rowId xmlns:a16="http://schemas.microsoft.com/office/drawing/2014/main" val="10004"/>
                  </a:ext>
                </a:extLst>
              </a:tr>
              <a:tr h="381000">
                <a:tc>
                  <a:txBody>
                    <a:bodyPr/>
                    <a:lstStyle/>
                    <a:p>
                      <a:pPr lvl="0" algn="ctr" rtl="0">
                        <a:lnSpc>
                          <a:spcPct val="115000"/>
                        </a:lnSpc>
                        <a:spcBef>
                          <a:spcPts val="0"/>
                        </a:spcBef>
                        <a:buNone/>
                      </a:pPr>
                      <a:r>
                        <a:rPr lang="en-US" sz="1200">
                          <a:latin typeface="Times New Roman"/>
                          <a:ea typeface="Times New Roman"/>
                          <a:cs typeface="Times New Roman"/>
                          <a:sym typeface="Times New Roman"/>
                        </a:rPr>
                        <a:t>1.Being far from support network (emotionally wrecked/home-sick)</a:t>
                      </a:r>
                    </a:p>
                    <a:p>
                      <a:pPr lvl="0" algn="ctr" rtl="0">
                        <a:lnSpc>
                          <a:spcPct val="115000"/>
                        </a:lnSpc>
                        <a:spcBef>
                          <a:spcPts val="0"/>
                        </a:spcBef>
                        <a:buNone/>
                      </a:pPr>
                      <a:r>
                        <a:rPr lang="en-US" sz="1200">
                          <a:latin typeface="Times New Roman"/>
                          <a:ea typeface="Times New Roman"/>
                          <a:cs typeface="Times New Roman"/>
                          <a:sym typeface="Times New Roman"/>
                        </a:rPr>
                        <a:t>2.FOMO (fear of missing out with the scenarios (political, social) back in your country)</a:t>
                      </a:r>
                    </a:p>
                    <a:p>
                      <a:pPr lvl="0" algn="ctr" rtl="0">
                        <a:lnSpc>
                          <a:spcPct val="115000"/>
                        </a:lnSpc>
                        <a:spcBef>
                          <a:spcPts val="0"/>
                        </a:spcBef>
                        <a:buNone/>
                      </a:pPr>
                      <a:r>
                        <a:rPr lang="en-US" sz="1200">
                          <a:latin typeface="Times New Roman"/>
                          <a:ea typeface="Times New Roman"/>
                          <a:cs typeface="Times New Roman"/>
                          <a:sym typeface="Times New Roman"/>
                        </a:rPr>
                        <a:t>3.Financial burden (help to find part time jobs/letting students know where to go apply)</a:t>
                      </a:r>
                    </a:p>
                    <a:p>
                      <a:pPr lvl="0" algn="ctr" rtl="0">
                        <a:lnSpc>
                          <a:spcPct val="115000"/>
                        </a:lnSpc>
                        <a:spcBef>
                          <a:spcPts val="0"/>
                        </a:spcBef>
                        <a:buNone/>
                      </a:pPr>
                      <a:r>
                        <a:rPr lang="en-US" sz="1200">
                          <a:latin typeface="Times New Roman"/>
                          <a:ea typeface="Times New Roman"/>
                          <a:cs typeface="Times New Roman"/>
                          <a:sym typeface="Times New Roman"/>
                        </a:rPr>
                        <a:t>4.The food crisis</a:t>
                      </a:r>
                    </a:p>
                    <a:p>
                      <a:pPr lvl="0" algn="ctr" rtl="0">
                        <a:lnSpc>
                          <a:spcPct val="115000"/>
                        </a:lnSpc>
                        <a:spcBef>
                          <a:spcPts val="0"/>
                        </a:spcBef>
                        <a:buNone/>
                      </a:pPr>
                      <a:r>
                        <a:rPr lang="en-US" sz="1200" b="1">
                          <a:latin typeface="Times New Roman"/>
                          <a:ea typeface="Times New Roman"/>
                          <a:cs typeface="Times New Roman"/>
                          <a:sym typeface="Times New Roman"/>
                        </a:rPr>
                        <a:t> </a:t>
                      </a:r>
                    </a:p>
                  </a:txBody>
                  <a:tcPr marL="68575" marR="68575" marT="91425" marB="91425">
                    <a:lnT w="12700" cap="flat" cmpd="sng">
                      <a:solidFill>
                        <a:srgbClr val="8EAADB"/>
                      </a:solidFill>
                      <a:prstDash val="solid"/>
                      <a:round/>
                      <a:headEnd type="none" w="med" len="med"/>
                      <a:tailEnd type="none" w="med" len="med"/>
                    </a:lnT>
                    <a:lnB w="12700" cap="flat" cmpd="sng">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0005"/>
                  </a:ext>
                </a:extLst>
              </a:tr>
            </a:tbl>
          </a:graphicData>
        </a:graphic>
      </p:graphicFrame>
      <p:grpSp>
        <p:nvGrpSpPr>
          <p:cNvPr id="115" name="Shape 115"/>
          <p:cNvGrpSpPr/>
          <p:nvPr/>
        </p:nvGrpSpPr>
        <p:grpSpPr>
          <a:xfrm>
            <a:off x="0" y="362116"/>
            <a:ext cx="12190780" cy="6515091"/>
            <a:chOff x="0" y="361105"/>
            <a:chExt cx="12192000" cy="6496900"/>
          </a:xfrm>
        </p:grpSpPr>
        <p:sp>
          <p:nvSpPr>
            <p:cNvPr id="116" name="Shape 116"/>
            <p:cNvSpPr/>
            <p:nvPr/>
          </p:nvSpPr>
          <p:spPr>
            <a:xfrm>
              <a:off x="0" y="6431705"/>
              <a:ext cx="12192000" cy="4263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sp>
          <p:nvSpPr>
            <p:cNvPr id="117" name="Shape 117"/>
            <p:cNvSpPr/>
            <p:nvPr/>
          </p:nvSpPr>
          <p:spPr>
            <a:xfrm>
              <a:off x="0" y="361105"/>
              <a:ext cx="12192000" cy="45600"/>
            </a:xfrm>
            <a:prstGeom prst="rect">
              <a:avLst/>
            </a:prstGeom>
            <a:solidFill>
              <a:srgbClr val="24406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200" b="0" i="0" u="none" strike="noStrike" cap="none">
                <a:solidFill>
                  <a:schemeClr val="dk1"/>
                </a:solidFill>
                <a:latin typeface="Arimo"/>
                <a:ea typeface="Arimo"/>
                <a:cs typeface="Arimo"/>
                <a:sym typeface="Arimo"/>
              </a:endParaRPr>
            </a:p>
          </p:txBody>
        </p:sp>
      </p:gr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4351</Words>
  <Application>Microsoft Office PowerPoint</Application>
  <PresentationFormat>Custom</PresentationFormat>
  <Paragraphs>706</Paragraphs>
  <Slides>50</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Arimo</vt:lpstr>
      <vt:lpstr>Times New Roman</vt:lpstr>
      <vt:lpstr>Calibri</vt:lpstr>
      <vt:lpstr>Arial</vt:lpstr>
      <vt:lpstr>Office 테마</vt:lpstr>
      <vt:lpstr>PowerPoint Presentation</vt:lpstr>
      <vt:lpstr>PowerPoint Presentation</vt:lpstr>
      <vt:lpstr>Name of the Project </vt:lpstr>
      <vt:lpstr>Problems faced during meetings</vt:lpstr>
      <vt:lpstr>Outcomes of the team project</vt:lpstr>
      <vt:lpstr>Sophia</vt:lpstr>
      <vt:lpstr>Outcomes of the Interviews</vt:lpstr>
      <vt:lpstr>Outcomes of the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Khandare, Jayendra N</cp:lastModifiedBy>
  <cp:revision>10</cp:revision>
  <dcterms:modified xsi:type="dcterms:W3CDTF">2017-04-19T15:33:33Z</dcterms:modified>
</cp:coreProperties>
</file>