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76" r:id="rId3"/>
    <p:sldId id="277" r:id="rId4"/>
    <p:sldId id="281" r:id="rId5"/>
    <p:sldId id="278" r:id="rId6"/>
    <p:sldId id="279" r:id="rId7"/>
    <p:sldId id="282" r:id="rId8"/>
    <p:sldId id="283" r:id="rId9"/>
    <p:sldId id="280" r:id="rId10"/>
    <p:sldId id="284" r:id="rId11"/>
    <p:sldId id="286" r:id="rId12"/>
    <p:sldId id="265"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t>4/25/2023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04864"/>
            <a:ext cx="10058400" cy="1711037"/>
          </a:xfrm>
        </p:spPr>
        <p:txBody>
          <a:bodyPr/>
          <a:lstStyle/>
          <a:p>
            <a:r>
              <a:rPr lang="en-US" dirty="0">
                <a:latin typeface="Algerian" panose="04020705040A02060702" pitchFamily="82" charset="0"/>
              </a:rPr>
              <a:t>4-BIT COMPARATOR</a:t>
            </a:r>
            <a:endParaRPr dirty="0">
              <a:latin typeface="Algerian" panose="04020705040A02060702" pitchFamily="82" charset="0"/>
            </a:endParaRPr>
          </a:p>
        </p:txBody>
      </p:sp>
      <p:sp>
        <p:nvSpPr>
          <p:cNvPr id="3" name="Subtitle 2"/>
          <p:cNvSpPr>
            <a:spLocks noGrp="1"/>
          </p:cNvSpPr>
          <p:nvPr>
            <p:ph type="subTitle" idx="1"/>
          </p:nvPr>
        </p:nvSpPr>
        <p:spPr>
          <a:xfrm>
            <a:off x="695400" y="4293096"/>
            <a:ext cx="10058400" cy="685800"/>
          </a:xfrm>
        </p:spPr>
        <p:txBody>
          <a:bodyPr>
            <a:noAutofit/>
          </a:bodyPr>
          <a:lstStyle/>
          <a:p>
            <a:r>
              <a:rPr lang="en-US" sz="1800" dirty="0"/>
              <a:t>BY </a:t>
            </a:r>
          </a:p>
          <a:p>
            <a:r>
              <a:rPr lang="en-US" sz="1800" dirty="0"/>
              <a:t>JAY KHAPLE</a:t>
            </a:r>
          </a:p>
          <a:p>
            <a:r>
              <a:rPr lang="en-US" sz="1800" dirty="0"/>
              <a:t>M.MANOJ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Algerian" panose="04020705040A02060702" pitchFamily="82" charset="0"/>
                <a:cs typeface="Varela Round" panose="00000500000000000000" pitchFamily="2" charset="-79"/>
              </a:rPr>
              <a:t>How to design a 4</a:t>
            </a:r>
            <a:r>
              <a:rPr lang="en-US" b="0" i="0" dirty="0">
                <a:effectLst/>
                <a:latin typeface="Algerian" panose="04020705040A02060702" pitchFamily="82" charset="0"/>
                <a:cs typeface="Varela Round" panose="00000500000000000000" pitchFamily="2" charset="-79"/>
              </a:rPr>
              <a:t>–</a:t>
            </a:r>
            <a:r>
              <a:rPr lang="en-US" b="1" i="0" dirty="0">
                <a:effectLst/>
                <a:latin typeface="Algerian" panose="04020705040A02060702" pitchFamily="82" charset="0"/>
                <a:cs typeface="Varela Round" panose="00000500000000000000" pitchFamily="2" charset="-79"/>
              </a:rPr>
              <a:t>bit comparator?</a:t>
            </a:r>
            <a:br>
              <a:rPr lang="en-US" b="0" i="0" dirty="0">
                <a:effectLst/>
                <a:latin typeface="Algerian" panose="04020705040A02060702" pitchFamily="82" charset="0"/>
                <a:cs typeface="Varela Round" panose="00000500000000000000" pitchFamily="2" charset="-79"/>
              </a:rPr>
            </a:b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algn="l" fontAlgn="base"/>
            <a:r>
              <a:rPr lang="en-US" b="0" i="0" dirty="0">
                <a:solidFill>
                  <a:schemeClr val="tx1"/>
                </a:solidFill>
                <a:effectLst/>
                <a:latin typeface="Nunito" pitchFamily="2" charset="0"/>
              </a:rPr>
              <a:t>From the above statements logical expressions for each output can be expressed as follows: </a:t>
            </a:r>
          </a:p>
          <a:p>
            <a:pPr algn="l" fontAlgn="base"/>
            <a:r>
              <a:rPr lang="en-US" b="0" i="0" dirty="0">
                <a:solidFill>
                  <a:schemeClr val="tx1"/>
                </a:solidFill>
                <a:effectLst/>
                <a:latin typeface="Nunito" pitchFamily="2" charset="0"/>
              </a:rPr>
              <a:t>AA, 831331 r: (A3 </a:t>
            </a:r>
            <a:r>
              <a:rPr lang="en-US" b="0" i="0" dirty="0" err="1">
                <a:solidFill>
                  <a:schemeClr val="tx1"/>
                </a:solidFill>
                <a:effectLst/>
                <a:latin typeface="Nunito" pitchFamily="2" charset="0"/>
              </a:rPr>
              <a:t>EioNor</a:t>
            </a:r>
            <a:r>
              <a:rPr lang="en-US" b="0" i="0" dirty="0">
                <a:solidFill>
                  <a:schemeClr val="tx1"/>
                </a:solidFill>
                <a:effectLst/>
                <a:latin typeface="Nunito" pitchFamily="2" charset="0"/>
              </a:rPr>
              <a:t> 33)A2132′ a (A3 Ex-Nor 133) (A2 Ex-Nor 132)A131′ a (A3 Ex-Nor 33) (A2 ENor132) (Al Ex-Nor 31)A01301 </a:t>
            </a:r>
            <a:br>
              <a:rPr lang="en-US" b="0" i="0" dirty="0">
                <a:solidFill>
                  <a:schemeClr val="tx1"/>
                </a:solidFill>
                <a:effectLst/>
                <a:latin typeface="Nunito" pitchFamily="2" charset="0"/>
              </a:rPr>
            </a:br>
            <a:r>
              <a:rPr lang="en-US" b="0" i="0" dirty="0">
                <a:solidFill>
                  <a:schemeClr val="tx1"/>
                </a:solidFill>
                <a:effectLst/>
                <a:latin typeface="Nunito" pitchFamily="2" charset="0"/>
              </a:rPr>
              <a:t>,13: A3’03 a (A3 Ex-Nor 33)A211:12 a (A3 Ex-Nor 83) (A2 Ex-Nor 132)Ar131 a (A3 Ex-Nor 33) (A2 Ex-Nor32) (Al Ex-Nor 131)A0N30 </a:t>
            </a:r>
            <a:br>
              <a:rPr lang="en-US" b="0" i="0" dirty="0">
                <a:solidFill>
                  <a:schemeClr val="tx1"/>
                </a:solidFill>
                <a:effectLst/>
                <a:latin typeface="Nunito" pitchFamily="2" charset="0"/>
              </a:rPr>
            </a:br>
            <a:r>
              <a:rPr lang="en-US" b="0" i="0" dirty="0">
                <a:solidFill>
                  <a:schemeClr val="tx1"/>
                </a:solidFill>
                <a:effectLst/>
                <a:latin typeface="Nunito" pitchFamily="2" charset="0"/>
              </a:rPr>
              <a:t>A=B: (A3 Ex-Nor B3) (A2 Ex-Nor 82) (Al Ex-Nor BI) (AO Ex-Nor BO) </a:t>
            </a:r>
          </a:p>
          <a:p>
            <a:pPr algn="l" fontAlgn="base"/>
            <a:r>
              <a:rPr lang="en-US" b="0" i="0" dirty="0">
                <a:solidFill>
                  <a:schemeClr val="tx1"/>
                </a:solidFill>
                <a:effectLst/>
                <a:latin typeface="Nunito" pitchFamily="2" charset="0"/>
              </a:rPr>
              <a:t>By using these Boolean expressions, we can implement a logic circuit for this comparator as given below: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9271"/>
            <a:ext cx="9144000" cy="1143000"/>
          </a:xfrm>
        </p:spPr>
        <p:txBody>
          <a:bodyPr/>
          <a:lstStyle/>
          <a:p>
            <a:r>
              <a:rPr lang="en-US" dirty="0"/>
              <a:t>.</a:t>
            </a:r>
            <a:endParaRPr lang="en-IN" dirty="0"/>
          </a:p>
        </p:txBody>
      </p:sp>
      <p:pic>
        <p:nvPicPr>
          <p:cNvPr id="6" name="Content Placeholder 5">
            <a:extLst>
              <a:ext uri="{FF2B5EF4-FFF2-40B4-BE49-F238E27FC236}">
                <a16:creationId xmlns:a16="http://schemas.microsoft.com/office/drawing/2014/main" id="{8D704036-1568-14C7-C379-D4C35B58E47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1174" b="52690"/>
          <a:stretch/>
        </p:blipFill>
        <p:spPr bwMode="auto">
          <a:xfrm>
            <a:off x="-19654" y="836711"/>
            <a:ext cx="11732277" cy="599632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59432"/>
            <a:ext cx="9144000" cy="1143000"/>
          </a:xfrm>
        </p:spPr>
        <p:txBody>
          <a:bodyPr/>
          <a:lstStyle/>
          <a:p>
            <a:r>
              <a:rPr lang="en-US" dirty="0"/>
              <a:t>PROGRAM FOR 4- BIT COMPARATOR</a:t>
            </a:r>
            <a:endParaRPr dirty="0"/>
          </a:p>
        </p:txBody>
      </p:sp>
      <p:sp>
        <p:nvSpPr>
          <p:cNvPr id="4" name="Content Placeholder 3">
            <a:extLst>
              <a:ext uri="{FF2B5EF4-FFF2-40B4-BE49-F238E27FC236}">
                <a16:creationId xmlns:a16="http://schemas.microsoft.com/office/drawing/2014/main" id="{46B2ECF4-0983-DDEA-6332-3B81D3BF9DB5}"/>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8E844D82-9E00-7A7D-2A05-DF72FE47F4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326" b="29715"/>
          <a:stretch/>
        </p:blipFill>
        <p:spPr bwMode="auto">
          <a:xfrm>
            <a:off x="119336" y="116632"/>
            <a:ext cx="11881320" cy="674136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pic>
        <p:nvPicPr>
          <p:cNvPr id="6" name="Content Placeholder 5">
            <a:extLst>
              <a:ext uri="{FF2B5EF4-FFF2-40B4-BE49-F238E27FC236}">
                <a16:creationId xmlns:a16="http://schemas.microsoft.com/office/drawing/2014/main" id="{499C47FE-B170-B518-F4A3-E4FFF61C3A9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0312" b="33056"/>
          <a:stretch/>
        </p:blipFill>
        <p:spPr bwMode="auto">
          <a:xfrm>
            <a:off x="283071" y="404664"/>
            <a:ext cx="11861601" cy="561662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 </a:t>
            </a:r>
            <a:endParaRPr lang="en-IN" dirty="0"/>
          </a:p>
        </p:txBody>
      </p:sp>
      <p:pic>
        <p:nvPicPr>
          <p:cNvPr id="8" name="Picture 8"/>
          <p:cNvPicPr>
            <a:picLocks noGrp="1" noChangeAspect="1"/>
          </p:cNvPicPr>
          <p:nvPr>
            <p:ph idx="1"/>
          </p:nvPr>
        </p:nvPicPr>
        <p:blipFill rotWithShape="1">
          <a:blip r:embed="rId2">
            <a:extLst>
              <a:ext uri="{28A0092B-C50C-407E-A947-70E740481C1C}">
                <a14:useLocalDpi xmlns:a14="http://schemas.microsoft.com/office/drawing/2010/main" val="0"/>
              </a:ext>
            </a:extLst>
          </a:blip>
          <a:srcRect t="38537" b="36219"/>
          <a:stretch>
            <a:fillRect/>
          </a:stretch>
        </p:blipFill>
        <p:spPr bwMode="auto">
          <a:xfrm>
            <a:off x="36195" y="103505"/>
            <a:ext cx="12163425" cy="666115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3F4B6-1943-6E2D-668F-EAC2FC6BBE1C}"/>
              </a:ext>
            </a:extLst>
          </p:cNvPr>
          <p:cNvPicPr>
            <a:picLocks noChangeAspect="1"/>
          </p:cNvPicPr>
          <p:nvPr/>
        </p:nvPicPr>
        <p:blipFill>
          <a:blip r:embed="rId2"/>
          <a:stretch>
            <a:fillRect/>
          </a:stretch>
        </p:blipFill>
        <p:spPr>
          <a:xfrm>
            <a:off x="258574" y="1700808"/>
            <a:ext cx="11674852" cy="3168352"/>
          </a:xfrm>
          <a:prstGeom prst="rect">
            <a:avLst/>
          </a:prstGeom>
        </p:spPr>
      </p:pic>
    </p:spTree>
    <p:extLst>
      <p:ext uri="{BB962C8B-B14F-4D97-AF65-F5344CB8AC3E}">
        <p14:creationId xmlns:p14="http://schemas.microsoft.com/office/powerpoint/2010/main" val="408110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318E-C827-CE33-3552-C9098E843C20}"/>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21332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407368" y="332656"/>
            <a:ext cx="9144000" cy="4267200"/>
          </a:xfrm>
        </p:spPr>
        <p:txBody>
          <a:bodyPr>
            <a:normAutofit fontScale="92500"/>
          </a:bodyPr>
          <a:lstStyle/>
          <a:p>
            <a:pPr marL="0" indent="0">
              <a:buNone/>
            </a:pPr>
            <a:r>
              <a:rPr lang="en-US" sz="2800" b="0" dirty="0">
                <a:solidFill>
                  <a:schemeClr val="accent1"/>
                </a:solidFill>
                <a:effectLst/>
                <a:latin typeface="Algerian" panose="04020705040A02060702" pitchFamily="82" charset="0"/>
              </a:rPr>
              <a:t>Aim</a:t>
            </a:r>
          </a:p>
          <a:p>
            <a:r>
              <a:rPr lang="en-US" dirty="0">
                <a:effectLst/>
              </a:rPr>
              <a:t>To study and Implement 4-Bit Magnitude Comparator IN XILINX VIVADO </a:t>
            </a:r>
          </a:p>
          <a:p>
            <a:r>
              <a:rPr lang="en-US" sz="2400" b="0" dirty="0">
                <a:solidFill>
                  <a:schemeClr val="accent1"/>
                </a:solidFill>
                <a:effectLst/>
                <a:latin typeface="Algerian" panose="04020705040A02060702" pitchFamily="82" charset="0"/>
              </a:rPr>
              <a:t>Learning Objectives</a:t>
            </a:r>
          </a:p>
          <a:p>
            <a:pPr>
              <a:buFont typeface="+mj-lt"/>
              <a:buAutoNum type="arabicPeriod"/>
            </a:pPr>
            <a:r>
              <a:rPr lang="en-US" dirty="0">
                <a:effectLst/>
              </a:rPr>
              <a:t>To understand the behavior and demonstrate the Implementation of 4-Bit Magnitude Comparator To apply knowledge of the fundamental gates to create truth tables.</a:t>
            </a:r>
          </a:p>
          <a:p>
            <a:pPr>
              <a:buFont typeface="+mj-lt"/>
              <a:buAutoNum type="arabicPeriod"/>
            </a:pPr>
            <a:r>
              <a:rPr lang="en-US" dirty="0">
                <a:effectLst/>
              </a:rPr>
              <a:t>To develop digital circuit building and troubleshooting skills.</a:t>
            </a:r>
          </a:p>
          <a:p>
            <a:pPr>
              <a:buFont typeface="+mj-lt"/>
              <a:buAutoNum type="arabicPeriod"/>
            </a:pPr>
            <a:r>
              <a:rPr lang="en-US" dirty="0">
                <a:effectLst/>
              </a:rPr>
              <a:t>To examine the output  according to the inputs</a:t>
            </a:r>
          </a:p>
          <a:p>
            <a:pPr>
              <a:buFont typeface="+mj-lt"/>
              <a:buAutoNum type="arabicPeriod"/>
            </a:pPr>
            <a:r>
              <a:rPr lang="en-US" dirty="0">
                <a:effectLst/>
              </a:rPr>
              <a:t>To understand key elements Of 4 bit comparator </a:t>
            </a:r>
          </a:p>
          <a:p>
            <a:pPr>
              <a:buFont typeface="+mj-lt"/>
              <a:buAutoNum type="arabicPeriod"/>
            </a:pPr>
            <a:r>
              <a:rPr lang="en-US" dirty="0">
                <a:effectLst/>
              </a:rPr>
              <a:t>To implement and observe the output on FPGA board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Algerian" panose="04020705040A02060702" pitchFamily="82" charset="0"/>
              </a:rPr>
              <a:t>Digital Comparator</a:t>
            </a:r>
            <a:br>
              <a:rPr lang="en-US" b="1" i="0" dirty="0">
                <a:effectLst/>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pPr algn="l"/>
            <a:r>
              <a:rPr lang="en-US" b="0" i="0" dirty="0">
                <a:solidFill>
                  <a:schemeClr val="tx1"/>
                </a:solidFill>
                <a:effectLst/>
                <a:latin typeface="Open Sans" panose="020B0606030504020204" pitchFamily="34" charset="0"/>
              </a:rPr>
              <a:t>A magnitude digital comparator is a combinational circuit that compares two digital or binary numbers (consider A and B) and determines their relative magnitudes in order to find out whether one number is equal, less than or greater than the other digital number.</a:t>
            </a:r>
          </a:p>
          <a:p>
            <a:pPr algn="l"/>
            <a:r>
              <a:rPr lang="en-US" b="0" i="0" dirty="0">
                <a:solidFill>
                  <a:schemeClr val="tx1"/>
                </a:solidFill>
                <a:effectLst/>
                <a:latin typeface="Open Sans" panose="020B0606030504020204" pitchFamily="34" charset="0"/>
              </a:rPr>
              <a:t>Three binary variables are used to indicate the outcome of the comparison as A&gt;B, A&lt;B, or A=B. The below figure shows the block diagram of a n-bit comparator which compares the two numbers of n-bit length and generates their relation between themselves.</a:t>
            </a:r>
          </a:p>
          <a:p>
            <a:pPr algn="l"/>
            <a:r>
              <a:rPr lang="en-US" b="0" i="0" dirty="0">
                <a:solidFill>
                  <a:schemeClr val="tx1"/>
                </a:solidFill>
                <a:effectLst/>
                <a:latin typeface="Open Sans" panose="020B0606030504020204" pitchFamily="34" charset="0"/>
              </a:rPr>
              <a:t>Digital comparators can be of two types</a:t>
            </a:r>
          </a:p>
          <a:p>
            <a:pPr algn="l"/>
            <a:r>
              <a:rPr lang="en-US" b="1" i="0" dirty="0">
                <a:solidFill>
                  <a:schemeClr val="tx1"/>
                </a:solidFill>
                <a:effectLst/>
                <a:latin typeface="Open Sans" panose="020B0606030504020204" pitchFamily="34" charset="0"/>
              </a:rPr>
              <a:t>Identity Comparator</a:t>
            </a:r>
            <a:endParaRPr lang="en-US" b="0" i="0" dirty="0">
              <a:solidFill>
                <a:schemeClr val="tx1"/>
              </a:solidFill>
              <a:effectLst/>
              <a:latin typeface="Open Sans" panose="020B0606030504020204" pitchFamily="34" charset="0"/>
            </a:endParaRPr>
          </a:p>
          <a:p>
            <a:pPr algn="l"/>
            <a:r>
              <a:rPr lang="en-US" b="0" i="0" dirty="0">
                <a:solidFill>
                  <a:schemeClr val="tx1"/>
                </a:solidFill>
                <a:effectLst/>
                <a:latin typeface="Open Sans" panose="020B0606030504020204" pitchFamily="34" charset="0"/>
              </a:rPr>
              <a:t>Comparators that have only one output terminal and produces the output either low or high are identity comparators.</a:t>
            </a:r>
          </a:p>
          <a:p>
            <a:pPr algn="l"/>
            <a:r>
              <a:rPr lang="en-US" b="1" i="0" dirty="0">
                <a:solidFill>
                  <a:schemeClr val="tx1"/>
                </a:solidFill>
                <a:effectLst/>
                <a:latin typeface="Open Sans" panose="020B0606030504020204" pitchFamily="34" charset="0"/>
              </a:rPr>
              <a:t>Magnitude Comparator</a:t>
            </a:r>
            <a:endParaRPr lang="en-US" b="0" i="0" dirty="0">
              <a:solidFill>
                <a:schemeClr val="tx1"/>
              </a:solidFill>
              <a:effectLst/>
              <a:latin typeface="Open Sans" panose="020B0606030504020204" pitchFamily="34" charset="0"/>
            </a:endParaRPr>
          </a:p>
          <a:p>
            <a:pPr algn="l"/>
            <a:r>
              <a:rPr lang="en-US" b="0" i="0" dirty="0">
                <a:solidFill>
                  <a:schemeClr val="tx1"/>
                </a:solidFill>
                <a:effectLst/>
                <a:latin typeface="Open Sans" panose="020B0606030504020204" pitchFamily="34" charset="0"/>
              </a:rPr>
              <a:t>Comparators with three output terminals and checks for three conditions </a:t>
            </a:r>
            <a:r>
              <a:rPr lang="en-US" b="0" i="0" dirty="0" err="1">
                <a:solidFill>
                  <a:schemeClr val="tx1"/>
                </a:solidFill>
                <a:effectLst/>
                <a:latin typeface="Open Sans" panose="020B0606030504020204" pitchFamily="34" charset="0"/>
              </a:rPr>
              <a:t>i.e</a:t>
            </a:r>
            <a:r>
              <a:rPr lang="en-US" b="0" i="0" dirty="0">
                <a:solidFill>
                  <a:schemeClr val="tx1"/>
                </a:solidFill>
                <a:effectLst/>
                <a:latin typeface="Open Sans" panose="020B0606030504020204" pitchFamily="34" charset="0"/>
              </a:rPr>
              <a:t> greater than or less than or equal to is magnitude comparator</a:t>
            </a:r>
            <a:r>
              <a:rPr lang="en-US" b="0" i="0" dirty="0">
                <a:solidFill>
                  <a:srgbClr val="34444C"/>
                </a:solidFill>
                <a:effectLst/>
                <a:latin typeface="Open Sans" panose="020B0606030504020204" pitchFamily="34" charset="0"/>
              </a:rPr>
              <a:t>.</a:t>
            </a:r>
          </a:p>
          <a:p>
            <a:pPr algn="l"/>
            <a:endParaRPr lang="en-US" b="0" i="0" dirty="0">
              <a:solidFill>
                <a:schemeClr val="tx1"/>
              </a:solidFill>
              <a:effectLst/>
              <a:latin typeface="Open Sans" panose="020B060603050402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44800" y="1058702"/>
            <a:ext cx="9941498" cy="4441985"/>
          </a:xfrm>
        </p:spPr>
        <p:txBody>
          <a:bodyPr/>
          <a:lstStyle/>
          <a:p>
            <a:pPr algn="l"/>
            <a:r>
              <a:rPr lang="en-US" b="0" i="0" dirty="0">
                <a:solidFill>
                  <a:schemeClr val="tx1"/>
                </a:solidFill>
                <a:effectLst/>
                <a:latin typeface="Lora" panose="020B0604020202020204" pitchFamily="2" charset="0"/>
              </a:rPr>
              <a:t>Digital Magnitude Comparators are made up from standard AND, NOR and NOT gates that compare the digital signals present at their input terminals and produce an output depending upon the condition of those inputs. Here, two 4-bit words (“nibbles”) are compared to each other to produce the relevant output with one word connected to inputs A and the other to be compared against connected to input B as shown below.</a:t>
            </a:r>
            <a:br>
              <a:rPr lang="en-US" dirty="0">
                <a:solidFill>
                  <a:schemeClr val="tx1"/>
                </a:solidFill>
              </a:rPr>
            </a:br>
            <a:r>
              <a:rPr lang="en-US" b="1" i="0" dirty="0" err="1">
                <a:solidFill>
                  <a:schemeClr val="tx1"/>
                </a:solidFill>
                <a:effectLst/>
                <a:latin typeface="acumin-pro"/>
              </a:rPr>
              <a:t>itude</a:t>
            </a:r>
            <a:r>
              <a:rPr lang="en-US" b="1" i="0" dirty="0">
                <a:solidFill>
                  <a:schemeClr val="tx1"/>
                </a:solidFill>
                <a:effectLst/>
                <a:latin typeface="acumin-pro"/>
              </a:rPr>
              <a:t> Comparators</a:t>
            </a:r>
          </a:p>
          <a:p>
            <a:pPr algn="l"/>
            <a:r>
              <a:rPr lang="en-US" sz="2400" b="0" i="0" dirty="0">
                <a:solidFill>
                  <a:schemeClr val="tx1"/>
                </a:solidFill>
                <a:effectLst/>
                <a:latin typeface="acumin-pro"/>
              </a:rPr>
              <a:t>A magnitude comparators performs the comparison by </a:t>
            </a:r>
            <a:r>
              <a:rPr lang="en-US" sz="2400" b="0" i="0" dirty="0" err="1">
                <a:solidFill>
                  <a:schemeClr val="tx1"/>
                </a:solidFill>
                <a:effectLst/>
                <a:latin typeface="acumin-pro"/>
              </a:rPr>
              <a:t>analysing</a:t>
            </a:r>
            <a:r>
              <a:rPr lang="en-US" sz="2400" b="0" i="0" dirty="0">
                <a:solidFill>
                  <a:schemeClr val="tx1"/>
                </a:solidFill>
                <a:effectLst/>
                <a:latin typeface="acumin-pro"/>
              </a:rPr>
              <a:t> all the factors. It shows results for either greater(&gt;), equal(=) or lesser than(&lt;) value by comparing the magnitude of two inputs.</a:t>
            </a:r>
          </a:p>
          <a:p>
            <a:br>
              <a:rPr lang="en-US" dirty="0">
                <a:solidFill>
                  <a:schemeClr val="tx1"/>
                </a:solidFill>
              </a:rPr>
            </a:br>
            <a:endParaRPr lang="en-IN" dirty="0">
              <a:solidFill>
                <a:schemeClr val="tx1"/>
              </a:solidFill>
            </a:endParaRPr>
          </a:p>
        </p:txBody>
      </p:sp>
      <p:pic>
        <p:nvPicPr>
          <p:cNvPr id="2050" name="Picture 2" descr="Magnitude-Compa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346" y="3965777"/>
            <a:ext cx="3168352" cy="2435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DIFFERENT TYPES OF COMPARATORS</a:t>
            </a:r>
            <a:endParaRPr lang="en-IN" dirty="0">
              <a:latin typeface="Algerian" panose="04020705040A02060702" pitchFamily="82" charset="0"/>
            </a:endParaRPr>
          </a:p>
        </p:txBody>
      </p:sp>
      <p:sp>
        <p:nvSpPr>
          <p:cNvPr id="3" name="Content Placeholder 2"/>
          <p:cNvSpPr>
            <a:spLocks noGrp="1"/>
          </p:cNvSpPr>
          <p:nvPr>
            <p:ph idx="1"/>
          </p:nvPr>
        </p:nvSpPr>
        <p:spPr>
          <a:xfrm>
            <a:off x="326492" y="1653292"/>
            <a:ext cx="10701548" cy="4333454"/>
          </a:xfrm>
        </p:spPr>
        <p:txBody>
          <a:bodyPr/>
          <a:lstStyle/>
          <a:p>
            <a:r>
              <a:rPr lang="en-IN" b="1" i="0" dirty="0">
                <a:solidFill>
                  <a:schemeClr val="tx1"/>
                </a:solidFill>
                <a:effectLst/>
                <a:latin typeface="Open Sans" panose="020B0606030504020204" pitchFamily="34" charset="0"/>
              </a:rPr>
              <a:t>Single Bit Magnitude Comparator</a:t>
            </a:r>
          </a:p>
          <a:p>
            <a:r>
              <a:rPr lang="en-IN" b="1" i="0" dirty="0">
                <a:solidFill>
                  <a:schemeClr val="tx1"/>
                </a:solidFill>
                <a:effectLst/>
                <a:latin typeface="Open Sans" panose="020B0606030504020204" pitchFamily="34" charset="0"/>
              </a:rPr>
              <a:t>2-Bit Comparator</a:t>
            </a:r>
          </a:p>
          <a:p>
            <a:r>
              <a:rPr lang="en-IN" b="1" i="0" dirty="0">
                <a:solidFill>
                  <a:schemeClr val="tx1"/>
                </a:solidFill>
                <a:effectLst/>
                <a:latin typeface="Open Sans" panose="020B0606030504020204" pitchFamily="34" charset="0"/>
              </a:rPr>
              <a:t>4-Bit Comparator</a:t>
            </a:r>
          </a:p>
          <a:p>
            <a:r>
              <a:rPr lang="en-IN" b="1" i="0" dirty="0">
                <a:solidFill>
                  <a:schemeClr val="tx1"/>
                </a:solidFill>
                <a:effectLst/>
                <a:latin typeface="Open Sans" panose="020B0606030504020204" pitchFamily="34" charset="0"/>
              </a:rPr>
              <a:t>8-Bit Comparator</a:t>
            </a:r>
          </a:p>
          <a:p>
            <a:endParaRPr lang="en-IN" b="1" i="0" dirty="0">
              <a:solidFill>
                <a:schemeClr val="tx1"/>
              </a:solidFill>
              <a:effectLst/>
              <a:latin typeface="Open Sans" panose="020B0606030504020204" pitchFamily="34"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427" y="2427842"/>
            <a:ext cx="4182726" cy="16586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Bit Compa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184" y="2358317"/>
            <a:ext cx="3907550"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ngle Bit Compar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271" y="4222240"/>
            <a:ext cx="4143375" cy="1628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Algerian" panose="04020705040A02060702" pitchFamily="82" charset="0"/>
              </a:rPr>
              <a:t>Applications of Comparators</a:t>
            </a:r>
            <a:br>
              <a:rPr lang="en-US" b="1" i="0" dirty="0">
                <a:solidFill>
                  <a:srgbClr val="34444C"/>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chemeClr val="tx1"/>
                </a:solidFill>
                <a:effectLst/>
                <a:latin typeface="Open Sans" panose="020B0606030504020204" pitchFamily="34" charset="0"/>
              </a:rPr>
              <a:t>These are used in the address decoding circuitry in computers and microprocessor based devices to select a specific input/output device for the storage of data.</a:t>
            </a:r>
          </a:p>
          <a:p>
            <a:pPr algn="l" fontAlgn="base">
              <a:buFont typeface="Arial" panose="020B0604020202020204" pitchFamily="34" charset="0"/>
              <a:buChar char="•"/>
            </a:pPr>
            <a:r>
              <a:rPr lang="en-US" b="0" i="0" dirty="0">
                <a:solidFill>
                  <a:schemeClr val="tx1"/>
                </a:solidFill>
                <a:effectLst/>
                <a:latin typeface="Open Sans" panose="020B0606030504020204" pitchFamily="34" charset="0"/>
              </a:rPr>
              <a:t>These are used in control applications in which the binary numbers representing physical variables such as temperature, position, etc. are compared with a reference value. Then the outputs from the comparator are used to drive the actuators so as to make the physical variables closest to the set or reference value.</a:t>
            </a:r>
          </a:p>
          <a:p>
            <a:pPr algn="l" fontAlgn="base">
              <a:buFont typeface="Arial" panose="020B0604020202020204" pitchFamily="34" charset="0"/>
              <a:buChar char="•"/>
            </a:pPr>
            <a:r>
              <a:rPr lang="en-US" b="0" i="0" dirty="0">
                <a:solidFill>
                  <a:schemeClr val="tx1"/>
                </a:solidFill>
                <a:effectLst/>
                <a:latin typeface="Open Sans" panose="020B0606030504020204" pitchFamily="34" charset="0"/>
              </a:rPr>
              <a:t>Process controllers</a:t>
            </a:r>
          </a:p>
          <a:p>
            <a:pPr algn="l" fontAlgn="base">
              <a:buFont typeface="Arial" panose="020B0604020202020204" pitchFamily="34" charset="0"/>
              <a:buChar char="•"/>
            </a:pPr>
            <a:r>
              <a:rPr lang="en-US" b="0" i="0" dirty="0">
                <a:solidFill>
                  <a:schemeClr val="tx1"/>
                </a:solidFill>
                <a:effectLst/>
                <a:latin typeface="Open Sans" panose="020B0606030504020204" pitchFamily="34" charset="0"/>
              </a:rPr>
              <a:t>Servo-motor control</a:t>
            </a:r>
          </a:p>
          <a:p>
            <a:pPr marL="0" indent="0">
              <a:buNone/>
            </a:pP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1" y="-387424"/>
            <a:ext cx="9144000" cy="1143000"/>
          </a:xfrm>
        </p:spPr>
        <p:txBody>
          <a:bodyPr/>
          <a:lstStyle/>
          <a:p>
            <a:r>
              <a:rPr lang="en-US" dirty="0">
                <a:latin typeface="Algerian" panose="04020705040A02060702" pitchFamily="82" charset="0"/>
              </a:rPr>
              <a:t>4-BIT COMPARATOR</a:t>
            </a:r>
            <a:endParaRPr lang="en-IN" dirty="0">
              <a:latin typeface="Algerian" panose="04020705040A02060702" pitchFamily="82" charset="0"/>
            </a:endParaRPr>
          </a:p>
        </p:txBody>
      </p:sp>
      <p:sp>
        <p:nvSpPr>
          <p:cNvPr id="3" name="Content Placeholder 2"/>
          <p:cNvSpPr>
            <a:spLocks noGrp="1"/>
          </p:cNvSpPr>
          <p:nvPr>
            <p:ph idx="1"/>
          </p:nvPr>
        </p:nvSpPr>
        <p:spPr>
          <a:xfrm>
            <a:off x="695400" y="1295400"/>
            <a:ext cx="9144000" cy="4267200"/>
          </a:xfrm>
        </p:spPr>
        <p:txBody>
          <a:bodyPr>
            <a:normAutofit fontScale="25000" lnSpcReduction="20000"/>
          </a:bodyPr>
          <a:lstStyle/>
          <a:p>
            <a:pPr algn="l" fontAlgn="base"/>
            <a:r>
              <a:rPr lang="en-US" sz="7200" b="1" i="0" dirty="0">
                <a:solidFill>
                  <a:schemeClr val="tx1"/>
                </a:solidFill>
                <a:effectLst/>
                <a:latin typeface="Nunito" pitchFamily="2" charset="0"/>
              </a:rPr>
              <a:t>4-Bit Magnitude Comparator:</a:t>
            </a:r>
          </a:p>
          <a:p>
            <a:pPr algn="l" fontAlgn="base"/>
            <a:r>
              <a:rPr lang="en-US" sz="9600" b="0" i="0" dirty="0">
                <a:solidFill>
                  <a:schemeClr val="tx1"/>
                </a:solidFill>
                <a:effectLst/>
                <a:latin typeface="Nunito" pitchFamily="2" charset="0"/>
              </a:rPr>
              <a:t>A comparator used to compare two binary numbers each of four bits is called a 4-bit magnitude comparator. It consists of eight inputs each for two four-bit numbers and three outputs to generate less than, equal to, and greater than between two binary numbers</a:t>
            </a:r>
            <a:r>
              <a:rPr lang="en-US" sz="6400" b="0" i="0" dirty="0">
                <a:solidFill>
                  <a:schemeClr val="tx1"/>
                </a:solidFill>
                <a:effectLst/>
                <a:latin typeface="Nunito" pitchFamily="2" charset="0"/>
              </a:rPr>
              <a:t>. </a:t>
            </a:r>
          </a:p>
          <a:p>
            <a:pPr algn="l" fontAlgn="base"/>
            <a:r>
              <a:rPr lang="en-US" sz="8000" b="0" i="0" dirty="0">
                <a:solidFill>
                  <a:schemeClr val="tx1"/>
                </a:solidFill>
                <a:effectLst/>
                <a:latin typeface="Nunito" pitchFamily="2" charset="0"/>
              </a:rPr>
              <a:t>In a 4-bit comparator the condition of A&gt;B can be possible in the following four cases</a:t>
            </a:r>
            <a:r>
              <a:rPr lang="en-US" sz="6400" b="0" i="0" dirty="0">
                <a:solidFill>
                  <a:schemeClr val="tx1"/>
                </a:solidFill>
                <a:effectLst/>
                <a:latin typeface="Nunito" pitchFamily="2" charset="0"/>
              </a:rPr>
              <a:t>: </a:t>
            </a:r>
            <a:br>
              <a:rPr lang="en-US" sz="6400" b="0" i="0" dirty="0">
                <a:solidFill>
                  <a:schemeClr val="tx1"/>
                </a:solidFill>
                <a:effectLst/>
                <a:latin typeface="Nunito" pitchFamily="2" charset="0"/>
              </a:rPr>
            </a:br>
            <a:r>
              <a:rPr lang="en-US" sz="6400" b="0" i="0" dirty="0">
                <a:solidFill>
                  <a:schemeClr val="tx1"/>
                </a:solidFill>
                <a:effectLst/>
                <a:latin typeface="Nunito" pitchFamily="2" charset="0"/>
              </a:rPr>
              <a:t> </a:t>
            </a:r>
          </a:p>
          <a:p>
            <a:pPr algn="l" fontAlgn="base">
              <a:buFont typeface="+mj-lt"/>
              <a:buAutoNum type="arabicPeriod"/>
            </a:pPr>
            <a:r>
              <a:rPr lang="en-US" sz="6400" b="0" i="0" dirty="0">
                <a:solidFill>
                  <a:schemeClr val="tx1"/>
                </a:solidFill>
                <a:effectLst/>
                <a:latin typeface="Nunito" pitchFamily="2" charset="0"/>
              </a:rPr>
              <a:t>If A3 = 1 and B3 = 0</a:t>
            </a:r>
          </a:p>
          <a:p>
            <a:pPr algn="l" fontAlgn="base">
              <a:buFont typeface="+mj-lt"/>
              <a:buAutoNum type="arabicPeriod"/>
            </a:pPr>
            <a:r>
              <a:rPr lang="en-US" sz="6400" b="0" i="0" dirty="0">
                <a:solidFill>
                  <a:schemeClr val="tx1"/>
                </a:solidFill>
                <a:effectLst/>
                <a:latin typeface="Nunito" pitchFamily="2" charset="0"/>
              </a:rPr>
              <a:t>If A3 = B3 and A2 = 1 and B2 = 0</a:t>
            </a:r>
          </a:p>
          <a:p>
            <a:pPr algn="l" fontAlgn="base">
              <a:buFont typeface="+mj-lt"/>
              <a:buAutoNum type="arabicPeriod"/>
            </a:pPr>
            <a:r>
              <a:rPr lang="en-US" sz="6400" b="0" i="0" dirty="0">
                <a:solidFill>
                  <a:schemeClr val="tx1"/>
                </a:solidFill>
                <a:effectLst/>
                <a:latin typeface="Nunito" pitchFamily="2" charset="0"/>
              </a:rPr>
              <a:t>If A3 = B3, A2 = B2 and A1 = 1 and B1 = 0</a:t>
            </a:r>
          </a:p>
          <a:p>
            <a:pPr algn="l" fontAlgn="base">
              <a:buFont typeface="+mj-lt"/>
              <a:buAutoNum type="arabicPeriod"/>
            </a:pPr>
            <a:r>
              <a:rPr lang="en-US" sz="6400" b="0" i="0" dirty="0">
                <a:solidFill>
                  <a:schemeClr val="tx1"/>
                </a:solidFill>
                <a:effectLst/>
                <a:latin typeface="Nunito" pitchFamily="2" charset="0"/>
              </a:rPr>
              <a:t>If A3 = B3, A2 = B2, A1 = B1 and A0 = 1 and B0 = 0</a:t>
            </a:r>
          </a:p>
          <a:p>
            <a:endParaRPr lang="en-IN" sz="4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p:txBody>
          <a:bodyPr/>
          <a:lstStyle/>
          <a:p>
            <a:pPr algn="l" fontAlgn="base"/>
            <a:r>
              <a:rPr lang="en-US" b="0" i="0" dirty="0">
                <a:solidFill>
                  <a:schemeClr val="tx1"/>
                </a:solidFill>
                <a:effectLst/>
                <a:latin typeface="Nunito" pitchFamily="2" charset="0"/>
              </a:rPr>
              <a:t>Similarly the condition for A&lt;B can be possible in the following four cases: </a:t>
            </a:r>
          </a:p>
          <a:p>
            <a:pPr algn="l" fontAlgn="base">
              <a:buFont typeface="+mj-lt"/>
              <a:buAutoNum type="arabicPeriod"/>
            </a:pPr>
            <a:r>
              <a:rPr lang="en-US" b="0" i="0" dirty="0">
                <a:solidFill>
                  <a:schemeClr val="tx1"/>
                </a:solidFill>
                <a:effectLst/>
                <a:latin typeface="Nunito" pitchFamily="2" charset="0"/>
              </a:rPr>
              <a:t>If A3 = 0 and B3 = 1</a:t>
            </a:r>
          </a:p>
          <a:p>
            <a:pPr algn="l" fontAlgn="base">
              <a:buFont typeface="+mj-lt"/>
              <a:buAutoNum type="arabicPeriod"/>
            </a:pPr>
            <a:r>
              <a:rPr lang="en-US" b="0" i="0" dirty="0">
                <a:solidFill>
                  <a:schemeClr val="tx1"/>
                </a:solidFill>
                <a:effectLst/>
                <a:latin typeface="Nunito" pitchFamily="2" charset="0"/>
              </a:rPr>
              <a:t>If A3 = B3 and A2 = 0 and B2 = 1</a:t>
            </a:r>
          </a:p>
          <a:p>
            <a:pPr algn="l" fontAlgn="base">
              <a:buFont typeface="+mj-lt"/>
              <a:buAutoNum type="arabicPeriod"/>
            </a:pPr>
            <a:r>
              <a:rPr lang="en-US" b="0" i="0" dirty="0">
                <a:solidFill>
                  <a:schemeClr val="tx1"/>
                </a:solidFill>
                <a:effectLst/>
                <a:latin typeface="Nunito" pitchFamily="2" charset="0"/>
              </a:rPr>
              <a:t>If A3 = B3, A2 = B2 and A1 = 0 and B1 = 1</a:t>
            </a:r>
          </a:p>
          <a:p>
            <a:pPr algn="l" fontAlgn="base">
              <a:buFont typeface="+mj-lt"/>
              <a:buAutoNum type="arabicPeriod"/>
            </a:pPr>
            <a:r>
              <a:rPr lang="en-US" b="0" i="0" dirty="0">
                <a:solidFill>
                  <a:schemeClr val="tx1"/>
                </a:solidFill>
                <a:effectLst/>
                <a:latin typeface="Nunito" pitchFamily="2" charset="0"/>
              </a:rPr>
              <a:t>If A3 = B3, A2 = B2, A1 = B1 and A0 = 0 and B0 = 1</a:t>
            </a:r>
          </a:p>
          <a:p>
            <a:pPr algn="l" fontAlgn="base"/>
            <a:r>
              <a:rPr lang="en-US" b="0" i="0" dirty="0">
                <a:solidFill>
                  <a:schemeClr val="tx1"/>
                </a:solidFill>
                <a:effectLst/>
                <a:latin typeface="Nunito" pitchFamily="2" charset="0"/>
              </a:rPr>
              <a:t>The condition of A=B is possible only when all the individual bits of one number exactly coincide with corresponding bits of another number.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pic>
        <p:nvPicPr>
          <p:cNvPr id="3074" name="Picture 2" descr="What is Magnitude Comparator (Digital Comparator) | 1-bit, 2-bit and 4-bit  Comparators Explained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2933" y="1828800"/>
            <a:ext cx="7586133"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TotalTime>
  <Words>852</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acumin-pro</vt:lpstr>
      <vt:lpstr>Algerian</vt:lpstr>
      <vt:lpstr>Arial</vt:lpstr>
      <vt:lpstr>Candara</vt:lpstr>
      <vt:lpstr>Consolas</vt:lpstr>
      <vt:lpstr>Lora</vt:lpstr>
      <vt:lpstr>Nunito</vt:lpstr>
      <vt:lpstr>Open Sans</vt:lpstr>
      <vt:lpstr>Tech Computer 16x9</vt:lpstr>
      <vt:lpstr>4-BIT COMPARATOR</vt:lpstr>
      <vt:lpstr>.</vt:lpstr>
      <vt:lpstr>Digital Comparator </vt:lpstr>
      <vt:lpstr>.</vt:lpstr>
      <vt:lpstr>DIFFERENT TYPES OF COMPARATORS</vt:lpstr>
      <vt:lpstr>Applications of Comparators </vt:lpstr>
      <vt:lpstr>4-BIT COMPARATOR</vt:lpstr>
      <vt:lpstr>.</vt:lpstr>
      <vt:lpstr>.</vt:lpstr>
      <vt:lpstr>How to design a 4–bit comparator? </vt:lpstr>
      <vt:lpstr>.</vt:lpstr>
      <vt:lpstr>PROGRAM FOR 4- BIT COMPARATOR</vt:lpstr>
      <vt:lpstr>.</vt:lpstr>
      <vt:lpstr>CIRCUIT DIAGRAM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4-BIT COMPARATOR</dc:title>
  <dc:creator>Manoj Kumar Mudigonda</dc:creator>
  <cp:lastModifiedBy>JAY KHAPLE</cp:lastModifiedBy>
  <cp:revision>9</cp:revision>
  <dcterms:created xsi:type="dcterms:W3CDTF">2023-04-25T04:56:00Z</dcterms:created>
  <dcterms:modified xsi:type="dcterms:W3CDTF">2023-04-25T07:45:47Z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2747CEB876C5448C8C0DEF01341E16A4</vt:lpwstr>
  </property>
  <property fmtid="{D5CDD505-2E9C-101B-9397-08002B2CF9AE}" pid="9" name="KSOProductBuildVer">
    <vt:lpwstr>1033-11.2.0.11536</vt:lpwstr>
  </property>
</Properties>
</file>