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1"/>
  </p:handoutMasterIdLst>
  <p:sldIdLst>
    <p:sldId id="256" r:id="rId3"/>
    <p:sldId id="259" r:id="rId5"/>
    <p:sldId id="265" r:id="rId6"/>
    <p:sldId id="266" r:id="rId7"/>
    <p:sldId id="269" r:id="rId8"/>
    <p:sldId id="267" r:id="rId9"/>
    <p:sldId id="26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B7AA6"/>
    <a:srgbClr val="0699DE"/>
    <a:srgbClr val="1683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C064A-D61B-4B21-B757-51A9B82445B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 showMasterSp="0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180605-thrive-2-thumbnail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635"/>
          </a:xfrm>
          <a:prstGeom prst="rect">
            <a:avLst/>
          </a:prstGeom>
          <a:ln>
            <a:noFill/>
          </a:ln>
        </p:spPr>
      </p:pic>
      <p:sp>
        <p:nvSpPr>
          <p:cNvPr id="7" name="Text Box 6"/>
          <p:cNvSpPr txBox="1"/>
          <p:nvPr/>
        </p:nvSpPr>
        <p:spPr>
          <a:xfrm>
            <a:off x="1207770" y="598170"/>
            <a:ext cx="97764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3200" b="1"/>
              <a:t> </a:t>
            </a:r>
            <a:r>
              <a:rPr lang="en-US" sz="3600" b="1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52000">
                      <a:srgbClr val="0070C0"/>
                    </a:gs>
                    <a:gs pos="91000">
                      <a:schemeClr val="accent1">
                        <a:alpha val="100000"/>
                        <a:lumMod val="73000"/>
                      </a:schemeClr>
                    </a:gs>
                    <a:gs pos="100000">
                      <a:srgbClr val="00B0F0"/>
                    </a:gs>
                  </a:gsLst>
                  <a:lin ang="5400000" scaled="0"/>
                </a:gradFill>
              </a:rPr>
              <a:t>Automated Meeting Room Booking System</a:t>
            </a:r>
            <a:endParaRPr lang="en-US" sz="3600" b="1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52000">
                    <a:srgbClr val="0070C0"/>
                  </a:gs>
                  <a:gs pos="91000">
                    <a:schemeClr val="accent1">
                      <a:alpha val="100000"/>
                      <a:lumMod val="73000"/>
                    </a:schemeClr>
                  </a:gs>
                  <a:gs pos="100000">
                    <a:srgbClr val="00B0F0"/>
                  </a:gs>
                </a:gsLst>
                <a:lin ang="5400000" scaled="0"/>
              </a:gradFill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882015" y="4968875"/>
            <a:ext cx="41281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 b="1">
                <a:solidFill>
                  <a:schemeClr val="bg1"/>
                </a:solidFill>
              </a:rPr>
              <a:t>October 2020</a:t>
            </a:r>
            <a:endParaRPr lang="en-US" sz="2400" b="1">
              <a:solidFill>
                <a:schemeClr val="bg1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141605" y="6362065"/>
            <a:ext cx="3093085" cy="398780"/>
            <a:chOff x="223" y="10019"/>
            <a:chExt cx="4871" cy="628"/>
          </a:xfrm>
        </p:grpSpPr>
        <p:pic>
          <p:nvPicPr>
            <p:cNvPr id="6" name="Picture 5" descr="hsbc"/>
            <p:cNvPicPr>
              <a:picLocks noChangeAspect="1"/>
            </p:cNvPicPr>
            <p:nvPr/>
          </p:nvPicPr>
          <p:blipFill>
            <a:blip r:embed="rId2"/>
            <a:srcRect l="62667" t="-675"/>
            <a:stretch>
              <a:fillRect/>
            </a:stretch>
          </p:blipFill>
          <p:spPr>
            <a:xfrm>
              <a:off x="223" y="10097"/>
              <a:ext cx="920" cy="473"/>
            </a:xfrm>
            <a:prstGeom prst="rect">
              <a:avLst/>
            </a:prstGeom>
          </p:spPr>
        </p:pic>
        <p:pic>
          <p:nvPicPr>
            <p:cNvPr id="9" name="Picture 8" descr="hsbc"/>
            <p:cNvPicPr>
              <a:picLocks noChangeAspect="1"/>
            </p:cNvPicPr>
            <p:nvPr/>
          </p:nvPicPr>
          <p:blipFill>
            <a:blip r:embed="rId2"/>
            <a:srcRect r="39186"/>
            <a:stretch>
              <a:fillRect/>
            </a:stretch>
          </p:blipFill>
          <p:spPr>
            <a:xfrm>
              <a:off x="1293" y="10159"/>
              <a:ext cx="991" cy="366"/>
            </a:xfrm>
            <a:prstGeom prst="rect">
              <a:avLst/>
            </a:prstGeom>
          </p:spPr>
        </p:pic>
        <p:sp>
          <p:nvSpPr>
            <p:cNvPr id="10" name="Text Box 9"/>
            <p:cNvSpPr txBox="1"/>
            <p:nvPr/>
          </p:nvSpPr>
          <p:spPr>
            <a:xfrm>
              <a:off x="2284" y="10019"/>
              <a:ext cx="2810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2000">
                  <a:solidFill>
                    <a:schemeClr val="bg1"/>
                  </a:solidFill>
                </a:rPr>
                <a:t>|</a:t>
              </a:r>
              <a:r>
                <a:rPr lang="en-US" sz="2000">
                  <a:solidFill>
                    <a:schemeClr val="bg1"/>
                  </a:solidFill>
                  <a:latin typeface="Modern No. 20" panose="02070704070505020303" charset="0"/>
                  <a:cs typeface="Modern No. 20" panose="02070704070505020303" charset="0"/>
                </a:rPr>
                <a:t> </a:t>
              </a:r>
              <a:r>
                <a:rPr lang="en-US" sz="2000">
                  <a:solidFill>
                    <a:schemeClr val="bg1"/>
                  </a:solidFill>
                  <a:latin typeface="Carlito" panose="020F0502020204030204" charset="0"/>
                  <a:cs typeface="Carlito" panose="020F0502020204030204" charset="0"/>
                </a:rPr>
                <a:t>Technology</a:t>
              </a:r>
              <a:endParaRPr lang="en-US" sz="2000">
                <a:solidFill>
                  <a:schemeClr val="bg1"/>
                </a:solidFill>
                <a:latin typeface="Carlito" panose="020F0502020204030204" charset="0"/>
                <a:cs typeface="Carlito" panose="020F0502020204030204" charset="0"/>
              </a:endParaRPr>
            </a:p>
          </p:txBody>
        </p:sp>
      </p:grpSp>
      <p:sp>
        <p:nvSpPr>
          <p:cNvPr id="14" name="Text Box 13"/>
          <p:cNvSpPr txBox="1"/>
          <p:nvPr/>
        </p:nvSpPr>
        <p:spPr>
          <a:xfrm>
            <a:off x="882015" y="5429250"/>
            <a:ext cx="60490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 b="1">
                <a:solidFill>
                  <a:schemeClr val="bg1"/>
                </a:solidFill>
              </a:rPr>
              <a:t>Team ClanOctate, DA 1 - Team 1 </a:t>
            </a:r>
            <a:endParaRPr lang="en-US" sz="2800" b="1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17" name="Group 16"/>
          <p:cNvGrpSpPr/>
          <p:nvPr/>
        </p:nvGrpSpPr>
        <p:grpSpPr>
          <a:xfrm>
            <a:off x="829310" y="716915"/>
            <a:ext cx="10394950" cy="6028055"/>
            <a:chOff x="1018" y="1602"/>
            <a:chExt cx="15390" cy="9020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561" y="1602"/>
              <a:ext cx="14781" cy="9020"/>
            </a:xfrm>
            <a:prstGeom prst="rect">
              <a:avLst/>
            </a:prstGeom>
          </p:spPr>
        </p:pic>
        <p:sp>
          <p:nvSpPr>
            <p:cNvPr id="16" name="Rectangles 15"/>
            <p:cNvSpPr/>
            <p:nvPr/>
          </p:nvSpPr>
          <p:spPr>
            <a:xfrm>
              <a:off x="1018" y="1730"/>
              <a:ext cx="15391" cy="8367"/>
            </a:xfrm>
            <a:prstGeom prst="rect">
              <a:avLst/>
            </a:prstGeom>
            <a:solidFill>
              <a:schemeClr val="bg1">
                <a:alpha val="6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717550" y="1363980"/>
            <a:ext cx="10532110" cy="3830955"/>
            <a:chOff x="1208" y="2360"/>
            <a:chExt cx="16586" cy="6033"/>
          </a:xfrm>
        </p:grpSpPr>
        <p:sp>
          <p:nvSpPr>
            <p:cNvPr id="12" name="Text Box 11"/>
            <p:cNvSpPr txBox="1"/>
            <p:nvPr/>
          </p:nvSpPr>
          <p:spPr>
            <a:xfrm>
              <a:off x="1208" y="2360"/>
              <a:ext cx="16586" cy="60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>
                <a:lnSpc>
                  <a:spcPct val="150000"/>
                </a:lnSpc>
              </a:pPr>
              <a:r>
                <a:rPr lang="en-US"/>
                <a:t>The team for the project, named </a:t>
              </a:r>
              <a:r>
                <a:rPr lang="en-US" i="1"/>
                <a:t>ClanOctate</a:t>
              </a:r>
              <a:r>
                <a:rPr lang="en-US"/>
                <a:t> is composed of :-</a:t>
              </a:r>
              <a:endParaRPr lang="en-US"/>
            </a:p>
            <a:p>
              <a:pPr marL="285750" indent="-285750">
                <a:lnSpc>
                  <a:spcPct val="150000"/>
                </a:lnSpc>
                <a:buFont typeface="Wingdings" panose="05000000000000000000" charset="0"/>
                <a:buChar char="Ø"/>
              </a:pPr>
              <a:r>
                <a:rPr lang="en-US"/>
                <a:t>Anuj Naresh Chetwani</a:t>
              </a:r>
              <a:endParaRPr lang="en-US"/>
            </a:p>
            <a:p>
              <a:pPr marL="285750" indent="-285750">
                <a:lnSpc>
                  <a:spcPct val="150000"/>
                </a:lnSpc>
                <a:buFont typeface="Wingdings" panose="05000000000000000000" charset="0"/>
                <a:buChar char="Ø"/>
              </a:pPr>
              <a:r>
                <a:rPr lang="en-US"/>
                <a:t>Gaurav Anand</a:t>
              </a:r>
              <a:endParaRPr lang="en-US"/>
            </a:p>
            <a:p>
              <a:pPr marL="285750" indent="-285750">
                <a:lnSpc>
                  <a:spcPct val="150000"/>
                </a:lnSpc>
                <a:buFont typeface="Wingdings" panose="05000000000000000000" charset="0"/>
                <a:buChar char="Ø"/>
              </a:pPr>
              <a:r>
                <a:rPr lang="en-US"/>
                <a:t>Hrushabh Hirudkar</a:t>
              </a:r>
              <a:endParaRPr lang="en-US"/>
            </a:p>
            <a:p>
              <a:pPr marL="285750" indent="-285750">
                <a:lnSpc>
                  <a:spcPct val="150000"/>
                </a:lnSpc>
                <a:buFont typeface="Wingdings" panose="05000000000000000000" charset="0"/>
                <a:buChar char="Ø"/>
              </a:pPr>
              <a:r>
                <a:rPr lang="en-US"/>
                <a:t>Jaykumar Dashrathbhai Khatri</a:t>
              </a:r>
              <a:endParaRPr lang="en-US"/>
            </a:p>
            <a:p>
              <a:pPr marL="285750" indent="-285750">
                <a:lnSpc>
                  <a:spcPct val="150000"/>
                </a:lnSpc>
                <a:buFont typeface="Wingdings" panose="05000000000000000000" charset="0"/>
                <a:buChar char="Ø"/>
              </a:pPr>
              <a:r>
                <a:rPr lang="en-US"/>
                <a:t>Manasi Dippak Kaamble</a:t>
              </a:r>
              <a:endParaRPr lang="en-US"/>
            </a:p>
            <a:p>
              <a:pPr marL="285750" indent="-285750">
                <a:lnSpc>
                  <a:spcPct val="150000"/>
                </a:lnSpc>
                <a:buFont typeface="Wingdings" panose="05000000000000000000" charset="0"/>
                <a:buChar char="Ø"/>
              </a:pPr>
              <a:r>
                <a:rPr lang="en-US"/>
                <a:t>Nikhil Saboo</a:t>
              </a:r>
              <a:endParaRPr lang="en-US"/>
            </a:p>
            <a:p>
              <a:pPr marL="285750" indent="-285750">
                <a:lnSpc>
                  <a:spcPct val="150000"/>
                </a:lnSpc>
                <a:buFont typeface="Wingdings" panose="05000000000000000000" charset="0"/>
                <a:buChar char="Ø"/>
              </a:pPr>
              <a:r>
                <a:rPr lang="en-US"/>
                <a:t>Shivani Vijay Rajmane</a:t>
              </a:r>
              <a:endParaRPr lang="en-US"/>
            </a:p>
            <a:p>
              <a:pPr marL="285750" indent="-285750">
                <a:lnSpc>
                  <a:spcPct val="150000"/>
                </a:lnSpc>
                <a:buFont typeface="Wingdings" panose="05000000000000000000" charset="0"/>
                <a:buChar char="Ø"/>
              </a:pPr>
              <a:r>
                <a:rPr lang="en-US"/>
                <a:t>Simran Arun Moondra</a:t>
              </a:r>
              <a:endParaRPr lang="en-US"/>
            </a:p>
          </p:txBody>
        </p:sp>
        <p:sp>
          <p:nvSpPr>
            <p:cNvPr id="13" name="Text Box 12"/>
            <p:cNvSpPr txBox="1"/>
            <p:nvPr/>
          </p:nvSpPr>
          <p:spPr>
            <a:xfrm>
              <a:off x="6524" y="3015"/>
              <a:ext cx="5523" cy="53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>
                <a:lnSpc>
                  <a:spcPct val="150000"/>
                </a:lnSpc>
              </a:pPr>
              <a:r>
                <a:rPr lang="en-US"/>
                <a:t>-	45120348</a:t>
              </a:r>
              <a:endParaRPr lang="en-US"/>
            </a:p>
            <a:p>
              <a:pPr>
                <a:lnSpc>
                  <a:spcPct val="150000"/>
                </a:lnSpc>
              </a:pPr>
              <a:r>
                <a:rPr lang="en-US"/>
                <a:t>-	45120322</a:t>
              </a:r>
              <a:endParaRPr lang="en-US"/>
            </a:p>
            <a:p>
              <a:pPr>
                <a:lnSpc>
                  <a:spcPct val="150000"/>
                </a:lnSpc>
              </a:pPr>
              <a:r>
                <a:rPr lang="en-US"/>
                <a:t>-	45120268</a:t>
              </a:r>
              <a:endParaRPr lang="en-US"/>
            </a:p>
            <a:p>
              <a:pPr>
                <a:lnSpc>
                  <a:spcPct val="150000"/>
                </a:lnSpc>
              </a:pPr>
              <a:r>
                <a:rPr lang="en-US"/>
                <a:t>-	45120246</a:t>
              </a:r>
              <a:endParaRPr lang="en-US"/>
            </a:p>
            <a:p>
              <a:pPr>
                <a:lnSpc>
                  <a:spcPct val="150000"/>
                </a:lnSpc>
              </a:pPr>
              <a:r>
                <a:rPr lang="en-US"/>
                <a:t>-	45120313</a:t>
              </a:r>
              <a:endParaRPr lang="en-US"/>
            </a:p>
            <a:p>
              <a:pPr>
                <a:lnSpc>
                  <a:spcPct val="150000"/>
                </a:lnSpc>
              </a:pPr>
              <a:r>
                <a:rPr lang="en-US"/>
                <a:t>-	45120202</a:t>
              </a:r>
              <a:endParaRPr lang="en-US"/>
            </a:p>
            <a:p>
              <a:pPr>
                <a:lnSpc>
                  <a:spcPct val="150000"/>
                </a:lnSpc>
              </a:pPr>
              <a:r>
                <a:rPr lang="en-US"/>
                <a:t>-	45120050</a:t>
              </a:r>
              <a:endParaRPr lang="en-US"/>
            </a:p>
            <a:p>
              <a:pPr>
                <a:lnSpc>
                  <a:spcPct val="150000"/>
                </a:lnSpc>
              </a:pPr>
              <a:r>
                <a:rPr lang="en-US"/>
                <a:t>-	45120142</a:t>
              </a:r>
              <a:endParaRPr lang="en-US"/>
            </a:p>
          </p:txBody>
        </p:sp>
      </p:grp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25805" y="453390"/>
            <a:ext cx="10515600" cy="599440"/>
          </a:xfrm>
        </p:spPr>
        <p:txBody>
          <a:bodyPr>
            <a:normAutofit fontScale="90000"/>
          </a:bodyPr>
          <a:p>
            <a:r>
              <a:rPr lang="en-US" sz="40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lt"/>
              </a:rPr>
              <a:t>Team members </a:t>
            </a:r>
            <a:r>
              <a:rPr lang="en-US" sz="4000">
                <a:latin typeface="+mn-lt"/>
                <a:cs typeface="+mn-lt"/>
              </a:rPr>
              <a:t> </a:t>
            </a:r>
            <a:endParaRPr lang="en-US" sz="4000">
              <a:latin typeface="+mn-lt"/>
              <a:cs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141605" y="6362065"/>
            <a:ext cx="3093085" cy="398780"/>
            <a:chOff x="223" y="10019"/>
            <a:chExt cx="4871" cy="628"/>
          </a:xfrm>
        </p:grpSpPr>
        <p:pic>
          <p:nvPicPr>
            <p:cNvPr id="6" name="Picture 5" descr="hsbc"/>
            <p:cNvPicPr>
              <a:picLocks noChangeAspect="1"/>
            </p:cNvPicPr>
            <p:nvPr/>
          </p:nvPicPr>
          <p:blipFill>
            <a:blip r:embed="rId2"/>
            <a:srcRect l="62667" t="-675"/>
            <a:stretch>
              <a:fillRect/>
            </a:stretch>
          </p:blipFill>
          <p:spPr>
            <a:xfrm>
              <a:off x="223" y="10097"/>
              <a:ext cx="920" cy="473"/>
            </a:xfrm>
            <a:prstGeom prst="rect">
              <a:avLst/>
            </a:prstGeom>
          </p:spPr>
        </p:pic>
        <p:sp>
          <p:nvSpPr>
            <p:cNvPr id="10" name="Text Box 9"/>
            <p:cNvSpPr txBox="1"/>
            <p:nvPr/>
          </p:nvSpPr>
          <p:spPr>
            <a:xfrm>
              <a:off x="1143" y="10019"/>
              <a:ext cx="3951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2000" b="1">
                  <a:solidFill>
                    <a:schemeClr val="tx1"/>
                  </a:solidFill>
                  <a:latin typeface="Carlito" panose="020F0502020204030204" charset="0"/>
                  <a:cs typeface="Carlito" panose="020F0502020204030204" charset="0"/>
                </a:rPr>
                <a:t>HSBC</a:t>
              </a:r>
              <a:r>
                <a:rPr lang="en-US" sz="2000">
                  <a:solidFill>
                    <a:schemeClr val="tx1"/>
                  </a:solidFill>
                  <a:latin typeface="Carlito" panose="020F0502020204030204" charset="0"/>
                  <a:cs typeface="Carlito" panose="020F0502020204030204" charset="0"/>
                </a:rPr>
                <a:t> | Technology</a:t>
              </a:r>
              <a:endParaRPr lang="en-US" sz="2000">
                <a:solidFill>
                  <a:schemeClr val="tx1"/>
                </a:solidFill>
                <a:latin typeface="Carlito" panose="020F0502020204030204" charset="0"/>
                <a:cs typeface="Carlito" panose="020F0502020204030204" charset="0"/>
              </a:endParaRPr>
            </a:p>
          </p:txBody>
        </p:sp>
      </p:grpSp>
      <p:cxnSp>
        <p:nvCxnSpPr>
          <p:cNvPr id="5" name="Straight Connector 4"/>
          <p:cNvCxnSpPr/>
          <p:nvPr/>
        </p:nvCxnSpPr>
        <p:spPr>
          <a:xfrm flipV="1">
            <a:off x="584835" y="1052830"/>
            <a:ext cx="10872470" cy="45720"/>
          </a:xfrm>
          <a:prstGeom prst="line">
            <a:avLst/>
          </a:prstGeom>
          <a:ln w="12700" cmpd="sng">
            <a:solidFill>
              <a:srgbClr val="3B7AA6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3" name="Picture 2" descr="WhatsApp Image 2020-10-10 at 16.14.32"/>
          <p:cNvPicPr>
            <a:picLocks noChangeAspect="1"/>
          </p:cNvPicPr>
          <p:nvPr/>
        </p:nvPicPr>
        <p:blipFill>
          <a:blip r:embed="rId1"/>
          <a:srcRect l="11754" t="10414" r="13219" b="22398"/>
          <a:stretch>
            <a:fillRect/>
          </a:stretch>
        </p:blipFill>
        <p:spPr>
          <a:xfrm>
            <a:off x="8006080" y="1098550"/>
            <a:ext cx="3952240" cy="5461000"/>
          </a:xfrm>
          <a:prstGeom prst="rect">
            <a:avLst/>
          </a:prstGeom>
          <a:noFill/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25805" y="453390"/>
            <a:ext cx="10515600" cy="599440"/>
          </a:xfrm>
        </p:spPr>
        <p:txBody>
          <a:bodyPr>
            <a:normAutofit fontScale="90000"/>
          </a:bodyPr>
          <a:p>
            <a:r>
              <a:rPr lang="en-US" sz="40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lt"/>
              </a:rPr>
              <a:t>Application Features </a:t>
            </a:r>
            <a:r>
              <a:rPr lang="en-US" sz="4000">
                <a:latin typeface="+mn-lt"/>
                <a:cs typeface="+mn-lt"/>
              </a:rPr>
              <a:t> </a:t>
            </a:r>
            <a:endParaRPr lang="en-US" sz="4000">
              <a:latin typeface="+mn-lt"/>
              <a:cs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141605" y="6362065"/>
            <a:ext cx="3093085" cy="398780"/>
            <a:chOff x="223" y="10019"/>
            <a:chExt cx="4871" cy="628"/>
          </a:xfrm>
        </p:grpSpPr>
        <p:pic>
          <p:nvPicPr>
            <p:cNvPr id="6" name="Picture 5" descr="hsbc"/>
            <p:cNvPicPr>
              <a:picLocks noChangeAspect="1"/>
            </p:cNvPicPr>
            <p:nvPr/>
          </p:nvPicPr>
          <p:blipFill>
            <a:blip r:embed="rId2"/>
            <a:srcRect l="62667" t="-675"/>
            <a:stretch>
              <a:fillRect/>
            </a:stretch>
          </p:blipFill>
          <p:spPr>
            <a:xfrm>
              <a:off x="223" y="10097"/>
              <a:ext cx="920" cy="473"/>
            </a:xfrm>
            <a:prstGeom prst="rect">
              <a:avLst/>
            </a:prstGeom>
          </p:spPr>
        </p:pic>
        <p:sp>
          <p:nvSpPr>
            <p:cNvPr id="10" name="Text Box 9"/>
            <p:cNvSpPr txBox="1"/>
            <p:nvPr/>
          </p:nvSpPr>
          <p:spPr>
            <a:xfrm>
              <a:off x="1143" y="10019"/>
              <a:ext cx="3951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2000" b="1">
                  <a:solidFill>
                    <a:schemeClr val="tx1"/>
                  </a:solidFill>
                  <a:latin typeface="Carlito" panose="020F0502020204030204" charset="0"/>
                  <a:cs typeface="Carlito" panose="020F0502020204030204" charset="0"/>
                </a:rPr>
                <a:t>HSBC</a:t>
              </a:r>
              <a:r>
                <a:rPr lang="en-US" sz="2000">
                  <a:solidFill>
                    <a:schemeClr val="tx1"/>
                  </a:solidFill>
                  <a:latin typeface="Carlito" panose="020F0502020204030204" charset="0"/>
                  <a:cs typeface="Carlito" panose="020F0502020204030204" charset="0"/>
                </a:rPr>
                <a:t> | Technology</a:t>
              </a:r>
              <a:endParaRPr lang="en-US" sz="2000">
                <a:solidFill>
                  <a:schemeClr val="tx1"/>
                </a:solidFill>
                <a:latin typeface="Carlito" panose="020F0502020204030204" charset="0"/>
                <a:cs typeface="Carlito" panose="020F0502020204030204" charset="0"/>
              </a:endParaRPr>
            </a:p>
          </p:txBody>
        </p:sp>
      </p:grpSp>
      <p:cxnSp>
        <p:nvCxnSpPr>
          <p:cNvPr id="5" name="Straight Connector 4"/>
          <p:cNvCxnSpPr/>
          <p:nvPr/>
        </p:nvCxnSpPr>
        <p:spPr>
          <a:xfrm flipV="1">
            <a:off x="584835" y="1052830"/>
            <a:ext cx="10872470" cy="45720"/>
          </a:xfrm>
          <a:prstGeom prst="line">
            <a:avLst/>
          </a:prstGeom>
          <a:ln w="12700" cmpd="sng">
            <a:solidFill>
              <a:srgbClr val="3B7AA6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Box 11"/>
          <p:cNvSpPr txBox="1"/>
          <p:nvPr/>
        </p:nvSpPr>
        <p:spPr>
          <a:xfrm>
            <a:off x="725170" y="1172845"/>
            <a:ext cx="7280910" cy="4939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5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The application designed in the project, automates the procedure of booking a meeting room in a company where emloyees can search and book a meeting room based on their requirements.</a:t>
            </a:r>
            <a:endParaRPr lang="en-US"/>
          </a:p>
          <a:p>
            <a:pPr>
              <a:lnSpc>
                <a:spcPct val="125000"/>
              </a:lnSpc>
              <a:spcBef>
                <a:spcPts val="0"/>
              </a:spcBef>
              <a:spcAft>
                <a:spcPts val="0"/>
              </a:spcAft>
            </a:pPr>
            <a:endParaRPr lang="en-US"/>
          </a:p>
          <a:p>
            <a:pPr>
              <a:lnSpc>
                <a:spcPct val="125000"/>
              </a:lnSpc>
            </a:pPr>
            <a:r>
              <a:rPr lang="en-US"/>
              <a:t>Depending on the role of the employee in the company, the employee can perform various functions (as shown beside) on the application.</a:t>
            </a:r>
            <a:endParaRPr lang="en-US"/>
          </a:p>
          <a:p>
            <a:pPr indent="0">
              <a:lnSpc>
                <a:spcPct val="125000"/>
              </a:lnSpc>
              <a:buFont typeface="Wingdings" panose="05000000000000000000" charset="0"/>
              <a:buNone/>
            </a:pPr>
            <a:endParaRPr lang="en-US"/>
          </a:p>
          <a:p>
            <a:pPr indent="0">
              <a:lnSpc>
                <a:spcPct val="125000"/>
              </a:lnSpc>
              <a:buFont typeface="Wingdings" panose="05000000000000000000" charset="0"/>
              <a:buNone/>
            </a:pPr>
            <a:r>
              <a:rPr lang="en-US"/>
              <a:t>Key points :-</a:t>
            </a:r>
            <a:endParaRPr lang="en-US"/>
          </a:p>
          <a:p>
            <a:pPr marL="285750" indent="-285750">
              <a:lnSpc>
                <a:spcPct val="125000"/>
              </a:lnSpc>
              <a:buFont typeface="Wingdings" panose="05000000000000000000" charset="0"/>
              <a:buChar char="§"/>
            </a:pPr>
            <a:r>
              <a:rPr lang="en-US"/>
              <a:t>The application uses MySql RDBMS server to store all the business data.</a:t>
            </a:r>
            <a:endParaRPr lang="en-US"/>
          </a:p>
          <a:p>
            <a:pPr marL="285750" indent="-285750">
              <a:lnSpc>
                <a:spcPct val="125000"/>
              </a:lnSpc>
              <a:buFont typeface="Wingdings" panose="05000000000000000000" charset="0"/>
              <a:buChar char="§"/>
            </a:pPr>
            <a:r>
              <a:rPr lang="en-US"/>
              <a:t>The application uses a layered architecture and thus it helps to build loosly coupled systems.</a:t>
            </a:r>
            <a:endParaRPr lang="en-US"/>
          </a:p>
          <a:p>
            <a:pPr marL="285750" indent="-285750">
              <a:lnSpc>
                <a:spcPct val="125000"/>
              </a:lnSpc>
              <a:buFont typeface="Wingdings" panose="05000000000000000000" charset="0"/>
              <a:buChar char="§"/>
            </a:pPr>
            <a:r>
              <a:rPr lang="en-US"/>
              <a:t>The web application is based on MVC design pattern and it isolates the application logic from the user interface layer and supports separation of concerns.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25805" y="453390"/>
            <a:ext cx="10515600" cy="599440"/>
          </a:xfrm>
        </p:spPr>
        <p:txBody>
          <a:bodyPr>
            <a:normAutofit fontScale="90000"/>
          </a:bodyPr>
          <a:p>
            <a:r>
              <a:rPr lang="en-US" sz="40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lt"/>
              </a:rPr>
              <a:t>UI Snapshots </a:t>
            </a:r>
            <a:endParaRPr lang="en-US" sz="4000">
              <a:solidFill>
                <a:schemeClr val="tx1">
                  <a:lumMod val="65000"/>
                  <a:lumOff val="35000"/>
                </a:schemeClr>
              </a:solidFill>
              <a:latin typeface="+mn-lt"/>
              <a:cs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141605" y="6362065"/>
            <a:ext cx="3093085" cy="398780"/>
            <a:chOff x="223" y="10019"/>
            <a:chExt cx="4871" cy="628"/>
          </a:xfrm>
        </p:grpSpPr>
        <p:pic>
          <p:nvPicPr>
            <p:cNvPr id="6" name="Picture 5" descr="hsbc"/>
            <p:cNvPicPr>
              <a:picLocks noChangeAspect="1"/>
            </p:cNvPicPr>
            <p:nvPr/>
          </p:nvPicPr>
          <p:blipFill>
            <a:blip r:embed="rId1"/>
            <a:srcRect l="62667" t="-675"/>
            <a:stretch>
              <a:fillRect/>
            </a:stretch>
          </p:blipFill>
          <p:spPr>
            <a:xfrm>
              <a:off x="223" y="10097"/>
              <a:ext cx="920" cy="473"/>
            </a:xfrm>
            <a:prstGeom prst="rect">
              <a:avLst/>
            </a:prstGeom>
          </p:spPr>
        </p:pic>
        <p:sp>
          <p:nvSpPr>
            <p:cNvPr id="10" name="Text Box 9"/>
            <p:cNvSpPr txBox="1"/>
            <p:nvPr/>
          </p:nvSpPr>
          <p:spPr>
            <a:xfrm>
              <a:off x="1143" y="10019"/>
              <a:ext cx="3951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2000" b="1">
                  <a:solidFill>
                    <a:schemeClr val="tx1"/>
                  </a:solidFill>
                  <a:latin typeface="Carlito" panose="020F0502020204030204" charset="0"/>
                  <a:cs typeface="Carlito" panose="020F0502020204030204" charset="0"/>
                </a:rPr>
                <a:t>HSBC</a:t>
              </a:r>
              <a:r>
                <a:rPr lang="en-US" sz="2000">
                  <a:solidFill>
                    <a:schemeClr val="tx1"/>
                  </a:solidFill>
                  <a:latin typeface="Carlito" panose="020F0502020204030204" charset="0"/>
                  <a:cs typeface="Carlito" panose="020F0502020204030204" charset="0"/>
                </a:rPr>
                <a:t> | Technology</a:t>
              </a:r>
              <a:endParaRPr lang="en-US" sz="2000">
                <a:solidFill>
                  <a:schemeClr val="tx1"/>
                </a:solidFill>
                <a:latin typeface="Carlito" panose="020F0502020204030204" charset="0"/>
                <a:cs typeface="Carlito" panose="020F0502020204030204" charset="0"/>
              </a:endParaRPr>
            </a:p>
          </p:txBody>
        </p:sp>
      </p:grpSp>
      <p:cxnSp>
        <p:nvCxnSpPr>
          <p:cNvPr id="5" name="Straight Connector 4"/>
          <p:cNvCxnSpPr/>
          <p:nvPr/>
        </p:nvCxnSpPr>
        <p:spPr>
          <a:xfrm flipV="1">
            <a:off x="584835" y="1052830"/>
            <a:ext cx="10872470" cy="45720"/>
          </a:xfrm>
          <a:prstGeom prst="line">
            <a:avLst/>
          </a:prstGeom>
          <a:ln w="12700" cmpd="sng">
            <a:solidFill>
              <a:srgbClr val="3B7AA6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835" y="1185545"/>
            <a:ext cx="5335905" cy="309308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3380" y="1188720"/>
            <a:ext cx="4699000" cy="412051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rcRect l="12556" t="18953" r="15608" b="23037"/>
          <a:stretch>
            <a:fillRect/>
          </a:stretch>
        </p:blipFill>
        <p:spPr>
          <a:xfrm>
            <a:off x="1710055" y="4424045"/>
            <a:ext cx="3171825" cy="188468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25805" y="453390"/>
            <a:ext cx="10515600" cy="599440"/>
          </a:xfrm>
        </p:spPr>
        <p:txBody>
          <a:bodyPr>
            <a:normAutofit fontScale="90000"/>
          </a:bodyPr>
          <a:p>
            <a:r>
              <a:rPr lang="en-US" sz="40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lt"/>
              </a:rPr>
              <a:t>UI Snapshots continued...</a:t>
            </a:r>
            <a:endParaRPr lang="en-US" sz="4000">
              <a:solidFill>
                <a:schemeClr val="tx1">
                  <a:lumMod val="65000"/>
                  <a:lumOff val="35000"/>
                </a:schemeClr>
              </a:solidFill>
              <a:latin typeface="+mn-lt"/>
              <a:cs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141605" y="6362065"/>
            <a:ext cx="3093085" cy="398780"/>
            <a:chOff x="223" y="10019"/>
            <a:chExt cx="4871" cy="628"/>
          </a:xfrm>
        </p:grpSpPr>
        <p:pic>
          <p:nvPicPr>
            <p:cNvPr id="6" name="Picture 5" descr="hsbc"/>
            <p:cNvPicPr>
              <a:picLocks noChangeAspect="1"/>
            </p:cNvPicPr>
            <p:nvPr/>
          </p:nvPicPr>
          <p:blipFill>
            <a:blip r:embed="rId1"/>
            <a:srcRect l="62667" t="-675"/>
            <a:stretch>
              <a:fillRect/>
            </a:stretch>
          </p:blipFill>
          <p:spPr>
            <a:xfrm>
              <a:off x="223" y="10097"/>
              <a:ext cx="920" cy="473"/>
            </a:xfrm>
            <a:prstGeom prst="rect">
              <a:avLst/>
            </a:prstGeom>
          </p:spPr>
        </p:pic>
        <p:sp>
          <p:nvSpPr>
            <p:cNvPr id="10" name="Text Box 9"/>
            <p:cNvSpPr txBox="1"/>
            <p:nvPr/>
          </p:nvSpPr>
          <p:spPr>
            <a:xfrm>
              <a:off x="1143" y="10019"/>
              <a:ext cx="3951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2000" b="1">
                  <a:solidFill>
                    <a:schemeClr val="tx1"/>
                  </a:solidFill>
                  <a:latin typeface="Carlito" panose="020F0502020204030204" charset="0"/>
                  <a:cs typeface="Carlito" panose="020F0502020204030204" charset="0"/>
                </a:rPr>
                <a:t>HSBC</a:t>
              </a:r>
              <a:r>
                <a:rPr lang="en-US" sz="2000">
                  <a:solidFill>
                    <a:schemeClr val="tx1"/>
                  </a:solidFill>
                  <a:latin typeface="Carlito" panose="020F0502020204030204" charset="0"/>
                  <a:cs typeface="Carlito" panose="020F0502020204030204" charset="0"/>
                </a:rPr>
                <a:t> | Technology</a:t>
              </a:r>
              <a:endParaRPr lang="en-US" sz="2000">
                <a:solidFill>
                  <a:schemeClr val="tx1"/>
                </a:solidFill>
                <a:latin typeface="Carlito" panose="020F0502020204030204" charset="0"/>
                <a:cs typeface="Carlito" panose="020F0502020204030204" charset="0"/>
              </a:endParaRPr>
            </a:p>
          </p:txBody>
        </p:sp>
      </p:grpSp>
      <p:cxnSp>
        <p:nvCxnSpPr>
          <p:cNvPr id="5" name="Straight Connector 4"/>
          <p:cNvCxnSpPr/>
          <p:nvPr/>
        </p:nvCxnSpPr>
        <p:spPr>
          <a:xfrm flipV="1">
            <a:off x="584835" y="1052830"/>
            <a:ext cx="10872470" cy="45720"/>
          </a:xfrm>
          <a:prstGeom prst="line">
            <a:avLst/>
          </a:prstGeom>
          <a:ln w="12700" cmpd="sng">
            <a:solidFill>
              <a:srgbClr val="3B7AA6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rcRect l="5412" b="17233"/>
          <a:stretch>
            <a:fillRect/>
          </a:stretch>
        </p:blipFill>
        <p:spPr>
          <a:xfrm>
            <a:off x="368935" y="1241425"/>
            <a:ext cx="6304280" cy="257111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3550" y="1167130"/>
            <a:ext cx="5080000" cy="3810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18" name="Group 17"/>
          <p:cNvGrpSpPr/>
          <p:nvPr/>
        </p:nvGrpSpPr>
        <p:grpSpPr>
          <a:xfrm>
            <a:off x="584835" y="1098550"/>
            <a:ext cx="10935970" cy="5205730"/>
            <a:chOff x="921" y="1730"/>
            <a:chExt cx="17222" cy="8198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921" y="1730"/>
              <a:ext cx="17222" cy="8198"/>
            </a:xfrm>
            <a:prstGeom prst="rect">
              <a:avLst/>
            </a:prstGeom>
          </p:spPr>
        </p:pic>
        <p:sp>
          <p:nvSpPr>
            <p:cNvPr id="17" name="Rectangles 16"/>
            <p:cNvSpPr/>
            <p:nvPr/>
          </p:nvSpPr>
          <p:spPr>
            <a:xfrm>
              <a:off x="2149" y="2092"/>
              <a:ext cx="14500" cy="7282"/>
            </a:xfrm>
            <a:prstGeom prst="rect">
              <a:avLst/>
            </a:prstGeom>
            <a:solidFill>
              <a:schemeClr val="bg1">
                <a:alpha val="8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25805" y="453390"/>
            <a:ext cx="10515600" cy="599440"/>
          </a:xfrm>
        </p:spPr>
        <p:txBody>
          <a:bodyPr>
            <a:normAutofit fontScale="90000"/>
          </a:bodyPr>
          <a:p>
            <a:r>
              <a:rPr lang="en-US" sz="40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lt"/>
              </a:rPr>
              <a:t>Learnings from the project</a:t>
            </a:r>
            <a:endParaRPr lang="en-US" sz="4000">
              <a:solidFill>
                <a:schemeClr val="tx1">
                  <a:lumMod val="65000"/>
                  <a:lumOff val="35000"/>
                </a:schemeClr>
              </a:solidFill>
              <a:latin typeface="+mn-lt"/>
              <a:cs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141605" y="6362065"/>
            <a:ext cx="3093085" cy="398780"/>
            <a:chOff x="223" y="10019"/>
            <a:chExt cx="4871" cy="628"/>
          </a:xfrm>
        </p:grpSpPr>
        <p:pic>
          <p:nvPicPr>
            <p:cNvPr id="6" name="Picture 5" descr="hsbc"/>
            <p:cNvPicPr>
              <a:picLocks noChangeAspect="1"/>
            </p:cNvPicPr>
            <p:nvPr/>
          </p:nvPicPr>
          <p:blipFill>
            <a:blip r:embed="rId2"/>
            <a:srcRect l="62667" t="-675"/>
            <a:stretch>
              <a:fillRect/>
            </a:stretch>
          </p:blipFill>
          <p:spPr>
            <a:xfrm>
              <a:off x="223" y="10097"/>
              <a:ext cx="920" cy="473"/>
            </a:xfrm>
            <a:prstGeom prst="rect">
              <a:avLst/>
            </a:prstGeom>
          </p:spPr>
        </p:pic>
        <p:sp>
          <p:nvSpPr>
            <p:cNvPr id="10" name="Text Box 9"/>
            <p:cNvSpPr txBox="1"/>
            <p:nvPr/>
          </p:nvSpPr>
          <p:spPr>
            <a:xfrm>
              <a:off x="1143" y="10019"/>
              <a:ext cx="3951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2000" b="1">
                  <a:solidFill>
                    <a:schemeClr val="tx1"/>
                  </a:solidFill>
                  <a:latin typeface="Carlito" panose="020F0502020204030204" charset="0"/>
                  <a:cs typeface="Carlito" panose="020F0502020204030204" charset="0"/>
                </a:rPr>
                <a:t>HSBC</a:t>
              </a:r>
              <a:r>
                <a:rPr lang="en-US" sz="2000">
                  <a:solidFill>
                    <a:schemeClr val="tx1"/>
                  </a:solidFill>
                  <a:latin typeface="Carlito" panose="020F0502020204030204" charset="0"/>
                  <a:cs typeface="Carlito" panose="020F0502020204030204" charset="0"/>
                </a:rPr>
                <a:t> | Technology</a:t>
              </a:r>
              <a:endParaRPr lang="en-US" sz="2000">
                <a:solidFill>
                  <a:schemeClr val="tx1"/>
                </a:solidFill>
                <a:latin typeface="Carlito" panose="020F0502020204030204" charset="0"/>
                <a:cs typeface="Carlito" panose="020F0502020204030204" charset="0"/>
              </a:endParaRPr>
            </a:p>
          </p:txBody>
        </p:sp>
      </p:grpSp>
      <p:cxnSp>
        <p:nvCxnSpPr>
          <p:cNvPr id="5" name="Straight Connector 4"/>
          <p:cNvCxnSpPr/>
          <p:nvPr/>
        </p:nvCxnSpPr>
        <p:spPr>
          <a:xfrm flipV="1">
            <a:off x="584835" y="1052830"/>
            <a:ext cx="10872470" cy="45720"/>
          </a:xfrm>
          <a:prstGeom prst="line">
            <a:avLst/>
          </a:prstGeom>
          <a:ln w="12700" cmpd="sng">
            <a:solidFill>
              <a:srgbClr val="3B7AA6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Box 11"/>
          <p:cNvSpPr txBox="1"/>
          <p:nvPr/>
        </p:nvSpPr>
        <p:spPr>
          <a:xfrm>
            <a:off x="725805" y="1184275"/>
            <a:ext cx="1053211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5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The modern workplace thrives on collaboration, and with collaboration comes meeting. Video meetings and conference calls can be a hassle for the modern workplace if there is no proper managed meeting room that supports the plethora of smart technologies the modern worker uses - laptops, wifi connection, whiteboard, TV and high-definition video conference call with several attendees, that can bee booked conveniently.</a:t>
            </a:r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725805" y="2814320"/>
            <a:ext cx="10232390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While developing and designing the solution for the above problem, through our application, our team learnt a lot in the process.</a:t>
            </a:r>
            <a:endParaRPr lang="en-US"/>
          </a:p>
          <a:p>
            <a:pPr marL="285750" indent="-285750">
              <a:buFont typeface="Wingdings" panose="05000000000000000000" charset="0"/>
              <a:buChar char="v"/>
            </a:pPr>
            <a:r>
              <a:rPr lang="en-US" b="1" i="1"/>
              <a:t>Collaboration</a:t>
            </a:r>
            <a:r>
              <a:rPr lang="en-US"/>
              <a:t> - the team learnt to plan, coordinate, control and monitor the project during entire time span of development.</a:t>
            </a:r>
            <a:endParaRPr lang="en-US"/>
          </a:p>
          <a:p>
            <a:pPr marL="285750" indent="-285750">
              <a:buFont typeface="Wingdings" panose="05000000000000000000" charset="0"/>
              <a:buChar char="v"/>
            </a:pPr>
            <a:r>
              <a:rPr lang="en-US" b="1" i="1"/>
              <a:t>Time Management </a:t>
            </a:r>
            <a:r>
              <a:rPr lang="en-US"/>
              <a:t>- the team learnt to efficiently use time and lay emphasis on complex  parts.</a:t>
            </a:r>
            <a:endParaRPr lang="en-US" b="1" i="1"/>
          </a:p>
          <a:p>
            <a:pPr marL="285750" indent="-285750">
              <a:buFont typeface="Wingdings" panose="05000000000000000000" charset="0"/>
              <a:buChar char="v"/>
            </a:pPr>
            <a:r>
              <a:rPr lang="en-US" b="1" i="1"/>
              <a:t>Technological  tools &amp; concepts</a:t>
            </a:r>
            <a:r>
              <a:rPr lang="en-US"/>
              <a:t> - the team learnt about the following :-</a:t>
            </a:r>
            <a:endParaRPr 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proper use of layered architecture to develop the solution.</a:t>
            </a:r>
            <a:endParaRPr 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use of database to store the business data.</a:t>
            </a:r>
            <a:endParaRPr 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deeper knowledge of theoretical concepts through active exploration of real world problem (as specified above).</a:t>
            </a:r>
            <a:endParaRPr 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etc.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7" name="Content Placeholder 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633470" y="1773555"/>
            <a:ext cx="5062855" cy="506285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141605" y="6362065"/>
            <a:ext cx="3093085" cy="398780"/>
            <a:chOff x="223" y="10019"/>
            <a:chExt cx="4871" cy="628"/>
          </a:xfrm>
        </p:grpSpPr>
        <p:pic>
          <p:nvPicPr>
            <p:cNvPr id="6" name="Picture 5" descr="hsbc"/>
            <p:cNvPicPr>
              <a:picLocks noChangeAspect="1"/>
            </p:cNvPicPr>
            <p:nvPr/>
          </p:nvPicPr>
          <p:blipFill>
            <a:blip r:embed="rId2"/>
            <a:srcRect l="62667" t="-675"/>
            <a:stretch>
              <a:fillRect/>
            </a:stretch>
          </p:blipFill>
          <p:spPr>
            <a:xfrm>
              <a:off x="223" y="10097"/>
              <a:ext cx="920" cy="473"/>
            </a:xfrm>
            <a:prstGeom prst="rect">
              <a:avLst/>
            </a:prstGeom>
          </p:spPr>
        </p:pic>
        <p:sp>
          <p:nvSpPr>
            <p:cNvPr id="10" name="Text Box 9"/>
            <p:cNvSpPr txBox="1"/>
            <p:nvPr/>
          </p:nvSpPr>
          <p:spPr>
            <a:xfrm>
              <a:off x="1143" y="10019"/>
              <a:ext cx="3951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2000" b="1">
                  <a:solidFill>
                    <a:schemeClr val="tx1"/>
                  </a:solidFill>
                  <a:latin typeface="Carlito" panose="020F0502020204030204" charset="0"/>
                  <a:cs typeface="Carlito" panose="020F0502020204030204" charset="0"/>
                </a:rPr>
                <a:t>HSBC</a:t>
              </a:r>
              <a:r>
                <a:rPr lang="en-US" sz="2000">
                  <a:solidFill>
                    <a:schemeClr val="tx1"/>
                  </a:solidFill>
                  <a:latin typeface="Carlito" panose="020F0502020204030204" charset="0"/>
                  <a:cs typeface="Carlito" panose="020F0502020204030204" charset="0"/>
                </a:rPr>
                <a:t> | Technology</a:t>
              </a:r>
              <a:endParaRPr lang="en-US" sz="2000">
                <a:solidFill>
                  <a:schemeClr val="tx1"/>
                </a:solidFill>
                <a:latin typeface="Carlito" panose="020F0502020204030204" charset="0"/>
                <a:cs typeface="Carlito" panose="020F0502020204030204" charset="0"/>
              </a:endParaRPr>
            </a:p>
          </p:txBody>
        </p:sp>
      </p:grpSp>
      <p:sp>
        <p:nvSpPr>
          <p:cNvPr id="3" name="Text Box 2"/>
          <p:cNvSpPr txBox="1"/>
          <p:nvPr/>
        </p:nvSpPr>
        <p:spPr>
          <a:xfrm>
            <a:off x="2109470" y="1420495"/>
            <a:ext cx="782764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9600" b="1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52000">
                      <a:srgbClr val="0070C0"/>
                    </a:gs>
                    <a:gs pos="91000">
                      <a:schemeClr val="accent1">
                        <a:lumMod val="73000"/>
                      </a:schemeClr>
                    </a:gs>
                    <a:gs pos="100000">
                      <a:srgbClr val="00B0F0"/>
                    </a:gs>
                  </a:gsLst>
                  <a:lin ang="5400000" scaled="0"/>
                </a:gradFill>
              </a:rPr>
              <a:t>“THANK YOU”</a:t>
            </a:r>
            <a:endParaRPr lang="en-US" sz="9600" b="1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52000">
                    <a:srgbClr val="0070C0"/>
                  </a:gs>
                  <a:gs pos="91000">
                    <a:schemeClr val="accent1">
                      <a:lumMod val="73000"/>
                    </a:schemeClr>
                  </a:gs>
                  <a:gs pos="100000">
                    <a:srgbClr val="00B0F0"/>
                  </a:gs>
                </a:gsLst>
                <a:lin ang="5400000" scaled="0"/>
              </a:gradFill>
            </a:endParaRPr>
          </a:p>
        </p:txBody>
      </p:sp>
      <p:sp>
        <p:nvSpPr>
          <p:cNvPr id="15" name="Rectangles 14"/>
          <p:cNvSpPr/>
          <p:nvPr/>
        </p:nvSpPr>
        <p:spPr>
          <a:xfrm>
            <a:off x="3790315" y="3213100"/>
            <a:ext cx="4579620" cy="2653665"/>
          </a:xfrm>
          <a:prstGeom prst="rect">
            <a:avLst/>
          </a:prstGeom>
          <a:solidFill>
            <a:schemeClr val="bg1"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2305</Words>
  <Application>WPS Presentation</Application>
  <PresentationFormat>Widescreen</PresentationFormat>
  <Paragraphs>83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8" baseType="lpstr">
      <vt:lpstr>Arial</vt:lpstr>
      <vt:lpstr>SimSun</vt:lpstr>
      <vt:lpstr>Wingdings</vt:lpstr>
      <vt:lpstr>Modern No. 20</vt:lpstr>
      <vt:lpstr>Carlito</vt:lpstr>
      <vt:lpstr>Wingdings</vt:lpstr>
      <vt:lpstr>Calibri</vt:lpstr>
      <vt:lpstr>Microsoft YaHei</vt:lpstr>
      <vt:lpstr>Arial Unicode MS</vt:lpstr>
      <vt:lpstr>Calibri Light</vt:lpstr>
      <vt:lpstr>Office Theme</vt:lpstr>
      <vt:lpstr>PowerPoint 演示文稿</vt:lpstr>
      <vt:lpstr>Team members  </vt:lpstr>
      <vt:lpstr>Application Features  </vt:lpstr>
      <vt:lpstr>UI Snapshots </vt:lpstr>
      <vt:lpstr>UI Snapshots </vt:lpstr>
      <vt:lpstr>Learnings from the project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nEW u</cp:lastModifiedBy>
  <cp:revision>3</cp:revision>
  <dcterms:created xsi:type="dcterms:W3CDTF">2020-10-10T19:19:00Z</dcterms:created>
  <dcterms:modified xsi:type="dcterms:W3CDTF">2020-10-11T11:48:36Z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1033-11.2.0.9684</vt:lpwstr>
  </property>
</Properties>
</file>