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0"/>
  </p:handoutMasterIdLst>
  <p:sldIdLst>
    <p:sldId id="256" r:id="rId3"/>
    <p:sldId id="259" r:id="rId5"/>
    <p:sldId id="265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7AA6"/>
    <a:srgbClr val="0699DE"/>
    <a:srgbClr val="1683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80605-thrive-2-thumbnai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635"/>
          </a:xfrm>
          <a:prstGeom prst="rect">
            <a:avLst/>
          </a:prstGeom>
          <a:ln>
            <a:noFill/>
          </a:ln>
        </p:spPr>
      </p:pic>
      <p:sp>
        <p:nvSpPr>
          <p:cNvPr id="7" name="Text Box 6"/>
          <p:cNvSpPr txBox="1"/>
          <p:nvPr/>
        </p:nvSpPr>
        <p:spPr>
          <a:xfrm>
            <a:off x="1207770" y="598170"/>
            <a:ext cx="97764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200" b="1"/>
              <a:t> </a:t>
            </a:r>
            <a:r>
              <a:rPr lang="en-US"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52000">
                      <a:srgbClr val="0070C0"/>
                    </a:gs>
                    <a:gs pos="91000">
                      <a:schemeClr val="accent1">
                        <a:alpha val="100000"/>
                        <a:lumMod val="73000"/>
                      </a:schemeClr>
                    </a:gs>
                    <a:gs pos="100000">
                      <a:srgbClr val="00B0F0"/>
                    </a:gs>
                  </a:gsLst>
                  <a:lin ang="5400000" scaled="0"/>
                </a:gradFill>
              </a:rPr>
              <a:t>Automated Meeting Room Booking System</a:t>
            </a:r>
            <a:endParaRPr lang="en-US" sz="3600" b="1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2000">
                    <a:srgbClr val="0070C0"/>
                  </a:gs>
                  <a:gs pos="91000">
                    <a:schemeClr val="accent1">
                      <a:alpha val="100000"/>
                      <a:lumMod val="73000"/>
                    </a:schemeClr>
                  </a:gs>
                  <a:gs pos="100000">
                    <a:srgbClr val="00B0F0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882015" y="4968875"/>
            <a:ext cx="41281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solidFill>
                  <a:schemeClr val="bg1"/>
                </a:solidFill>
              </a:rPr>
              <a:t>October 2020</a:t>
            </a:r>
            <a:endParaRPr lang="en-US" sz="2400" b="1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41605" y="6362065"/>
            <a:ext cx="3093085" cy="398780"/>
            <a:chOff x="223" y="10019"/>
            <a:chExt cx="4871" cy="628"/>
          </a:xfrm>
        </p:grpSpPr>
        <p:pic>
          <p:nvPicPr>
            <p:cNvPr id="6" name="Picture 5" descr="hsbc"/>
            <p:cNvPicPr>
              <a:picLocks noChangeAspect="1"/>
            </p:cNvPicPr>
            <p:nvPr/>
          </p:nvPicPr>
          <p:blipFill>
            <a:blip r:embed="rId2"/>
            <a:srcRect l="62667" t="-675"/>
            <a:stretch>
              <a:fillRect/>
            </a:stretch>
          </p:blipFill>
          <p:spPr>
            <a:xfrm>
              <a:off x="223" y="10097"/>
              <a:ext cx="920" cy="473"/>
            </a:xfrm>
            <a:prstGeom prst="rect">
              <a:avLst/>
            </a:prstGeom>
          </p:spPr>
        </p:pic>
        <p:pic>
          <p:nvPicPr>
            <p:cNvPr id="9" name="Picture 8" descr="hsbc"/>
            <p:cNvPicPr>
              <a:picLocks noChangeAspect="1"/>
            </p:cNvPicPr>
            <p:nvPr/>
          </p:nvPicPr>
          <p:blipFill>
            <a:blip r:embed="rId2"/>
            <a:srcRect r="39186"/>
            <a:stretch>
              <a:fillRect/>
            </a:stretch>
          </p:blipFill>
          <p:spPr>
            <a:xfrm>
              <a:off x="1293" y="10159"/>
              <a:ext cx="991" cy="366"/>
            </a:xfrm>
            <a:prstGeom prst="rect">
              <a:avLst/>
            </a:prstGeom>
          </p:spPr>
        </p:pic>
        <p:sp>
          <p:nvSpPr>
            <p:cNvPr id="10" name="Text Box 9"/>
            <p:cNvSpPr txBox="1"/>
            <p:nvPr/>
          </p:nvSpPr>
          <p:spPr>
            <a:xfrm>
              <a:off x="2284" y="10019"/>
              <a:ext cx="281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000">
                  <a:solidFill>
                    <a:schemeClr val="bg1"/>
                  </a:solidFill>
                </a:rPr>
                <a:t>|</a:t>
              </a:r>
              <a:r>
                <a:rPr lang="en-US" sz="2000">
                  <a:solidFill>
                    <a:schemeClr val="bg1"/>
                  </a:solidFill>
                  <a:latin typeface="Modern No. 20" panose="02070704070505020303" charset="0"/>
                  <a:cs typeface="Modern No. 20" panose="02070704070505020303" charset="0"/>
                </a:rPr>
                <a:t> </a:t>
              </a:r>
              <a:r>
                <a:rPr lang="en-US" sz="2000">
                  <a:solidFill>
                    <a:schemeClr val="bg1"/>
                  </a:solidFill>
                  <a:latin typeface="Carlito" panose="020F0502020204030204" charset="0"/>
                  <a:cs typeface="Carlito" panose="020F0502020204030204" charset="0"/>
                </a:rPr>
                <a:t>Technology</a:t>
              </a:r>
              <a:endParaRPr lang="en-US" sz="2000">
                <a:solidFill>
                  <a:schemeClr val="bg1"/>
                </a:solidFill>
                <a:latin typeface="Carlito" panose="020F0502020204030204" charset="0"/>
                <a:cs typeface="Carlito" panose="020F0502020204030204" charset="0"/>
              </a:endParaRPr>
            </a:p>
          </p:txBody>
        </p:sp>
      </p:grpSp>
      <p:sp>
        <p:nvSpPr>
          <p:cNvPr id="14" name="Text Box 13"/>
          <p:cNvSpPr txBox="1"/>
          <p:nvPr/>
        </p:nvSpPr>
        <p:spPr>
          <a:xfrm>
            <a:off x="882015" y="5429250"/>
            <a:ext cx="60490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chemeClr val="bg1"/>
                </a:solidFill>
              </a:rPr>
              <a:t>Team ClanOctate, DA 1 - Team 1 </a:t>
            </a:r>
            <a:endParaRPr 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7" name="Group 16"/>
          <p:cNvGrpSpPr/>
          <p:nvPr/>
        </p:nvGrpSpPr>
        <p:grpSpPr>
          <a:xfrm>
            <a:off x="829310" y="716915"/>
            <a:ext cx="10394950" cy="6028055"/>
            <a:chOff x="1018" y="1602"/>
            <a:chExt cx="15390" cy="902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561" y="1602"/>
              <a:ext cx="14781" cy="9020"/>
            </a:xfrm>
            <a:prstGeom prst="rect">
              <a:avLst/>
            </a:prstGeom>
          </p:spPr>
        </p:pic>
        <p:sp>
          <p:nvSpPr>
            <p:cNvPr id="16" name="Rectangles 15"/>
            <p:cNvSpPr/>
            <p:nvPr/>
          </p:nvSpPr>
          <p:spPr>
            <a:xfrm>
              <a:off x="1018" y="1730"/>
              <a:ext cx="15391" cy="8367"/>
            </a:xfrm>
            <a:prstGeom prst="rect">
              <a:avLst/>
            </a:prstGeom>
            <a:solidFill>
              <a:schemeClr val="bg1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17550" y="1363980"/>
            <a:ext cx="10532110" cy="3830955"/>
            <a:chOff x="1208" y="2360"/>
            <a:chExt cx="16586" cy="6033"/>
          </a:xfrm>
        </p:grpSpPr>
        <p:sp>
          <p:nvSpPr>
            <p:cNvPr id="12" name="Text Box 11"/>
            <p:cNvSpPr txBox="1"/>
            <p:nvPr/>
          </p:nvSpPr>
          <p:spPr>
            <a:xfrm>
              <a:off x="1208" y="2360"/>
              <a:ext cx="16586" cy="60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50000"/>
                </a:lnSpc>
              </a:pPr>
              <a:r>
                <a:rPr lang="en-US"/>
                <a:t>The team, ClanOctate is composed of :-</a:t>
              </a:r>
              <a:endParaRPr lang="en-US"/>
            </a:p>
            <a:p>
              <a:pPr marL="285750" indent="-285750">
                <a:lnSpc>
                  <a:spcPct val="150000"/>
                </a:lnSpc>
                <a:buFont typeface="Wingdings" panose="05000000000000000000" charset="0"/>
                <a:buChar char="Ø"/>
              </a:pPr>
              <a:r>
                <a:rPr lang="en-US"/>
                <a:t>Anuj Naresh Chetwani</a:t>
              </a:r>
              <a:endParaRPr lang="en-US"/>
            </a:p>
            <a:p>
              <a:pPr marL="285750" indent="-285750">
                <a:lnSpc>
                  <a:spcPct val="150000"/>
                </a:lnSpc>
                <a:buFont typeface="Wingdings" panose="05000000000000000000" charset="0"/>
                <a:buChar char="Ø"/>
              </a:pPr>
              <a:r>
                <a:rPr lang="en-US"/>
                <a:t>Gaurav Anand</a:t>
              </a:r>
              <a:endParaRPr lang="en-US"/>
            </a:p>
            <a:p>
              <a:pPr marL="285750" indent="-285750">
                <a:lnSpc>
                  <a:spcPct val="150000"/>
                </a:lnSpc>
                <a:buFont typeface="Wingdings" panose="05000000000000000000" charset="0"/>
                <a:buChar char="Ø"/>
              </a:pPr>
              <a:r>
                <a:rPr lang="en-US"/>
                <a:t>Hrushabh Hirudkar</a:t>
              </a:r>
              <a:endParaRPr lang="en-US"/>
            </a:p>
            <a:p>
              <a:pPr marL="285750" indent="-285750">
                <a:lnSpc>
                  <a:spcPct val="150000"/>
                </a:lnSpc>
                <a:buFont typeface="Wingdings" panose="05000000000000000000" charset="0"/>
                <a:buChar char="Ø"/>
              </a:pPr>
              <a:r>
                <a:rPr lang="en-US"/>
                <a:t>Jaykumar Dashrathbhai Khatri</a:t>
              </a:r>
              <a:endParaRPr lang="en-US"/>
            </a:p>
            <a:p>
              <a:pPr marL="285750" indent="-285750">
                <a:lnSpc>
                  <a:spcPct val="150000"/>
                </a:lnSpc>
                <a:buFont typeface="Wingdings" panose="05000000000000000000" charset="0"/>
                <a:buChar char="Ø"/>
              </a:pPr>
              <a:r>
                <a:rPr lang="en-US"/>
                <a:t>Manasi Dippak Kaamble</a:t>
              </a:r>
              <a:endParaRPr lang="en-US"/>
            </a:p>
            <a:p>
              <a:pPr marL="285750" indent="-285750">
                <a:lnSpc>
                  <a:spcPct val="150000"/>
                </a:lnSpc>
                <a:buFont typeface="Wingdings" panose="05000000000000000000" charset="0"/>
                <a:buChar char="Ø"/>
              </a:pPr>
              <a:r>
                <a:rPr lang="en-US"/>
                <a:t>Nikhil Saboo</a:t>
              </a:r>
              <a:endParaRPr lang="en-US"/>
            </a:p>
            <a:p>
              <a:pPr marL="285750" indent="-285750">
                <a:lnSpc>
                  <a:spcPct val="150000"/>
                </a:lnSpc>
                <a:buFont typeface="Wingdings" panose="05000000000000000000" charset="0"/>
                <a:buChar char="Ø"/>
              </a:pPr>
              <a:r>
                <a:rPr lang="en-US"/>
                <a:t>Shivani Vijay Rajmane</a:t>
              </a:r>
              <a:endParaRPr lang="en-US"/>
            </a:p>
            <a:p>
              <a:pPr marL="285750" indent="-285750">
                <a:lnSpc>
                  <a:spcPct val="150000"/>
                </a:lnSpc>
                <a:buFont typeface="Wingdings" panose="05000000000000000000" charset="0"/>
                <a:buChar char="Ø"/>
              </a:pPr>
              <a:r>
                <a:rPr lang="en-US"/>
                <a:t>Simran Arun Moondra</a:t>
              </a:r>
              <a:endParaRPr lang="en-US"/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6524" y="3015"/>
              <a:ext cx="5523" cy="5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50000"/>
                </a:lnSpc>
              </a:pPr>
              <a:r>
                <a:rPr lang="en-US"/>
                <a:t>-	45120348</a:t>
              </a:r>
              <a:endParaRPr lang="en-US"/>
            </a:p>
            <a:p>
              <a:pPr>
                <a:lnSpc>
                  <a:spcPct val="150000"/>
                </a:lnSpc>
              </a:pPr>
              <a:r>
                <a:rPr lang="en-US"/>
                <a:t>-	45120322</a:t>
              </a:r>
              <a:endParaRPr lang="en-US"/>
            </a:p>
            <a:p>
              <a:pPr>
                <a:lnSpc>
                  <a:spcPct val="150000"/>
                </a:lnSpc>
              </a:pPr>
              <a:r>
                <a:rPr lang="en-US"/>
                <a:t>-	45120268</a:t>
              </a:r>
              <a:endParaRPr lang="en-US"/>
            </a:p>
            <a:p>
              <a:pPr>
                <a:lnSpc>
                  <a:spcPct val="150000"/>
                </a:lnSpc>
              </a:pPr>
              <a:r>
                <a:rPr lang="en-US"/>
                <a:t>-	45120246</a:t>
              </a:r>
              <a:endParaRPr lang="en-US"/>
            </a:p>
            <a:p>
              <a:pPr>
                <a:lnSpc>
                  <a:spcPct val="150000"/>
                </a:lnSpc>
              </a:pPr>
              <a:r>
                <a:rPr lang="en-US"/>
                <a:t>-	45120313</a:t>
              </a:r>
              <a:endParaRPr lang="en-US"/>
            </a:p>
            <a:p>
              <a:pPr>
                <a:lnSpc>
                  <a:spcPct val="150000"/>
                </a:lnSpc>
              </a:pPr>
              <a:r>
                <a:rPr lang="en-US"/>
                <a:t>-	45120202</a:t>
              </a:r>
              <a:endParaRPr lang="en-US"/>
            </a:p>
            <a:p>
              <a:pPr>
                <a:lnSpc>
                  <a:spcPct val="150000"/>
                </a:lnSpc>
              </a:pPr>
              <a:r>
                <a:rPr lang="en-US"/>
                <a:t>-	45120050</a:t>
              </a:r>
              <a:endParaRPr lang="en-US"/>
            </a:p>
            <a:p>
              <a:pPr>
                <a:lnSpc>
                  <a:spcPct val="150000"/>
                </a:lnSpc>
              </a:pPr>
              <a:r>
                <a:rPr lang="en-US"/>
                <a:t>-	45120142</a:t>
              </a:r>
              <a:endParaRPr lang="en-US"/>
            </a:p>
          </p:txBody>
        </p:sp>
      </p:grp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25805" y="453390"/>
            <a:ext cx="10515600" cy="599440"/>
          </a:xfrm>
        </p:spPr>
        <p:txBody>
          <a:bodyPr>
            <a:normAutofit fontScale="90000"/>
          </a:bodyPr>
          <a:p>
            <a:r>
              <a:rPr lang="en-US" sz="4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lt"/>
              </a:rPr>
              <a:t>Team members </a:t>
            </a:r>
            <a:r>
              <a:rPr lang="en-US" sz="4000">
                <a:latin typeface="+mn-lt"/>
                <a:cs typeface="+mn-lt"/>
              </a:rPr>
              <a:t> </a:t>
            </a:r>
            <a:endParaRPr lang="en-US" sz="4000">
              <a:latin typeface="+mn-lt"/>
              <a:cs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41605" y="6362065"/>
            <a:ext cx="3093085" cy="398780"/>
            <a:chOff x="223" y="10019"/>
            <a:chExt cx="4871" cy="628"/>
          </a:xfrm>
        </p:grpSpPr>
        <p:pic>
          <p:nvPicPr>
            <p:cNvPr id="6" name="Picture 5" descr="hsbc"/>
            <p:cNvPicPr>
              <a:picLocks noChangeAspect="1"/>
            </p:cNvPicPr>
            <p:nvPr/>
          </p:nvPicPr>
          <p:blipFill>
            <a:blip r:embed="rId2"/>
            <a:srcRect l="62667" t="-675"/>
            <a:stretch>
              <a:fillRect/>
            </a:stretch>
          </p:blipFill>
          <p:spPr>
            <a:xfrm>
              <a:off x="223" y="10097"/>
              <a:ext cx="920" cy="473"/>
            </a:xfrm>
            <a:prstGeom prst="rect">
              <a:avLst/>
            </a:prstGeom>
          </p:spPr>
        </p:pic>
        <p:sp>
          <p:nvSpPr>
            <p:cNvPr id="10" name="Text Box 9"/>
            <p:cNvSpPr txBox="1"/>
            <p:nvPr/>
          </p:nvSpPr>
          <p:spPr>
            <a:xfrm>
              <a:off x="1143" y="10019"/>
              <a:ext cx="395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000" b="1">
                  <a:solidFill>
                    <a:schemeClr val="tx1"/>
                  </a:solidFill>
                  <a:latin typeface="Carlito" panose="020F0502020204030204" charset="0"/>
                  <a:cs typeface="Carlito" panose="020F0502020204030204" charset="0"/>
                </a:rPr>
                <a:t>HSBC</a:t>
              </a:r>
              <a:r>
                <a:rPr lang="en-US" sz="2000">
                  <a:solidFill>
                    <a:schemeClr val="tx1"/>
                  </a:solidFill>
                  <a:latin typeface="Carlito" panose="020F0502020204030204" charset="0"/>
                  <a:cs typeface="Carlito" panose="020F0502020204030204" charset="0"/>
                </a:rPr>
                <a:t> | Technology</a:t>
              </a:r>
              <a:endParaRPr lang="en-US" sz="2000">
                <a:solidFill>
                  <a:schemeClr val="tx1"/>
                </a:solidFill>
                <a:latin typeface="Carlito" panose="020F0502020204030204" charset="0"/>
                <a:cs typeface="Carlito" panose="020F0502020204030204" charset="0"/>
              </a:endParaRPr>
            </a:p>
          </p:txBody>
        </p:sp>
      </p:grpSp>
      <p:cxnSp>
        <p:nvCxnSpPr>
          <p:cNvPr id="5" name="Straight Connector 4"/>
          <p:cNvCxnSpPr/>
          <p:nvPr/>
        </p:nvCxnSpPr>
        <p:spPr>
          <a:xfrm flipV="1">
            <a:off x="584835" y="1052830"/>
            <a:ext cx="10872470" cy="45720"/>
          </a:xfrm>
          <a:prstGeom prst="line">
            <a:avLst/>
          </a:prstGeom>
          <a:ln w="12700" cmpd="sng">
            <a:solidFill>
              <a:srgbClr val="3B7AA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25805" y="453390"/>
            <a:ext cx="10515600" cy="599440"/>
          </a:xfrm>
        </p:spPr>
        <p:txBody>
          <a:bodyPr>
            <a:normAutofit fontScale="90000"/>
          </a:bodyPr>
          <a:p>
            <a:r>
              <a:rPr lang="en-US" sz="4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lt"/>
              </a:rPr>
              <a:t>Application Features </a:t>
            </a:r>
            <a:r>
              <a:rPr lang="en-US" sz="4000">
                <a:latin typeface="+mn-lt"/>
                <a:cs typeface="+mn-lt"/>
              </a:rPr>
              <a:t> </a:t>
            </a:r>
            <a:endParaRPr lang="en-US" sz="4000">
              <a:latin typeface="+mn-lt"/>
              <a:cs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41605" y="6362065"/>
            <a:ext cx="3093085" cy="398780"/>
            <a:chOff x="223" y="10019"/>
            <a:chExt cx="4871" cy="628"/>
          </a:xfrm>
        </p:grpSpPr>
        <p:pic>
          <p:nvPicPr>
            <p:cNvPr id="6" name="Picture 5" descr="hsbc"/>
            <p:cNvPicPr>
              <a:picLocks noChangeAspect="1"/>
            </p:cNvPicPr>
            <p:nvPr/>
          </p:nvPicPr>
          <p:blipFill>
            <a:blip r:embed="rId1"/>
            <a:srcRect l="62667" t="-675"/>
            <a:stretch>
              <a:fillRect/>
            </a:stretch>
          </p:blipFill>
          <p:spPr>
            <a:xfrm>
              <a:off x="223" y="10097"/>
              <a:ext cx="920" cy="473"/>
            </a:xfrm>
            <a:prstGeom prst="rect">
              <a:avLst/>
            </a:prstGeom>
          </p:spPr>
        </p:pic>
        <p:sp>
          <p:nvSpPr>
            <p:cNvPr id="10" name="Text Box 9"/>
            <p:cNvSpPr txBox="1"/>
            <p:nvPr/>
          </p:nvSpPr>
          <p:spPr>
            <a:xfrm>
              <a:off x="1143" y="10019"/>
              <a:ext cx="395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000" b="1">
                  <a:solidFill>
                    <a:schemeClr val="tx1"/>
                  </a:solidFill>
                  <a:latin typeface="Carlito" panose="020F0502020204030204" charset="0"/>
                  <a:cs typeface="Carlito" panose="020F0502020204030204" charset="0"/>
                </a:rPr>
                <a:t>HSBC</a:t>
              </a:r>
              <a:r>
                <a:rPr lang="en-US" sz="2000">
                  <a:solidFill>
                    <a:schemeClr val="tx1"/>
                  </a:solidFill>
                  <a:latin typeface="Carlito" panose="020F0502020204030204" charset="0"/>
                  <a:cs typeface="Carlito" panose="020F0502020204030204" charset="0"/>
                </a:rPr>
                <a:t> | Technology</a:t>
              </a:r>
              <a:endParaRPr lang="en-US" sz="2000">
                <a:solidFill>
                  <a:schemeClr val="tx1"/>
                </a:solidFill>
                <a:latin typeface="Carlito" panose="020F0502020204030204" charset="0"/>
                <a:cs typeface="Carlito" panose="020F0502020204030204" charset="0"/>
              </a:endParaRPr>
            </a:p>
          </p:txBody>
        </p:sp>
      </p:grpSp>
      <p:cxnSp>
        <p:nvCxnSpPr>
          <p:cNvPr id="5" name="Straight Connector 4"/>
          <p:cNvCxnSpPr/>
          <p:nvPr/>
        </p:nvCxnSpPr>
        <p:spPr>
          <a:xfrm flipV="1">
            <a:off x="584835" y="1052830"/>
            <a:ext cx="10872470" cy="45720"/>
          </a:xfrm>
          <a:prstGeom prst="line">
            <a:avLst/>
          </a:prstGeom>
          <a:ln w="12700" cmpd="sng">
            <a:solidFill>
              <a:srgbClr val="3B7AA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717550" y="1363980"/>
            <a:ext cx="1053211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/>
              <a:t>To add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25805" y="453390"/>
            <a:ext cx="10515600" cy="599440"/>
          </a:xfrm>
        </p:spPr>
        <p:txBody>
          <a:bodyPr>
            <a:normAutofit fontScale="90000"/>
          </a:bodyPr>
          <a:p>
            <a:r>
              <a:rPr lang="en-US" sz="4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lt"/>
              </a:rPr>
              <a:t>UI Snapshots </a:t>
            </a:r>
            <a:endParaRPr lang="en-US" sz="400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41605" y="6362065"/>
            <a:ext cx="3093085" cy="398780"/>
            <a:chOff x="223" y="10019"/>
            <a:chExt cx="4871" cy="628"/>
          </a:xfrm>
        </p:grpSpPr>
        <p:pic>
          <p:nvPicPr>
            <p:cNvPr id="6" name="Picture 5" descr="hsbc"/>
            <p:cNvPicPr>
              <a:picLocks noChangeAspect="1"/>
            </p:cNvPicPr>
            <p:nvPr/>
          </p:nvPicPr>
          <p:blipFill>
            <a:blip r:embed="rId1"/>
            <a:srcRect l="62667" t="-675"/>
            <a:stretch>
              <a:fillRect/>
            </a:stretch>
          </p:blipFill>
          <p:spPr>
            <a:xfrm>
              <a:off x="223" y="10097"/>
              <a:ext cx="920" cy="473"/>
            </a:xfrm>
            <a:prstGeom prst="rect">
              <a:avLst/>
            </a:prstGeom>
          </p:spPr>
        </p:pic>
        <p:sp>
          <p:nvSpPr>
            <p:cNvPr id="10" name="Text Box 9"/>
            <p:cNvSpPr txBox="1"/>
            <p:nvPr/>
          </p:nvSpPr>
          <p:spPr>
            <a:xfrm>
              <a:off x="1143" y="10019"/>
              <a:ext cx="395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000" b="1">
                  <a:solidFill>
                    <a:schemeClr val="tx1"/>
                  </a:solidFill>
                  <a:latin typeface="Carlito" panose="020F0502020204030204" charset="0"/>
                  <a:cs typeface="Carlito" panose="020F0502020204030204" charset="0"/>
                </a:rPr>
                <a:t>HSBC</a:t>
              </a:r>
              <a:r>
                <a:rPr lang="en-US" sz="2000">
                  <a:solidFill>
                    <a:schemeClr val="tx1"/>
                  </a:solidFill>
                  <a:latin typeface="Carlito" panose="020F0502020204030204" charset="0"/>
                  <a:cs typeface="Carlito" panose="020F0502020204030204" charset="0"/>
                </a:rPr>
                <a:t> | Technology</a:t>
              </a:r>
              <a:endParaRPr lang="en-US" sz="2000">
                <a:solidFill>
                  <a:schemeClr val="tx1"/>
                </a:solidFill>
                <a:latin typeface="Carlito" panose="020F0502020204030204" charset="0"/>
                <a:cs typeface="Carlito" panose="020F0502020204030204" charset="0"/>
              </a:endParaRPr>
            </a:p>
          </p:txBody>
        </p:sp>
      </p:grpSp>
      <p:cxnSp>
        <p:nvCxnSpPr>
          <p:cNvPr id="5" name="Straight Connector 4"/>
          <p:cNvCxnSpPr/>
          <p:nvPr/>
        </p:nvCxnSpPr>
        <p:spPr>
          <a:xfrm flipV="1">
            <a:off x="584835" y="1052830"/>
            <a:ext cx="10872470" cy="45720"/>
          </a:xfrm>
          <a:prstGeom prst="line">
            <a:avLst/>
          </a:prstGeom>
          <a:ln w="12700" cmpd="sng">
            <a:solidFill>
              <a:srgbClr val="3B7AA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717550" y="1363980"/>
            <a:ext cx="1053211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/>
              <a:t>To add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25805" y="453390"/>
            <a:ext cx="10515600" cy="599440"/>
          </a:xfrm>
        </p:spPr>
        <p:txBody>
          <a:bodyPr>
            <a:normAutofit fontScale="90000"/>
          </a:bodyPr>
          <a:p>
            <a:r>
              <a:rPr lang="en-US" sz="4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lt"/>
              </a:rPr>
              <a:t>Learnings from the project</a:t>
            </a:r>
            <a:endParaRPr lang="en-US" sz="400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41605" y="6362065"/>
            <a:ext cx="3093085" cy="398780"/>
            <a:chOff x="223" y="10019"/>
            <a:chExt cx="4871" cy="628"/>
          </a:xfrm>
        </p:grpSpPr>
        <p:pic>
          <p:nvPicPr>
            <p:cNvPr id="6" name="Picture 5" descr="hsbc"/>
            <p:cNvPicPr>
              <a:picLocks noChangeAspect="1"/>
            </p:cNvPicPr>
            <p:nvPr/>
          </p:nvPicPr>
          <p:blipFill>
            <a:blip r:embed="rId1"/>
            <a:srcRect l="62667" t="-675"/>
            <a:stretch>
              <a:fillRect/>
            </a:stretch>
          </p:blipFill>
          <p:spPr>
            <a:xfrm>
              <a:off x="223" y="10097"/>
              <a:ext cx="920" cy="473"/>
            </a:xfrm>
            <a:prstGeom prst="rect">
              <a:avLst/>
            </a:prstGeom>
          </p:spPr>
        </p:pic>
        <p:sp>
          <p:nvSpPr>
            <p:cNvPr id="10" name="Text Box 9"/>
            <p:cNvSpPr txBox="1"/>
            <p:nvPr/>
          </p:nvSpPr>
          <p:spPr>
            <a:xfrm>
              <a:off x="1143" y="10019"/>
              <a:ext cx="395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000" b="1">
                  <a:solidFill>
                    <a:schemeClr val="tx1"/>
                  </a:solidFill>
                  <a:latin typeface="Carlito" panose="020F0502020204030204" charset="0"/>
                  <a:cs typeface="Carlito" panose="020F0502020204030204" charset="0"/>
                </a:rPr>
                <a:t>HSBC</a:t>
              </a:r>
              <a:r>
                <a:rPr lang="en-US" sz="2000">
                  <a:solidFill>
                    <a:schemeClr val="tx1"/>
                  </a:solidFill>
                  <a:latin typeface="Carlito" panose="020F0502020204030204" charset="0"/>
                  <a:cs typeface="Carlito" panose="020F0502020204030204" charset="0"/>
                </a:rPr>
                <a:t> | Technology</a:t>
              </a:r>
              <a:endParaRPr lang="en-US" sz="2000">
                <a:solidFill>
                  <a:schemeClr val="tx1"/>
                </a:solidFill>
                <a:latin typeface="Carlito" panose="020F0502020204030204" charset="0"/>
                <a:cs typeface="Carlito" panose="020F0502020204030204" charset="0"/>
              </a:endParaRPr>
            </a:p>
          </p:txBody>
        </p:sp>
      </p:grpSp>
      <p:cxnSp>
        <p:nvCxnSpPr>
          <p:cNvPr id="5" name="Straight Connector 4"/>
          <p:cNvCxnSpPr/>
          <p:nvPr/>
        </p:nvCxnSpPr>
        <p:spPr>
          <a:xfrm flipV="1">
            <a:off x="584835" y="1052830"/>
            <a:ext cx="10872470" cy="45720"/>
          </a:xfrm>
          <a:prstGeom prst="line">
            <a:avLst/>
          </a:prstGeom>
          <a:ln w="12700" cmpd="sng">
            <a:solidFill>
              <a:srgbClr val="3B7AA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717550" y="1363980"/>
            <a:ext cx="1053211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/>
              <a:t>To add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33470" y="1773555"/>
            <a:ext cx="5062855" cy="506285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41605" y="6362065"/>
            <a:ext cx="3093085" cy="398780"/>
            <a:chOff x="223" y="10019"/>
            <a:chExt cx="4871" cy="628"/>
          </a:xfrm>
        </p:grpSpPr>
        <p:pic>
          <p:nvPicPr>
            <p:cNvPr id="6" name="Picture 5" descr="hsbc"/>
            <p:cNvPicPr>
              <a:picLocks noChangeAspect="1"/>
            </p:cNvPicPr>
            <p:nvPr/>
          </p:nvPicPr>
          <p:blipFill>
            <a:blip r:embed="rId2"/>
            <a:srcRect l="62667" t="-675"/>
            <a:stretch>
              <a:fillRect/>
            </a:stretch>
          </p:blipFill>
          <p:spPr>
            <a:xfrm>
              <a:off x="223" y="10097"/>
              <a:ext cx="920" cy="473"/>
            </a:xfrm>
            <a:prstGeom prst="rect">
              <a:avLst/>
            </a:prstGeom>
          </p:spPr>
        </p:pic>
        <p:sp>
          <p:nvSpPr>
            <p:cNvPr id="10" name="Text Box 9"/>
            <p:cNvSpPr txBox="1"/>
            <p:nvPr/>
          </p:nvSpPr>
          <p:spPr>
            <a:xfrm>
              <a:off x="1143" y="10019"/>
              <a:ext cx="395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000" b="1">
                  <a:solidFill>
                    <a:schemeClr val="tx1"/>
                  </a:solidFill>
                  <a:latin typeface="Carlito" panose="020F0502020204030204" charset="0"/>
                  <a:cs typeface="Carlito" panose="020F0502020204030204" charset="0"/>
                </a:rPr>
                <a:t>HSBC</a:t>
              </a:r>
              <a:r>
                <a:rPr lang="en-US" sz="2000">
                  <a:solidFill>
                    <a:schemeClr val="tx1"/>
                  </a:solidFill>
                  <a:latin typeface="Carlito" panose="020F0502020204030204" charset="0"/>
                  <a:cs typeface="Carlito" panose="020F0502020204030204" charset="0"/>
                </a:rPr>
                <a:t> | Technology</a:t>
              </a:r>
              <a:endParaRPr lang="en-US" sz="2000">
                <a:solidFill>
                  <a:schemeClr val="tx1"/>
                </a:solidFill>
                <a:latin typeface="Carlito" panose="020F0502020204030204" charset="0"/>
                <a:cs typeface="Carlito" panose="020F0502020204030204" charset="0"/>
              </a:endParaRPr>
            </a:p>
          </p:txBody>
        </p:sp>
      </p:grpSp>
      <p:sp>
        <p:nvSpPr>
          <p:cNvPr id="3" name="Text Box 2"/>
          <p:cNvSpPr txBox="1"/>
          <p:nvPr/>
        </p:nvSpPr>
        <p:spPr>
          <a:xfrm>
            <a:off x="2109470" y="1420495"/>
            <a:ext cx="782764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9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52000">
                      <a:srgbClr val="0070C0"/>
                    </a:gs>
                    <a:gs pos="91000">
                      <a:schemeClr val="accent1">
                        <a:lumMod val="73000"/>
                      </a:schemeClr>
                    </a:gs>
                    <a:gs pos="100000">
                      <a:srgbClr val="00B0F0"/>
                    </a:gs>
                  </a:gsLst>
                  <a:lin ang="5400000" scaled="0"/>
                </a:gradFill>
              </a:rPr>
              <a:t>“THANK YOU”</a:t>
            </a:r>
            <a:endParaRPr lang="en-US" sz="9600" b="1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2000">
                    <a:srgbClr val="0070C0"/>
                  </a:gs>
                  <a:gs pos="91000">
                    <a:schemeClr val="accent1">
                      <a:lumMod val="73000"/>
                    </a:schemeClr>
                  </a:gs>
                  <a:gs pos="100000">
                    <a:srgbClr val="00B0F0"/>
                  </a:gs>
                </a:gsLst>
                <a:lin ang="5400000" scaled="0"/>
              </a:gradFill>
            </a:endParaRPr>
          </a:p>
        </p:txBody>
      </p:sp>
      <p:sp>
        <p:nvSpPr>
          <p:cNvPr id="15" name="Rectangles 14"/>
          <p:cNvSpPr/>
          <p:nvPr/>
        </p:nvSpPr>
        <p:spPr>
          <a:xfrm>
            <a:off x="3790315" y="3213100"/>
            <a:ext cx="4579620" cy="2653665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555</Words>
  <Application>WPS Presentation</Application>
  <PresentationFormat>Widescreen</PresentationFormat>
  <Paragraphs>63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66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Microsoft JhengHei</vt:lpstr>
      <vt:lpstr>Forte</vt:lpstr>
      <vt:lpstr>Malgun Gothic</vt:lpstr>
      <vt:lpstr>MingLiU-ExtB</vt:lpstr>
      <vt:lpstr>Caladea</vt:lpstr>
      <vt:lpstr>MingLiU_HKSCS-ExtB</vt:lpstr>
      <vt:lpstr>Cambria</vt:lpstr>
      <vt:lpstr>Calisto MT</vt:lpstr>
      <vt:lpstr>Californian FB</vt:lpstr>
      <vt:lpstr>Webdings</vt:lpstr>
      <vt:lpstr>Vladimir Script</vt:lpstr>
      <vt:lpstr>Source Sans Pro ExtraLight</vt:lpstr>
      <vt:lpstr>Sylfaen</vt:lpstr>
      <vt:lpstr>Sitka Small</vt:lpstr>
      <vt:lpstr>Sitka Text</vt:lpstr>
      <vt:lpstr>Sitka Subheading</vt:lpstr>
      <vt:lpstr>Sitka Heading</vt:lpstr>
      <vt:lpstr>Comic Sans MS</vt:lpstr>
      <vt:lpstr>Wingdings</vt:lpstr>
      <vt:lpstr>Microsoft JhengHei Light</vt:lpstr>
      <vt:lpstr>Microsoft JhengHei UI Light</vt:lpstr>
      <vt:lpstr>Microsoft JhengHei UI</vt:lpstr>
      <vt:lpstr>Cambria Math</vt:lpstr>
      <vt:lpstr>Maiandra GD</vt:lpstr>
      <vt:lpstr>Marlett</vt:lpstr>
      <vt:lpstr>Microsoft New Tai Lue</vt:lpstr>
      <vt:lpstr>Microsoft Sans Serif</vt:lpstr>
      <vt:lpstr>Microsoft Tai Le</vt:lpstr>
      <vt:lpstr>Mistral</vt:lpstr>
      <vt:lpstr>Modern No. 20</vt:lpstr>
      <vt:lpstr>MS Reference Specialty</vt:lpstr>
      <vt:lpstr>Monotype Corsiva</vt:lpstr>
      <vt:lpstr>MS Outlook</vt:lpstr>
      <vt:lpstr>MS Reference Sans Serif</vt:lpstr>
      <vt:lpstr>MT Extra</vt:lpstr>
      <vt:lpstr>MV Boli</vt:lpstr>
      <vt:lpstr>Myanmar Text</vt:lpstr>
      <vt:lpstr>Mongolian Baiti</vt:lpstr>
      <vt:lpstr>Open Sans</vt:lpstr>
      <vt:lpstr>Open Sans Semibold</vt:lpstr>
      <vt:lpstr>Onyx</vt:lpstr>
      <vt:lpstr>OpenSymbol</vt:lpstr>
      <vt:lpstr>Palatino Linotype</vt:lpstr>
      <vt:lpstr>Lucida Fax</vt:lpstr>
      <vt:lpstr>Lucida Calligraphy</vt:lpstr>
      <vt:lpstr>Lucida Console</vt:lpstr>
      <vt:lpstr>Lucida Handwriting</vt:lpstr>
      <vt:lpstr>Jokerman</vt:lpstr>
      <vt:lpstr>DejaVu Serif</vt:lpstr>
      <vt:lpstr>DejaVu Sans Light</vt:lpstr>
      <vt:lpstr>DejaVu Sans Mono</vt:lpstr>
      <vt:lpstr>Carlito</vt:lpstr>
      <vt:lpstr>Office Theme</vt:lpstr>
      <vt:lpstr>PowerPoint 演示文稿</vt:lpstr>
      <vt:lpstr>PowerPoint 演示文稿</vt:lpstr>
      <vt:lpstr>Team members  </vt:lpstr>
      <vt:lpstr>Application Features  </vt:lpstr>
      <vt:lpstr>UI Snapshots </vt:lpstr>
      <vt:lpstr>Learnings from the project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nEW u</cp:lastModifiedBy>
  <cp:revision>1</cp:revision>
  <dcterms:created xsi:type="dcterms:W3CDTF">2020-10-10T19:19:42Z</dcterms:created>
  <dcterms:modified xsi:type="dcterms:W3CDTF">2020-10-10T19:19:43Z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