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8" r:id="rId5"/>
    <p:sldId id="260" r:id="rId6"/>
    <p:sldId id="261" r:id="rId7"/>
    <p:sldId id="265" r:id="rId8"/>
    <p:sldId id="266" r:id="rId9"/>
    <p:sldId id="267" r:id="rId10"/>
    <p:sldId id="270" r:id="rId11"/>
    <p:sldId id="271" r:id="rId12"/>
    <p:sldId id="272" r:id="rId13"/>
    <p:sldId id="273" r:id="rId14"/>
    <p:sldId id="263" r:id="rId1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15"/>
    <p:restoredTop sz="94610"/>
  </p:normalViewPr>
  <p:slideViewPr>
    <p:cSldViewPr snapToGrid="0" snapToObjects="1">
      <p:cViewPr varScale="1">
        <p:scale>
          <a:sx n="116" d="100"/>
          <a:sy n="116" d="100"/>
        </p:scale>
        <p:origin x="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878B2-4DC6-9E41-A559-694E5BA0C74D}" type="datetimeFigureOut">
              <a:rPr lang="en-IL" smtClean="0"/>
              <a:t>11/04/2022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72247-920F-5241-B554-CE9978CB7144}" type="slidenum">
              <a:rPr lang="en-IL" smtClean="0"/>
              <a:t>‹#›</a:t>
            </a:fld>
            <a:endParaRPr lang="en-IL"/>
          </a:p>
        </p:txBody>
      </p:sp>
    </p:spTree>
    <p:extLst>
      <p:ext uri="{BB962C8B-B14F-4D97-AF65-F5344CB8AC3E}">
        <p14:creationId xmlns:p14="http://schemas.microsoft.com/office/powerpoint/2010/main" val="331789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5D22-9484-4942-B877-C732688D7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598F1F83-BF8D-EA47-8BF1-CB3977174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F2D87A43-C52E-5B4C-9459-6117A8D2D1EF}"/>
              </a:ext>
            </a:extLst>
          </p:cNvPr>
          <p:cNvSpPr>
            <a:spLocks noGrp="1"/>
          </p:cNvSpPr>
          <p:nvPr>
            <p:ph type="dt" sz="half" idx="10"/>
          </p:nvPr>
        </p:nvSpPr>
        <p:spPr/>
        <p:txBody>
          <a:bodyPr/>
          <a:lstStyle/>
          <a:p>
            <a:fld id="{9DB2E118-5ABD-E24E-B6A7-F22F550E6486}" type="datetimeFigureOut">
              <a:rPr lang="en-IL" smtClean="0"/>
              <a:t>11/04/2022</a:t>
            </a:fld>
            <a:endParaRPr lang="en-IL"/>
          </a:p>
        </p:txBody>
      </p:sp>
      <p:sp>
        <p:nvSpPr>
          <p:cNvPr id="5" name="Footer Placeholder 4">
            <a:extLst>
              <a:ext uri="{FF2B5EF4-FFF2-40B4-BE49-F238E27FC236}">
                <a16:creationId xmlns:a16="http://schemas.microsoft.com/office/drawing/2014/main" id="{F94A7FFF-572F-0047-8CA7-32A3CCC7A40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6D32215-356D-F44F-BEDE-06B499CD9344}"/>
              </a:ext>
            </a:extLst>
          </p:cNvPr>
          <p:cNvSpPr>
            <a:spLocks noGrp="1"/>
          </p:cNvSpPr>
          <p:nvPr>
            <p:ph type="sldNum" sz="quarter" idx="12"/>
          </p:nvPr>
        </p:nvSpPr>
        <p:spPr/>
        <p:txBody>
          <a:bodyPr/>
          <a:lstStyle/>
          <a:p>
            <a:fld id="{69DD7AB2-345A-124F-9563-3FAA72891756}" type="slidenum">
              <a:rPr lang="en-IL" smtClean="0"/>
              <a:t>‹#›</a:t>
            </a:fld>
            <a:endParaRPr lang="en-IL"/>
          </a:p>
        </p:txBody>
      </p:sp>
    </p:spTree>
    <p:extLst>
      <p:ext uri="{BB962C8B-B14F-4D97-AF65-F5344CB8AC3E}">
        <p14:creationId xmlns:p14="http://schemas.microsoft.com/office/powerpoint/2010/main" val="263258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9EB7-5387-494B-B417-6EE47059B05C}"/>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53A9B93-FD9B-5749-810A-DACECFDCCD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65403FF-DDB3-B04A-8C08-C3B018FA3B42}"/>
              </a:ext>
            </a:extLst>
          </p:cNvPr>
          <p:cNvSpPr>
            <a:spLocks noGrp="1"/>
          </p:cNvSpPr>
          <p:nvPr>
            <p:ph type="dt" sz="half" idx="10"/>
          </p:nvPr>
        </p:nvSpPr>
        <p:spPr/>
        <p:txBody>
          <a:bodyPr/>
          <a:lstStyle/>
          <a:p>
            <a:fld id="{9DB2E118-5ABD-E24E-B6A7-F22F550E6486}" type="datetimeFigureOut">
              <a:rPr lang="en-IL" smtClean="0"/>
              <a:t>11/04/2022</a:t>
            </a:fld>
            <a:endParaRPr lang="en-IL"/>
          </a:p>
        </p:txBody>
      </p:sp>
      <p:sp>
        <p:nvSpPr>
          <p:cNvPr id="5" name="Footer Placeholder 4">
            <a:extLst>
              <a:ext uri="{FF2B5EF4-FFF2-40B4-BE49-F238E27FC236}">
                <a16:creationId xmlns:a16="http://schemas.microsoft.com/office/drawing/2014/main" id="{A90A1368-859F-6845-A01B-D4C60221B3A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61F27B2-ECFC-D14D-AAA4-DB5A57E3B0C6}"/>
              </a:ext>
            </a:extLst>
          </p:cNvPr>
          <p:cNvSpPr>
            <a:spLocks noGrp="1"/>
          </p:cNvSpPr>
          <p:nvPr>
            <p:ph type="sldNum" sz="quarter" idx="12"/>
          </p:nvPr>
        </p:nvSpPr>
        <p:spPr/>
        <p:txBody>
          <a:bodyPr/>
          <a:lstStyle/>
          <a:p>
            <a:fld id="{69DD7AB2-345A-124F-9563-3FAA72891756}" type="slidenum">
              <a:rPr lang="en-IL" smtClean="0"/>
              <a:t>‹#›</a:t>
            </a:fld>
            <a:endParaRPr lang="en-IL"/>
          </a:p>
        </p:txBody>
      </p:sp>
    </p:spTree>
    <p:extLst>
      <p:ext uri="{BB962C8B-B14F-4D97-AF65-F5344CB8AC3E}">
        <p14:creationId xmlns:p14="http://schemas.microsoft.com/office/powerpoint/2010/main" val="231973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3E688-108E-7E46-AE97-1FAC50CFF9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ACE7D3B-EAF6-174D-BF8C-A0DB8A5071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660635A-D204-1A42-86AF-4C743FB7AB55}"/>
              </a:ext>
            </a:extLst>
          </p:cNvPr>
          <p:cNvSpPr>
            <a:spLocks noGrp="1"/>
          </p:cNvSpPr>
          <p:nvPr>
            <p:ph type="dt" sz="half" idx="10"/>
          </p:nvPr>
        </p:nvSpPr>
        <p:spPr/>
        <p:txBody>
          <a:bodyPr/>
          <a:lstStyle/>
          <a:p>
            <a:fld id="{9DB2E118-5ABD-E24E-B6A7-F22F550E6486}" type="datetimeFigureOut">
              <a:rPr lang="en-IL" smtClean="0"/>
              <a:t>11/04/2022</a:t>
            </a:fld>
            <a:endParaRPr lang="en-IL"/>
          </a:p>
        </p:txBody>
      </p:sp>
      <p:sp>
        <p:nvSpPr>
          <p:cNvPr id="5" name="Footer Placeholder 4">
            <a:extLst>
              <a:ext uri="{FF2B5EF4-FFF2-40B4-BE49-F238E27FC236}">
                <a16:creationId xmlns:a16="http://schemas.microsoft.com/office/drawing/2014/main" id="{3665652E-F5B0-464F-9D6E-90813FB29A4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28F5175-CC94-984C-9806-28669286CD84}"/>
              </a:ext>
            </a:extLst>
          </p:cNvPr>
          <p:cNvSpPr>
            <a:spLocks noGrp="1"/>
          </p:cNvSpPr>
          <p:nvPr>
            <p:ph type="sldNum" sz="quarter" idx="12"/>
          </p:nvPr>
        </p:nvSpPr>
        <p:spPr/>
        <p:txBody>
          <a:bodyPr/>
          <a:lstStyle/>
          <a:p>
            <a:fld id="{69DD7AB2-345A-124F-9563-3FAA72891756}" type="slidenum">
              <a:rPr lang="en-IL" smtClean="0"/>
              <a:t>‹#›</a:t>
            </a:fld>
            <a:endParaRPr lang="en-IL"/>
          </a:p>
        </p:txBody>
      </p:sp>
    </p:spTree>
    <p:extLst>
      <p:ext uri="{BB962C8B-B14F-4D97-AF65-F5344CB8AC3E}">
        <p14:creationId xmlns:p14="http://schemas.microsoft.com/office/powerpoint/2010/main" val="345836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1DEC-AA7E-9B4D-90AB-15A728F7F31C}"/>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37AA172-18DA-924A-8097-810F82829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EABAFA8-0D29-5A48-950D-75B956A53220}"/>
              </a:ext>
            </a:extLst>
          </p:cNvPr>
          <p:cNvSpPr>
            <a:spLocks noGrp="1"/>
          </p:cNvSpPr>
          <p:nvPr>
            <p:ph type="dt" sz="half" idx="10"/>
          </p:nvPr>
        </p:nvSpPr>
        <p:spPr/>
        <p:txBody>
          <a:bodyPr/>
          <a:lstStyle/>
          <a:p>
            <a:fld id="{9DB2E118-5ABD-E24E-B6A7-F22F550E6486}" type="datetimeFigureOut">
              <a:rPr lang="en-IL" smtClean="0"/>
              <a:t>11/04/2022</a:t>
            </a:fld>
            <a:endParaRPr lang="en-IL"/>
          </a:p>
        </p:txBody>
      </p:sp>
      <p:sp>
        <p:nvSpPr>
          <p:cNvPr id="5" name="Footer Placeholder 4">
            <a:extLst>
              <a:ext uri="{FF2B5EF4-FFF2-40B4-BE49-F238E27FC236}">
                <a16:creationId xmlns:a16="http://schemas.microsoft.com/office/drawing/2014/main" id="{B43E19BC-5750-A14C-AF16-6DA1069365E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0D6797F-F78E-6541-8370-EB72E21E51D3}"/>
              </a:ext>
            </a:extLst>
          </p:cNvPr>
          <p:cNvSpPr>
            <a:spLocks noGrp="1"/>
          </p:cNvSpPr>
          <p:nvPr>
            <p:ph type="sldNum" sz="quarter" idx="12"/>
          </p:nvPr>
        </p:nvSpPr>
        <p:spPr/>
        <p:txBody>
          <a:bodyPr/>
          <a:lstStyle/>
          <a:p>
            <a:fld id="{69DD7AB2-345A-124F-9563-3FAA72891756}" type="slidenum">
              <a:rPr lang="en-IL" smtClean="0"/>
              <a:t>‹#›</a:t>
            </a:fld>
            <a:endParaRPr lang="en-IL"/>
          </a:p>
        </p:txBody>
      </p:sp>
    </p:spTree>
    <p:extLst>
      <p:ext uri="{BB962C8B-B14F-4D97-AF65-F5344CB8AC3E}">
        <p14:creationId xmlns:p14="http://schemas.microsoft.com/office/powerpoint/2010/main" val="30720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123F-AF8C-5140-A43D-241F488196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DDBCB44-685C-3A48-819F-8F8CB17003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6E124-1BA9-AD4D-9D4A-FE4D5385D6AC}"/>
              </a:ext>
            </a:extLst>
          </p:cNvPr>
          <p:cNvSpPr>
            <a:spLocks noGrp="1"/>
          </p:cNvSpPr>
          <p:nvPr>
            <p:ph type="dt" sz="half" idx="10"/>
          </p:nvPr>
        </p:nvSpPr>
        <p:spPr/>
        <p:txBody>
          <a:bodyPr/>
          <a:lstStyle/>
          <a:p>
            <a:fld id="{9DB2E118-5ABD-E24E-B6A7-F22F550E6486}" type="datetimeFigureOut">
              <a:rPr lang="en-IL" smtClean="0"/>
              <a:t>11/04/2022</a:t>
            </a:fld>
            <a:endParaRPr lang="en-IL"/>
          </a:p>
        </p:txBody>
      </p:sp>
      <p:sp>
        <p:nvSpPr>
          <p:cNvPr id="5" name="Footer Placeholder 4">
            <a:extLst>
              <a:ext uri="{FF2B5EF4-FFF2-40B4-BE49-F238E27FC236}">
                <a16:creationId xmlns:a16="http://schemas.microsoft.com/office/drawing/2014/main" id="{EDF7ECA1-1A23-F642-8E9B-601B91C8E51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C45C559-BF0B-864F-BE48-089F6FC011F7}"/>
              </a:ext>
            </a:extLst>
          </p:cNvPr>
          <p:cNvSpPr>
            <a:spLocks noGrp="1"/>
          </p:cNvSpPr>
          <p:nvPr>
            <p:ph type="sldNum" sz="quarter" idx="12"/>
          </p:nvPr>
        </p:nvSpPr>
        <p:spPr/>
        <p:txBody>
          <a:bodyPr/>
          <a:lstStyle/>
          <a:p>
            <a:fld id="{69DD7AB2-345A-124F-9563-3FAA72891756}" type="slidenum">
              <a:rPr lang="en-IL" smtClean="0"/>
              <a:t>‹#›</a:t>
            </a:fld>
            <a:endParaRPr lang="en-IL"/>
          </a:p>
        </p:txBody>
      </p:sp>
    </p:spTree>
    <p:extLst>
      <p:ext uri="{BB962C8B-B14F-4D97-AF65-F5344CB8AC3E}">
        <p14:creationId xmlns:p14="http://schemas.microsoft.com/office/powerpoint/2010/main" val="406031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F1FC-04BF-E847-BBC6-C52B65240E3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8D5B4CA-D9EE-224B-A027-86EAC1A895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5885589-2BA7-9244-99D7-EBD25D3C9A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332ACB32-A5B1-6249-B634-45441ABC5C2B}"/>
              </a:ext>
            </a:extLst>
          </p:cNvPr>
          <p:cNvSpPr>
            <a:spLocks noGrp="1"/>
          </p:cNvSpPr>
          <p:nvPr>
            <p:ph type="dt" sz="half" idx="10"/>
          </p:nvPr>
        </p:nvSpPr>
        <p:spPr/>
        <p:txBody>
          <a:bodyPr/>
          <a:lstStyle/>
          <a:p>
            <a:fld id="{9DB2E118-5ABD-E24E-B6A7-F22F550E6486}" type="datetimeFigureOut">
              <a:rPr lang="en-IL" smtClean="0"/>
              <a:t>11/04/2022</a:t>
            </a:fld>
            <a:endParaRPr lang="en-IL"/>
          </a:p>
        </p:txBody>
      </p:sp>
      <p:sp>
        <p:nvSpPr>
          <p:cNvPr id="6" name="Footer Placeholder 5">
            <a:extLst>
              <a:ext uri="{FF2B5EF4-FFF2-40B4-BE49-F238E27FC236}">
                <a16:creationId xmlns:a16="http://schemas.microsoft.com/office/drawing/2014/main" id="{72F2B021-5CD2-CD4A-8916-DE63269C040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A966489-604C-5F4E-B579-86AA93808FEA}"/>
              </a:ext>
            </a:extLst>
          </p:cNvPr>
          <p:cNvSpPr>
            <a:spLocks noGrp="1"/>
          </p:cNvSpPr>
          <p:nvPr>
            <p:ph type="sldNum" sz="quarter" idx="12"/>
          </p:nvPr>
        </p:nvSpPr>
        <p:spPr/>
        <p:txBody>
          <a:bodyPr/>
          <a:lstStyle/>
          <a:p>
            <a:fld id="{69DD7AB2-345A-124F-9563-3FAA72891756}" type="slidenum">
              <a:rPr lang="en-IL" smtClean="0"/>
              <a:t>‹#›</a:t>
            </a:fld>
            <a:endParaRPr lang="en-IL"/>
          </a:p>
        </p:txBody>
      </p:sp>
    </p:spTree>
    <p:extLst>
      <p:ext uri="{BB962C8B-B14F-4D97-AF65-F5344CB8AC3E}">
        <p14:creationId xmlns:p14="http://schemas.microsoft.com/office/powerpoint/2010/main" val="233484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23E7-4D00-A848-9880-AD983B693EC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AF32BCC4-0272-9F48-B119-605199808D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E7179-F03E-1645-A339-B1A5A4B34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215066F-B42A-9140-8104-5AD20556B5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C9F6C-0E13-A143-B27D-669B8D47B3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4951B86-31E4-D246-8789-33597A172C47}"/>
              </a:ext>
            </a:extLst>
          </p:cNvPr>
          <p:cNvSpPr>
            <a:spLocks noGrp="1"/>
          </p:cNvSpPr>
          <p:nvPr>
            <p:ph type="dt" sz="half" idx="10"/>
          </p:nvPr>
        </p:nvSpPr>
        <p:spPr/>
        <p:txBody>
          <a:bodyPr/>
          <a:lstStyle/>
          <a:p>
            <a:fld id="{9DB2E118-5ABD-E24E-B6A7-F22F550E6486}" type="datetimeFigureOut">
              <a:rPr lang="en-IL" smtClean="0"/>
              <a:t>11/04/2022</a:t>
            </a:fld>
            <a:endParaRPr lang="en-IL"/>
          </a:p>
        </p:txBody>
      </p:sp>
      <p:sp>
        <p:nvSpPr>
          <p:cNvPr id="8" name="Footer Placeholder 7">
            <a:extLst>
              <a:ext uri="{FF2B5EF4-FFF2-40B4-BE49-F238E27FC236}">
                <a16:creationId xmlns:a16="http://schemas.microsoft.com/office/drawing/2014/main" id="{BE29550F-160D-0149-B62B-90E41C36E32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BD61DD1F-2AEA-AD40-A625-B7F293073ABD}"/>
              </a:ext>
            </a:extLst>
          </p:cNvPr>
          <p:cNvSpPr>
            <a:spLocks noGrp="1"/>
          </p:cNvSpPr>
          <p:nvPr>
            <p:ph type="sldNum" sz="quarter" idx="12"/>
          </p:nvPr>
        </p:nvSpPr>
        <p:spPr/>
        <p:txBody>
          <a:bodyPr/>
          <a:lstStyle/>
          <a:p>
            <a:fld id="{69DD7AB2-345A-124F-9563-3FAA72891756}" type="slidenum">
              <a:rPr lang="en-IL" smtClean="0"/>
              <a:t>‹#›</a:t>
            </a:fld>
            <a:endParaRPr lang="en-IL"/>
          </a:p>
        </p:txBody>
      </p:sp>
    </p:spTree>
    <p:extLst>
      <p:ext uri="{BB962C8B-B14F-4D97-AF65-F5344CB8AC3E}">
        <p14:creationId xmlns:p14="http://schemas.microsoft.com/office/powerpoint/2010/main" val="100952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348A-A596-EF4F-85A1-422003D11E17}"/>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9DE5745-2342-4243-AC10-AC1F03DAD11B}"/>
              </a:ext>
            </a:extLst>
          </p:cNvPr>
          <p:cNvSpPr>
            <a:spLocks noGrp="1"/>
          </p:cNvSpPr>
          <p:nvPr>
            <p:ph type="dt" sz="half" idx="10"/>
          </p:nvPr>
        </p:nvSpPr>
        <p:spPr/>
        <p:txBody>
          <a:bodyPr/>
          <a:lstStyle/>
          <a:p>
            <a:fld id="{9DB2E118-5ABD-E24E-B6A7-F22F550E6486}" type="datetimeFigureOut">
              <a:rPr lang="en-IL" smtClean="0"/>
              <a:t>11/04/2022</a:t>
            </a:fld>
            <a:endParaRPr lang="en-IL"/>
          </a:p>
        </p:txBody>
      </p:sp>
      <p:sp>
        <p:nvSpPr>
          <p:cNvPr id="4" name="Footer Placeholder 3">
            <a:extLst>
              <a:ext uri="{FF2B5EF4-FFF2-40B4-BE49-F238E27FC236}">
                <a16:creationId xmlns:a16="http://schemas.microsoft.com/office/drawing/2014/main" id="{FAF2BE1B-5380-E446-8365-0102EDF7D3EA}"/>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DAF4B00-F847-1240-9EBD-41D7B6D0D145}"/>
              </a:ext>
            </a:extLst>
          </p:cNvPr>
          <p:cNvSpPr>
            <a:spLocks noGrp="1"/>
          </p:cNvSpPr>
          <p:nvPr>
            <p:ph type="sldNum" sz="quarter" idx="12"/>
          </p:nvPr>
        </p:nvSpPr>
        <p:spPr/>
        <p:txBody>
          <a:bodyPr/>
          <a:lstStyle/>
          <a:p>
            <a:fld id="{69DD7AB2-345A-124F-9563-3FAA72891756}" type="slidenum">
              <a:rPr lang="en-IL" smtClean="0"/>
              <a:t>‹#›</a:t>
            </a:fld>
            <a:endParaRPr lang="en-IL"/>
          </a:p>
        </p:txBody>
      </p:sp>
    </p:spTree>
    <p:extLst>
      <p:ext uri="{BB962C8B-B14F-4D97-AF65-F5344CB8AC3E}">
        <p14:creationId xmlns:p14="http://schemas.microsoft.com/office/powerpoint/2010/main" val="75107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F8E136-893B-8A47-9140-8A513ECA902A}"/>
              </a:ext>
            </a:extLst>
          </p:cNvPr>
          <p:cNvSpPr>
            <a:spLocks noGrp="1"/>
          </p:cNvSpPr>
          <p:nvPr>
            <p:ph type="dt" sz="half" idx="10"/>
          </p:nvPr>
        </p:nvSpPr>
        <p:spPr/>
        <p:txBody>
          <a:bodyPr/>
          <a:lstStyle/>
          <a:p>
            <a:fld id="{9DB2E118-5ABD-E24E-B6A7-F22F550E6486}" type="datetimeFigureOut">
              <a:rPr lang="en-IL" smtClean="0"/>
              <a:t>11/04/2022</a:t>
            </a:fld>
            <a:endParaRPr lang="en-IL"/>
          </a:p>
        </p:txBody>
      </p:sp>
      <p:sp>
        <p:nvSpPr>
          <p:cNvPr id="3" name="Footer Placeholder 2">
            <a:extLst>
              <a:ext uri="{FF2B5EF4-FFF2-40B4-BE49-F238E27FC236}">
                <a16:creationId xmlns:a16="http://schemas.microsoft.com/office/drawing/2014/main" id="{767D3D02-1FB6-C143-A0D8-CE9F180A2FD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C0E44DF3-1175-C643-BB4D-7DCDF418CBE7}"/>
              </a:ext>
            </a:extLst>
          </p:cNvPr>
          <p:cNvSpPr>
            <a:spLocks noGrp="1"/>
          </p:cNvSpPr>
          <p:nvPr>
            <p:ph type="sldNum" sz="quarter" idx="12"/>
          </p:nvPr>
        </p:nvSpPr>
        <p:spPr/>
        <p:txBody>
          <a:bodyPr/>
          <a:lstStyle/>
          <a:p>
            <a:fld id="{69DD7AB2-345A-124F-9563-3FAA72891756}" type="slidenum">
              <a:rPr lang="en-IL" smtClean="0"/>
              <a:t>‹#›</a:t>
            </a:fld>
            <a:endParaRPr lang="en-IL"/>
          </a:p>
        </p:txBody>
      </p:sp>
    </p:spTree>
    <p:extLst>
      <p:ext uri="{BB962C8B-B14F-4D97-AF65-F5344CB8AC3E}">
        <p14:creationId xmlns:p14="http://schemas.microsoft.com/office/powerpoint/2010/main" val="350427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4011-2BFB-7A4C-95AA-3DD5B1E0C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FD40E98F-AC8C-E347-B8CA-B6A70B3A1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29412DE5-8DD9-8045-BD5A-0714CC505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CDF77C-3429-A04C-BDE1-D47EA7DF237F}"/>
              </a:ext>
            </a:extLst>
          </p:cNvPr>
          <p:cNvSpPr>
            <a:spLocks noGrp="1"/>
          </p:cNvSpPr>
          <p:nvPr>
            <p:ph type="dt" sz="half" idx="10"/>
          </p:nvPr>
        </p:nvSpPr>
        <p:spPr/>
        <p:txBody>
          <a:bodyPr/>
          <a:lstStyle/>
          <a:p>
            <a:fld id="{9DB2E118-5ABD-E24E-B6A7-F22F550E6486}" type="datetimeFigureOut">
              <a:rPr lang="en-IL" smtClean="0"/>
              <a:t>11/04/2022</a:t>
            </a:fld>
            <a:endParaRPr lang="en-IL"/>
          </a:p>
        </p:txBody>
      </p:sp>
      <p:sp>
        <p:nvSpPr>
          <p:cNvPr id="6" name="Footer Placeholder 5">
            <a:extLst>
              <a:ext uri="{FF2B5EF4-FFF2-40B4-BE49-F238E27FC236}">
                <a16:creationId xmlns:a16="http://schemas.microsoft.com/office/drawing/2014/main" id="{B85B6D45-D340-984E-9468-AB5616D5BAC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153839D-976C-D44A-9954-DF8A4329CBD4}"/>
              </a:ext>
            </a:extLst>
          </p:cNvPr>
          <p:cNvSpPr>
            <a:spLocks noGrp="1"/>
          </p:cNvSpPr>
          <p:nvPr>
            <p:ph type="sldNum" sz="quarter" idx="12"/>
          </p:nvPr>
        </p:nvSpPr>
        <p:spPr/>
        <p:txBody>
          <a:bodyPr/>
          <a:lstStyle/>
          <a:p>
            <a:fld id="{69DD7AB2-345A-124F-9563-3FAA72891756}" type="slidenum">
              <a:rPr lang="en-IL" smtClean="0"/>
              <a:t>‹#›</a:t>
            </a:fld>
            <a:endParaRPr lang="en-IL"/>
          </a:p>
        </p:txBody>
      </p:sp>
    </p:spTree>
    <p:extLst>
      <p:ext uri="{BB962C8B-B14F-4D97-AF65-F5344CB8AC3E}">
        <p14:creationId xmlns:p14="http://schemas.microsoft.com/office/powerpoint/2010/main" val="92711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2B22-CE36-EE4E-9072-2D4D6D400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F22F538-4A92-A443-AB8E-6B86387EF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5462EA9-75C5-0E43-8291-F25446A97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172D1-E557-6D42-8B58-E26942F080BA}"/>
              </a:ext>
            </a:extLst>
          </p:cNvPr>
          <p:cNvSpPr>
            <a:spLocks noGrp="1"/>
          </p:cNvSpPr>
          <p:nvPr>
            <p:ph type="dt" sz="half" idx="10"/>
          </p:nvPr>
        </p:nvSpPr>
        <p:spPr/>
        <p:txBody>
          <a:bodyPr/>
          <a:lstStyle/>
          <a:p>
            <a:fld id="{9DB2E118-5ABD-E24E-B6A7-F22F550E6486}" type="datetimeFigureOut">
              <a:rPr lang="en-IL" smtClean="0"/>
              <a:t>11/04/2022</a:t>
            </a:fld>
            <a:endParaRPr lang="en-IL"/>
          </a:p>
        </p:txBody>
      </p:sp>
      <p:sp>
        <p:nvSpPr>
          <p:cNvPr id="6" name="Footer Placeholder 5">
            <a:extLst>
              <a:ext uri="{FF2B5EF4-FFF2-40B4-BE49-F238E27FC236}">
                <a16:creationId xmlns:a16="http://schemas.microsoft.com/office/drawing/2014/main" id="{29644DBC-2C6F-0641-AFF4-7799F49A791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6C023AE-70AD-8F4C-8676-3C5A8663599C}"/>
              </a:ext>
            </a:extLst>
          </p:cNvPr>
          <p:cNvSpPr>
            <a:spLocks noGrp="1"/>
          </p:cNvSpPr>
          <p:nvPr>
            <p:ph type="sldNum" sz="quarter" idx="12"/>
          </p:nvPr>
        </p:nvSpPr>
        <p:spPr/>
        <p:txBody>
          <a:bodyPr/>
          <a:lstStyle/>
          <a:p>
            <a:fld id="{69DD7AB2-345A-124F-9563-3FAA72891756}" type="slidenum">
              <a:rPr lang="en-IL" smtClean="0"/>
              <a:t>‹#›</a:t>
            </a:fld>
            <a:endParaRPr lang="en-IL"/>
          </a:p>
        </p:txBody>
      </p:sp>
    </p:spTree>
    <p:extLst>
      <p:ext uri="{BB962C8B-B14F-4D97-AF65-F5344CB8AC3E}">
        <p14:creationId xmlns:p14="http://schemas.microsoft.com/office/powerpoint/2010/main" val="9153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517AD2-FF57-664B-9DE5-5B107D210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8B419BA-EB59-354C-8E32-5547DD079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C64B2E8-801A-B640-9107-45701A361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2E118-5ABD-E24E-B6A7-F22F550E6486}" type="datetimeFigureOut">
              <a:rPr lang="en-IL" smtClean="0"/>
              <a:t>11/04/2022</a:t>
            </a:fld>
            <a:endParaRPr lang="en-IL"/>
          </a:p>
        </p:txBody>
      </p:sp>
      <p:sp>
        <p:nvSpPr>
          <p:cNvPr id="5" name="Footer Placeholder 4">
            <a:extLst>
              <a:ext uri="{FF2B5EF4-FFF2-40B4-BE49-F238E27FC236}">
                <a16:creationId xmlns:a16="http://schemas.microsoft.com/office/drawing/2014/main" id="{9368CFE8-4FB2-8448-8241-344BF714D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37DE701D-ADD9-F444-B0B5-ACD4D7BD2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D7AB2-345A-124F-9563-3FAA72891756}" type="slidenum">
              <a:rPr lang="en-IL" smtClean="0"/>
              <a:t>‹#›</a:t>
            </a:fld>
            <a:endParaRPr lang="en-IL"/>
          </a:p>
        </p:txBody>
      </p:sp>
    </p:spTree>
    <p:extLst>
      <p:ext uri="{BB962C8B-B14F-4D97-AF65-F5344CB8AC3E}">
        <p14:creationId xmlns:p14="http://schemas.microsoft.com/office/powerpoint/2010/main" val="88675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hare.streamlit.io/jayklarin/practicum/main/klarin_story_with_data.py"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Robots sitting on a green cafe chair">
            <a:extLst>
              <a:ext uri="{FF2B5EF4-FFF2-40B4-BE49-F238E27FC236}">
                <a16:creationId xmlns:a16="http://schemas.microsoft.com/office/drawing/2014/main" id="{27C56447-87BF-AB5E-4863-1C3927D41E22}"/>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0F87891-5695-B04F-8172-050E93CA3E1D}"/>
              </a:ext>
            </a:extLst>
          </p:cNvPr>
          <p:cNvSpPr>
            <a:spLocks noGrp="1"/>
          </p:cNvSpPr>
          <p:nvPr>
            <p:ph type="ctrTitle"/>
          </p:nvPr>
        </p:nvSpPr>
        <p:spPr>
          <a:xfrm>
            <a:off x="965200" y="965200"/>
            <a:ext cx="10261600" cy="3564869"/>
          </a:xfrm>
        </p:spPr>
        <p:txBody>
          <a:bodyPr>
            <a:normAutofit/>
          </a:bodyPr>
          <a:lstStyle/>
          <a:p>
            <a:pPr algn="l"/>
            <a:r>
              <a:rPr lang="en-IL" sz="11500">
                <a:ln w="22225">
                  <a:solidFill>
                    <a:schemeClr val="tx1"/>
                  </a:solidFill>
                  <a:miter lim="800000"/>
                </a:ln>
                <a:noFill/>
              </a:rPr>
              <a:t>Robot Restaurant in LA</a:t>
            </a:r>
          </a:p>
        </p:txBody>
      </p:sp>
      <p:sp>
        <p:nvSpPr>
          <p:cNvPr id="3" name="Subtitle 2">
            <a:extLst>
              <a:ext uri="{FF2B5EF4-FFF2-40B4-BE49-F238E27FC236}">
                <a16:creationId xmlns:a16="http://schemas.microsoft.com/office/drawing/2014/main" id="{05EAC79B-2172-3E40-AB0F-1F3A56732428}"/>
              </a:ext>
            </a:extLst>
          </p:cNvPr>
          <p:cNvSpPr>
            <a:spLocks noGrp="1"/>
          </p:cNvSpPr>
          <p:nvPr>
            <p:ph type="subTitle" idx="1"/>
          </p:nvPr>
        </p:nvSpPr>
        <p:spPr>
          <a:xfrm>
            <a:off x="965200" y="4572002"/>
            <a:ext cx="10261600" cy="1202995"/>
          </a:xfrm>
        </p:spPr>
        <p:txBody>
          <a:bodyPr>
            <a:normAutofit/>
          </a:bodyPr>
          <a:lstStyle/>
          <a:p>
            <a:pPr algn="l"/>
            <a:r>
              <a:rPr lang="en-IL" sz="3200"/>
              <a:t>Telling a Story Using Data</a:t>
            </a:r>
          </a:p>
          <a:p>
            <a:pPr algn="l"/>
            <a:r>
              <a:rPr lang="en-IL" sz="3200"/>
              <a:t>Klarin Sprint 10</a:t>
            </a:r>
          </a:p>
        </p:txBody>
      </p:sp>
    </p:spTree>
    <p:extLst>
      <p:ext uri="{BB962C8B-B14F-4D97-AF65-F5344CB8AC3E}">
        <p14:creationId xmlns:p14="http://schemas.microsoft.com/office/powerpoint/2010/main" val="33672535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1A1BF-3C6C-4F44-AFD8-2784B2805A0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b="1" kern="1200">
                <a:solidFill>
                  <a:srgbClr val="FFFFFF"/>
                </a:solidFill>
                <a:latin typeface="+mj-lt"/>
                <a:ea typeface="+mj-ea"/>
                <a:cs typeface="+mj-cs"/>
              </a:rPr>
              <a:t>Step 2f. </a:t>
            </a:r>
            <a:br>
              <a:rPr lang="en-US" sz="3100" b="1" kern="1200">
                <a:solidFill>
                  <a:srgbClr val="FFFFFF"/>
                </a:solidFill>
                <a:latin typeface="+mj-lt"/>
                <a:ea typeface="+mj-ea"/>
                <a:cs typeface="+mj-cs"/>
              </a:rPr>
            </a:br>
            <a:r>
              <a:rPr lang="en-US" sz="3100" b="1" kern="1200">
                <a:solidFill>
                  <a:srgbClr val="FFFFFF"/>
                </a:solidFill>
                <a:latin typeface="+mj-lt"/>
                <a:ea typeface="+mj-ea"/>
                <a:cs typeface="+mj-cs"/>
              </a:rPr>
              <a:t>Put the data on street names in separate columns</a:t>
            </a:r>
            <a:endParaRPr lang="en-US" sz="3100" kern="1200">
              <a:solidFill>
                <a:srgbClr val="FFFFFF"/>
              </a:solidFill>
              <a:latin typeface="+mj-lt"/>
              <a:ea typeface="+mj-ea"/>
              <a:cs typeface="+mj-cs"/>
            </a:endParaRPr>
          </a:p>
        </p:txBody>
      </p:sp>
      <p:graphicFrame>
        <p:nvGraphicFramePr>
          <p:cNvPr id="8" name="Table 8">
            <a:extLst>
              <a:ext uri="{FF2B5EF4-FFF2-40B4-BE49-F238E27FC236}">
                <a16:creationId xmlns:a16="http://schemas.microsoft.com/office/drawing/2014/main" id="{A1FB70AD-35B4-7F4B-83BA-6A7DA7B4D0D7}"/>
              </a:ext>
            </a:extLst>
          </p:cNvPr>
          <p:cNvGraphicFramePr>
            <a:graphicFrameLocks noGrp="1"/>
          </p:cNvGraphicFramePr>
          <p:nvPr>
            <p:ph idx="1"/>
            <p:extLst>
              <p:ext uri="{D42A27DB-BD31-4B8C-83A1-F6EECF244321}">
                <p14:modId xmlns:p14="http://schemas.microsoft.com/office/powerpoint/2010/main" val="644928762"/>
              </p:ext>
            </p:extLst>
          </p:nvPr>
        </p:nvGraphicFramePr>
        <p:xfrm>
          <a:off x="4777316" y="2248674"/>
          <a:ext cx="6780705" cy="2358326"/>
        </p:xfrm>
        <a:graphic>
          <a:graphicData uri="http://schemas.openxmlformats.org/drawingml/2006/table">
            <a:tbl>
              <a:tblPr firstRow="1" bandRow="1">
                <a:solidFill>
                  <a:schemeClr val="bg1"/>
                </a:solidFill>
                <a:tableStyleId>{5C22544A-7EE6-4342-B048-85BDC9FD1C3A}</a:tableStyleId>
              </a:tblPr>
              <a:tblGrid>
                <a:gridCol w="561624">
                  <a:extLst>
                    <a:ext uri="{9D8B030D-6E8A-4147-A177-3AD203B41FA5}">
                      <a16:colId xmlns:a16="http://schemas.microsoft.com/office/drawing/2014/main" val="826976159"/>
                    </a:ext>
                  </a:extLst>
                </a:gridCol>
                <a:gridCol w="943156">
                  <a:extLst>
                    <a:ext uri="{9D8B030D-6E8A-4147-A177-3AD203B41FA5}">
                      <a16:colId xmlns:a16="http://schemas.microsoft.com/office/drawing/2014/main" val="3277760082"/>
                    </a:ext>
                  </a:extLst>
                </a:gridCol>
                <a:gridCol w="1071420">
                  <a:extLst>
                    <a:ext uri="{9D8B030D-6E8A-4147-A177-3AD203B41FA5}">
                      <a16:colId xmlns:a16="http://schemas.microsoft.com/office/drawing/2014/main" val="993942321"/>
                    </a:ext>
                  </a:extLst>
                </a:gridCol>
                <a:gridCol w="514884">
                  <a:extLst>
                    <a:ext uri="{9D8B030D-6E8A-4147-A177-3AD203B41FA5}">
                      <a16:colId xmlns:a16="http://schemas.microsoft.com/office/drawing/2014/main" val="794119578"/>
                    </a:ext>
                  </a:extLst>
                </a:gridCol>
                <a:gridCol w="869936">
                  <a:extLst>
                    <a:ext uri="{9D8B030D-6E8A-4147-A177-3AD203B41FA5}">
                      <a16:colId xmlns:a16="http://schemas.microsoft.com/office/drawing/2014/main" val="1518645983"/>
                    </a:ext>
                  </a:extLst>
                </a:gridCol>
                <a:gridCol w="635539">
                  <a:extLst>
                    <a:ext uri="{9D8B030D-6E8A-4147-A177-3AD203B41FA5}">
                      <a16:colId xmlns:a16="http://schemas.microsoft.com/office/drawing/2014/main" val="3097168622"/>
                    </a:ext>
                  </a:extLst>
                </a:gridCol>
                <a:gridCol w="898590">
                  <a:extLst>
                    <a:ext uri="{9D8B030D-6E8A-4147-A177-3AD203B41FA5}">
                      <a16:colId xmlns:a16="http://schemas.microsoft.com/office/drawing/2014/main" val="34876492"/>
                    </a:ext>
                  </a:extLst>
                </a:gridCol>
                <a:gridCol w="1285556">
                  <a:extLst>
                    <a:ext uri="{9D8B030D-6E8A-4147-A177-3AD203B41FA5}">
                      <a16:colId xmlns:a16="http://schemas.microsoft.com/office/drawing/2014/main" val="2634335428"/>
                    </a:ext>
                  </a:extLst>
                </a:gridCol>
              </a:tblGrid>
              <a:tr h="296356">
                <a:tc>
                  <a:txBody>
                    <a:bodyPr/>
                    <a:lstStyle/>
                    <a:p>
                      <a:pPr algn="r" fontAlgn="ctr"/>
                      <a:r>
                        <a:rPr lang="en-US" sz="1000" b="0" cap="none" spc="0">
                          <a:solidFill>
                            <a:schemeClr val="bg1"/>
                          </a:solidFill>
                          <a:effectLst/>
                        </a:rPr>
                        <a:t>id</a:t>
                      </a:r>
                    </a:p>
                  </a:txBody>
                  <a:tcPr marL="81393" marR="62610" marT="62610" marB="6261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ctr"/>
                      <a:r>
                        <a:rPr lang="en-US" sz="1000" b="0" cap="none" spc="0" err="1">
                          <a:solidFill>
                            <a:schemeClr val="bg1"/>
                          </a:solidFill>
                          <a:effectLst/>
                        </a:rPr>
                        <a:t>object_name</a:t>
                      </a:r>
                      <a:endParaRPr lang="en-US" sz="1000" b="0" cap="none" spc="0">
                        <a:solidFill>
                          <a:schemeClr val="bg1"/>
                        </a:solidFill>
                        <a:effectLst/>
                      </a:endParaRPr>
                    </a:p>
                  </a:txBody>
                  <a:tcPr marL="81393" marR="62610" marT="62610" marB="626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ctr"/>
                      <a:r>
                        <a:rPr lang="en-US" sz="1000" b="0" cap="none" spc="0">
                          <a:solidFill>
                            <a:schemeClr val="bg1"/>
                          </a:solidFill>
                          <a:effectLst/>
                        </a:rPr>
                        <a:t>address</a:t>
                      </a:r>
                    </a:p>
                  </a:txBody>
                  <a:tcPr marL="81393" marR="62610" marT="62610" marB="626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ctr"/>
                      <a:r>
                        <a:rPr lang="en-US" sz="1000" b="0" cap="none" spc="0">
                          <a:solidFill>
                            <a:schemeClr val="bg1"/>
                          </a:solidFill>
                          <a:effectLst/>
                        </a:rPr>
                        <a:t>chain</a:t>
                      </a:r>
                    </a:p>
                  </a:txBody>
                  <a:tcPr marL="81393" marR="62610" marT="62610" marB="626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ctr"/>
                      <a:r>
                        <a:rPr lang="en-US" sz="1000" b="0" cap="none" spc="0" err="1">
                          <a:solidFill>
                            <a:schemeClr val="bg1"/>
                          </a:solidFill>
                          <a:effectLst/>
                        </a:rPr>
                        <a:t>object_type</a:t>
                      </a:r>
                      <a:endParaRPr lang="en-US" sz="1000" b="0" cap="none" spc="0">
                        <a:solidFill>
                          <a:schemeClr val="bg1"/>
                        </a:solidFill>
                        <a:effectLst/>
                      </a:endParaRPr>
                    </a:p>
                  </a:txBody>
                  <a:tcPr marL="81393" marR="62610" marT="62610" marB="626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fontAlgn="ctr"/>
                      <a:r>
                        <a:rPr lang="en-US" sz="1000" b="0" cap="none" spc="0">
                          <a:solidFill>
                            <a:schemeClr val="bg1"/>
                          </a:solidFill>
                          <a:effectLst/>
                        </a:rPr>
                        <a:t>number</a:t>
                      </a:r>
                    </a:p>
                  </a:txBody>
                  <a:tcPr marL="81393" marR="62610" marT="62610" marB="626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ctr"/>
                      <a:r>
                        <a:rPr lang="en-US" sz="1000" b="0" cap="none" spc="0" err="1">
                          <a:solidFill>
                            <a:schemeClr val="bg1"/>
                          </a:solidFill>
                          <a:effectLst/>
                        </a:rPr>
                        <a:t>street_name</a:t>
                      </a:r>
                      <a:endParaRPr lang="en-US" sz="1000" b="0" cap="none" spc="0">
                        <a:solidFill>
                          <a:schemeClr val="bg1"/>
                        </a:solidFill>
                        <a:effectLst/>
                      </a:endParaRPr>
                    </a:p>
                  </a:txBody>
                  <a:tcPr marL="81393" marR="62610" marT="62610" marB="626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ctr"/>
                      <a:r>
                        <a:rPr lang="en-US" sz="1000" b="0" cap="none" spc="0" err="1">
                          <a:solidFill>
                            <a:schemeClr val="bg1"/>
                          </a:solidFill>
                          <a:effectLst/>
                        </a:rPr>
                        <a:t>clean_address</a:t>
                      </a:r>
                      <a:endParaRPr lang="en-US" sz="1000" b="0" cap="none" spc="0">
                        <a:solidFill>
                          <a:schemeClr val="bg1"/>
                        </a:solidFill>
                        <a:effectLst/>
                      </a:endParaRPr>
                    </a:p>
                  </a:txBody>
                  <a:tcPr marL="81393" marR="62610" marT="62610" marB="62610"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049198059"/>
                  </a:ext>
                </a:extLst>
              </a:tr>
              <a:tr h="588538">
                <a:tc>
                  <a:txBody>
                    <a:bodyPr/>
                    <a:lstStyle/>
                    <a:p>
                      <a:pPr algn="r" fontAlgn="ctr"/>
                      <a:r>
                        <a:rPr lang="en-IL" sz="1000" b="0" cap="none" spc="0">
                          <a:solidFill>
                            <a:schemeClr val="tx1"/>
                          </a:solidFill>
                          <a:effectLst/>
                        </a:rPr>
                        <a:t>11786</a:t>
                      </a:r>
                    </a:p>
                  </a:txBody>
                  <a:tcPr marL="81393" marR="62610" marT="62610" marB="62610"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HABITAT COFFEE SHOP</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3708 N EAGLE ROCK BLVD</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false</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CAFE</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r" fontAlgn="ctr"/>
                      <a:r>
                        <a:rPr lang="en-IL" sz="1000" b="0" cap="none" spc="0">
                          <a:solidFill>
                            <a:schemeClr val="tx1"/>
                          </a:solidFill>
                          <a:effectLst/>
                        </a:rPr>
                        <a:t>26</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ROCK</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3708 ROCK, Los Angeles,USA</a:t>
                      </a:r>
                    </a:p>
                  </a:txBody>
                  <a:tcPr marL="81393" marR="62610" marT="62610" marB="62610"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700879330"/>
                  </a:ext>
                </a:extLst>
              </a:tr>
              <a:tr h="442447">
                <a:tc>
                  <a:txBody>
                    <a:bodyPr/>
                    <a:lstStyle/>
                    <a:p>
                      <a:pPr algn="r" fontAlgn="ctr"/>
                      <a:r>
                        <a:rPr lang="en-IL" sz="1000" b="0" cap="none" spc="0">
                          <a:solidFill>
                            <a:schemeClr val="tx1"/>
                          </a:solidFill>
                          <a:effectLst/>
                        </a:rPr>
                        <a:t>11787</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REILLY'S</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100 WORLD WAY # 120</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false</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RESTAURANT</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fontAlgn="ctr"/>
                      <a:r>
                        <a:rPr lang="en-IL" sz="1000" b="0" cap="none" spc="0">
                          <a:solidFill>
                            <a:schemeClr val="tx1"/>
                          </a:solidFill>
                          <a:effectLst/>
                        </a:rPr>
                        <a:t>9</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WORLD</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100 WORLD, Los Angeles,USA</a:t>
                      </a:r>
                    </a:p>
                  </a:txBody>
                  <a:tcPr marL="81393" marR="62610" marT="62610" marB="62610"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10479858"/>
                  </a:ext>
                </a:extLst>
              </a:tr>
              <a:tr h="588538">
                <a:tc>
                  <a:txBody>
                    <a:bodyPr/>
                    <a:lstStyle/>
                    <a:p>
                      <a:pPr algn="r" fontAlgn="ctr"/>
                      <a:r>
                        <a:rPr lang="en-IL" sz="1000" b="0" cap="none" spc="0">
                          <a:solidFill>
                            <a:schemeClr val="tx1"/>
                          </a:solidFill>
                          <a:effectLst/>
                        </a:rPr>
                        <a:t>11788</a:t>
                      </a:r>
                    </a:p>
                  </a:txBody>
                  <a:tcPr marL="81393" marR="62610" marT="62610" marB="62610"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STREET CHURROS</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6801 HOLLYWOOD BLVD # 253</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false</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FAST FOOD</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fontAlgn="ctr"/>
                      <a:r>
                        <a:rPr lang="en-IL" sz="1000" b="0" cap="none" spc="0">
                          <a:solidFill>
                            <a:schemeClr val="tx1"/>
                          </a:solidFill>
                          <a:effectLst/>
                        </a:rPr>
                        <a:t>20</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HOLLYWOOD</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ctr"/>
                      <a:r>
                        <a:rPr lang="en-US" sz="1000" b="0" cap="none" spc="0">
                          <a:solidFill>
                            <a:schemeClr val="tx1"/>
                          </a:solidFill>
                          <a:effectLst/>
                        </a:rPr>
                        <a:t>6801 HOLLYWOOD, Los </a:t>
                      </a:r>
                      <a:r>
                        <a:rPr lang="en-US" sz="1000" b="0" cap="none" spc="0" err="1">
                          <a:solidFill>
                            <a:schemeClr val="tx1"/>
                          </a:solidFill>
                          <a:effectLst/>
                        </a:rPr>
                        <a:t>Angeles,USA</a:t>
                      </a:r>
                      <a:endParaRPr lang="en-US" sz="1000" b="0" cap="none" spc="0">
                        <a:solidFill>
                          <a:schemeClr val="tx1"/>
                        </a:solidFill>
                        <a:effectLst/>
                      </a:endParaRPr>
                    </a:p>
                  </a:txBody>
                  <a:tcPr marL="81393" marR="62610" marT="62610" marB="62610"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181247963"/>
                  </a:ext>
                </a:extLst>
              </a:tr>
              <a:tr h="442447">
                <a:tc>
                  <a:txBody>
                    <a:bodyPr/>
                    <a:lstStyle/>
                    <a:p>
                      <a:pPr algn="r" fontAlgn="ctr"/>
                      <a:r>
                        <a:rPr lang="en-IL" sz="1000" b="0" cap="none" spc="0">
                          <a:solidFill>
                            <a:schemeClr val="tx1"/>
                          </a:solidFill>
                          <a:effectLst/>
                        </a:rPr>
                        <a:t>11789</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TRINITI ECHO PARK</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1814 W SUNSET BLVD</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false</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RESTAURANT</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fontAlgn="ctr"/>
                      <a:r>
                        <a:rPr lang="en-IL" sz="1000" b="0" cap="none" spc="0">
                          <a:solidFill>
                            <a:schemeClr val="tx1"/>
                          </a:solidFill>
                          <a:effectLst/>
                        </a:rPr>
                        <a:t>22</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SUNSET</a:t>
                      </a:r>
                    </a:p>
                  </a:txBody>
                  <a:tcPr marL="81393" marR="62610" marT="62610" marB="6261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b="0" cap="none" spc="0">
                          <a:solidFill>
                            <a:schemeClr val="tx1"/>
                          </a:solidFill>
                          <a:effectLst/>
                        </a:rPr>
                        <a:t>1814 SUNSET, Los </a:t>
                      </a:r>
                      <a:r>
                        <a:rPr lang="en-US" sz="1000" b="0" cap="none" spc="0" err="1">
                          <a:solidFill>
                            <a:schemeClr val="tx1"/>
                          </a:solidFill>
                          <a:effectLst/>
                        </a:rPr>
                        <a:t>Angeles,USA</a:t>
                      </a:r>
                      <a:endParaRPr lang="en-US" sz="1000" b="0" cap="none" spc="0">
                        <a:solidFill>
                          <a:schemeClr val="tx1"/>
                        </a:solidFill>
                        <a:effectLst/>
                      </a:endParaRPr>
                    </a:p>
                  </a:txBody>
                  <a:tcPr marL="81393" marR="62610" marT="62610" marB="62610"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209243893"/>
                  </a:ext>
                </a:extLst>
              </a:tr>
            </a:tbl>
          </a:graphicData>
        </a:graphic>
      </p:graphicFrame>
    </p:spTree>
    <p:extLst>
      <p:ext uri="{BB962C8B-B14F-4D97-AF65-F5344CB8AC3E}">
        <p14:creationId xmlns:p14="http://schemas.microsoft.com/office/powerpoint/2010/main" val="169549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79AEBD-63CE-0A48-86FA-AEDCFF2EBC95}"/>
              </a:ext>
            </a:extLst>
          </p:cNvPr>
          <p:cNvSpPr>
            <a:spLocks noGrp="1"/>
          </p:cNvSpPr>
          <p:nvPr>
            <p:ph type="title"/>
          </p:nvPr>
        </p:nvSpPr>
        <p:spPr>
          <a:xfrm>
            <a:off x="765051" y="662400"/>
            <a:ext cx="3384000" cy="1492132"/>
          </a:xfrm>
        </p:spPr>
        <p:txBody>
          <a:bodyPr anchor="t">
            <a:normAutofit/>
          </a:bodyPr>
          <a:lstStyle/>
          <a:p>
            <a:r>
              <a:rPr lang="en-IL" dirty="0">
                <a:solidFill>
                  <a:schemeClr val="bg1"/>
                </a:solidFill>
              </a:rPr>
              <a:t>Step 2g</a:t>
            </a:r>
          </a:p>
        </p:txBody>
      </p:sp>
      <p:sp>
        <p:nvSpPr>
          <p:cNvPr id="3" name="Content Placeholder 2">
            <a:extLst>
              <a:ext uri="{FF2B5EF4-FFF2-40B4-BE49-F238E27FC236}">
                <a16:creationId xmlns:a16="http://schemas.microsoft.com/office/drawing/2014/main" id="{174D03DA-3F86-1D4F-A95D-C7A3D41D472D}"/>
              </a:ext>
            </a:extLst>
          </p:cNvPr>
          <p:cNvSpPr>
            <a:spLocks noGrp="1"/>
          </p:cNvSpPr>
          <p:nvPr>
            <p:ph idx="1"/>
          </p:nvPr>
        </p:nvSpPr>
        <p:spPr>
          <a:xfrm>
            <a:off x="765051" y="2286000"/>
            <a:ext cx="3384000" cy="3844800"/>
          </a:xfrm>
        </p:spPr>
        <p:txBody>
          <a:bodyPr>
            <a:normAutofit/>
          </a:bodyPr>
          <a:lstStyle/>
          <a:p>
            <a:r>
              <a:rPr lang="en-IL" dirty="0">
                <a:solidFill>
                  <a:schemeClr val="bg1"/>
                </a:solidFill>
              </a:rPr>
              <a:t>Plot a graph of the top ten streets by number of restaurants.</a:t>
            </a:r>
          </a:p>
        </p:txBody>
      </p:sp>
      <p:pic>
        <p:nvPicPr>
          <p:cNvPr id="6" name="Picture 5">
            <a:extLst>
              <a:ext uri="{FF2B5EF4-FFF2-40B4-BE49-F238E27FC236}">
                <a16:creationId xmlns:a16="http://schemas.microsoft.com/office/drawing/2014/main" id="{93B46B39-F855-C84E-9A49-F414CF70CAB6}"/>
              </a:ext>
            </a:extLst>
          </p:cNvPr>
          <p:cNvPicPr>
            <a:picLocks noChangeAspect="1"/>
          </p:cNvPicPr>
          <p:nvPr/>
        </p:nvPicPr>
        <p:blipFill>
          <a:blip r:embed="rId2"/>
          <a:srcRect/>
          <a:stretch/>
        </p:blipFill>
        <p:spPr>
          <a:xfrm>
            <a:off x="5603127" y="1496944"/>
            <a:ext cx="6010842" cy="3864112"/>
          </a:xfrm>
          <a:prstGeom prst="rect">
            <a:avLst/>
          </a:prstGeom>
        </p:spPr>
      </p:pic>
    </p:spTree>
    <p:extLst>
      <p:ext uri="{BB962C8B-B14F-4D97-AF65-F5344CB8AC3E}">
        <p14:creationId xmlns:p14="http://schemas.microsoft.com/office/powerpoint/2010/main" val="55606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79AEBD-63CE-0A48-86FA-AEDCFF2EBC95}"/>
              </a:ext>
            </a:extLst>
          </p:cNvPr>
          <p:cNvSpPr>
            <a:spLocks noGrp="1"/>
          </p:cNvSpPr>
          <p:nvPr>
            <p:ph type="title"/>
          </p:nvPr>
        </p:nvSpPr>
        <p:spPr>
          <a:xfrm>
            <a:off x="765051" y="662400"/>
            <a:ext cx="3384000" cy="1492132"/>
          </a:xfrm>
        </p:spPr>
        <p:txBody>
          <a:bodyPr anchor="t">
            <a:normAutofit/>
          </a:bodyPr>
          <a:lstStyle/>
          <a:p>
            <a:r>
              <a:rPr lang="en-IL" dirty="0">
                <a:solidFill>
                  <a:schemeClr val="bg1"/>
                </a:solidFill>
              </a:rPr>
              <a:t>Step 2h</a:t>
            </a:r>
          </a:p>
        </p:txBody>
      </p:sp>
      <p:sp>
        <p:nvSpPr>
          <p:cNvPr id="3" name="Content Placeholder 2">
            <a:extLst>
              <a:ext uri="{FF2B5EF4-FFF2-40B4-BE49-F238E27FC236}">
                <a16:creationId xmlns:a16="http://schemas.microsoft.com/office/drawing/2014/main" id="{174D03DA-3F86-1D4F-A95D-C7A3D41D472D}"/>
              </a:ext>
            </a:extLst>
          </p:cNvPr>
          <p:cNvSpPr>
            <a:spLocks noGrp="1"/>
          </p:cNvSpPr>
          <p:nvPr>
            <p:ph idx="1"/>
          </p:nvPr>
        </p:nvSpPr>
        <p:spPr>
          <a:xfrm>
            <a:off x="765051" y="2286000"/>
            <a:ext cx="3384000" cy="3844800"/>
          </a:xfrm>
        </p:spPr>
        <p:txBody>
          <a:bodyPr>
            <a:normAutofit/>
          </a:bodyPr>
          <a:lstStyle/>
          <a:p>
            <a:r>
              <a:rPr lang="en-IL" dirty="0">
                <a:solidFill>
                  <a:schemeClr val="bg1"/>
                </a:solidFill>
              </a:rPr>
              <a:t>Find the number of streets that only have one restaurant.</a:t>
            </a:r>
          </a:p>
        </p:txBody>
      </p:sp>
      <p:sp>
        <p:nvSpPr>
          <p:cNvPr id="8" name="TextBox 7">
            <a:extLst>
              <a:ext uri="{FF2B5EF4-FFF2-40B4-BE49-F238E27FC236}">
                <a16:creationId xmlns:a16="http://schemas.microsoft.com/office/drawing/2014/main" id="{24B31C5D-9B4D-184B-BA19-1E9FA905A13D}"/>
              </a:ext>
            </a:extLst>
          </p:cNvPr>
          <p:cNvSpPr txBox="1"/>
          <p:nvPr/>
        </p:nvSpPr>
        <p:spPr>
          <a:xfrm>
            <a:off x="5308623" y="4208400"/>
            <a:ext cx="6124074" cy="738664"/>
          </a:xfrm>
          <a:prstGeom prst="rect">
            <a:avLst/>
          </a:prstGeom>
          <a:noFill/>
        </p:spPr>
        <p:txBody>
          <a:bodyPr wrap="square" rtlCol="0">
            <a:spAutoFit/>
          </a:bodyPr>
          <a:lstStyle/>
          <a:p>
            <a:r>
              <a:rPr lang="en-IL" sz="2400" dirty="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There are 185 streets that have only one restaurant.</a:t>
            </a:r>
          </a:p>
        </p:txBody>
      </p:sp>
    </p:spTree>
    <p:extLst>
      <p:ext uri="{BB962C8B-B14F-4D97-AF65-F5344CB8AC3E}">
        <p14:creationId xmlns:p14="http://schemas.microsoft.com/office/powerpoint/2010/main" val="214836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79AEBD-63CE-0A48-86FA-AEDCFF2EBC95}"/>
              </a:ext>
            </a:extLst>
          </p:cNvPr>
          <p:cNvSpPr>
            <a:spLocks noGrp="1"/>
          </p:cNvSpPr>
          <p:nvPr>
            <p:ph type="title"/>
          </p:nvPr>
        </p:nvSpPr>
        <p:spPr>
          <a:xfrm>
            <a:off x="765051" y="662400"/>
            <a:ext cx="3384000" cy="1492132"/>
          </a:xfrm>
        </p:spPr>
        <p:txBody>
          <a:bodyPr anchor="t">
            <a:normAutofit/>
          </a:bodyPr>
          <a:lstStyle/>
          <a:p>
            <a:r>
              <a:rPr lang="en-IL" dirty="0">
                <a:solidFill>
                  <a:schemeClr val="bg1"/>
                </a:solidFill>
              </a:rPr>
              <a:t>Step 2i</a:t>
            </a:r>
          </a:p>
        </p:txBody>
      </p:sp>
      <p:sp>
        <p:nvSpPr>
          <p:cNvPr id="3" name="Content Placeholder 2">
            <a:extLst>
              <a:ext uri="{FF2B5EF4-FFF2-40B4-BE49-F238E27FC236}">
                <a16:creationId xmlns:a16="http://schemas.microsoft.com/office/drawing/2014/main" id="{174D03DA-3F86-1D4F-A95D-C7A3D41D472D}"/>
              </a:ext>
            </a:extLst>
          </p:cNvPr>
          <p:cNvSpPr>
            <a:spLocks noGrp="1"/>
          </p:cNvSpPr>
          <p:nvPr>
            <p:ph idx="1"/>
          </p:nvPr>
        </p:nvSpPr>
        <p:spPr>
          <a:xfrm>
            <a:off x="765051" y="2286000"/>
            <a:ext cx="3384000" cy="3844800"/>
          </a:xfrm>
        </p:spPr>
        <p:txBody>
          <a:bodyPr>
            <a:normAutofit/>
          </a:bodyPr>
          <a:lstStyle/>
          <a:p>
            <a:r>
              <a:rPr lang="en-IL" dirty="0">
                <a:solidFill>
                  <a:schemeClr val="bg1"/>
                </a:solidFill>
              </a:rPr>
              <a:t>For streets with a lot of restaurants, look at the distribution of the number of seats. What trends can you see?</a:t>
            </a:r>
          </a:p>
        </p:txBody>
      </p:sp>
      <p:pic>
        <p:nvPicPr>
          <p:cNvPr id="6" name="Picture 5">
            <a:extLst>
              <a:ext uri="{FF2B5EF4-FFF2-40B4-BE49-F238E27FC236}">
                <a16:creationId xmlns:a16="http://schemas.microsoft.com/office/drawing/2014/main" id="{93B46B39-F855-C84E-9A49-F414CF70CAB6}"/>
              </a:ext>
            </a:extLst>
          </p:cNvPr>
          <p:cNvPicPr>
            <a:picLocks noChangeAspect="1"/>
          </p:cNvPicPr>
          <p:nvPr/>
        </p:nvPicPr>
        <p:blipFill>
          <a:blip r:embed="rId2"/>
          <a:srcRect/>
          <a:stretch/>
        </p:blipFill>
        <p:spPr>
          <a:xfrm>
            <a:off x="5199961" y="662400"/>
            <a:ext cx="6444867" cy="5468400"/>
          </a:xfrm>
          <a:prstGeom prst="rect">
            <a:avLst/>
          </a:prstGeom>
        </p:spPr>
      </p:pic>
    </p:spTree>
    <p:extLst>
      <p:ext uri="{BB962C8B-B14F-4D97-AF65-F5344CB8AC3E}">
        <p14:creationId xmlns:p14="http://schemas.microsoft.com/office/powerpoint/2010/main" val="10221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84A145-47AA-C240-8D16-DBBFBF72D05D}"/>
              </a:ext>
            </a:extLst>
          </p:cNvPr>
          <p:cNvSpPr>
            <a:spLocks noGrp="1"/>
          </p:cNvSpPr>
          <p:nvPr>
            <p:ph type="title"/>
          </p:nvPr>
        </p:nvSpPr>
        <p:spPr>
          <a:xfrm>
            <a:off x="833002" y="365125"/>
            <a:ext cx="10520702" cy="1325563"/>
          </a:xfrm>
        </p:spPr>
        <p:txBody>
          <a:bodyPr>
            <a:normAutofit/>
          </a:bodyPr>
          <a:lstStyle/>
          <a:p>
            <a:r>
              <a:rPr lang="en-US" b="1">
                <a:solidFill>
                  <a:srgbClr val="FFFFFF"/>
                </a:solidFill>
              </a:rPr>
              <a:t>Overall Conclusions</a:t>
            </a:r>
            <a:endParaRPr lang="en-IL">
              <a:solidFill>
                <a:srgbClr val="FFFFFF"/>
              </a:solidFill>
            </a:endParaRPr>
          </a:p>
        </p:txBody>
      </p:sp>
      <p:sp>
        <p:nvSpPr>
          <p:cNvPr id="3" name="Content Placeholder 2">
            <a:extLst>
              <a:ext uri="{FF2B5EF4-FFF2-40B4-BE49-F238E27FC236}">
                <a16:creationId xmlns:a16="http://schemas.microsoft.com/office/drawing/2014/main" id="{D96AA66D-9F8D-6C48-A86D-97C8ABEFE481}"/>
              </a:ext>
            </a:extLst>
          </p:cNvPr>
          <p:cNvSpPr>
            <a:spLocks noGrp="1"/>
          </p:cNvSpPr>
          <p:nvPr>
            <p:ph idx="1"/>
          </p:nvPr>
        </p:nvSpPr>
        <p:spPr>
          <a:xfrm>
            <a:off x="838201" y="2022601"/>
            <a:ext cx="10515598" cy="4154361"/>
          </a:xfrm>
        </p:spPr>
        <p:txBody>
          <a:bodyPr>
            <a:normAutofit/>
          </a:bodyPr>
          <a:lstStyle/>
          <a:p>
            <a:r>
              <a:rPr lang="en-US" sz="2000" b="1">
                <a:solidFill>
                  <a:srgbClr val="FFFFFF"/>
                </a:solidFill>
              </a:rPr>
              <a:t>Don't open a bakeries as an independent operator. The franchises will eat you alive. Open a restaurant, because more than half of them are independently owned and operated.</a:t>
            </a:r>
          </a:p>
          <a:p>
            <a:r>
              <a:rPr lang="en-US" sz="2000" b="1">
                <a:solidFill>
                  <a:srgbClr val="FFFFFF"/>
                </a:solidFill>
              </a:rPr>
              <a:t>I don't think buying into an existing franchise with our gimmick as robots would find approval by the franchise.</a:t>
            </a:r>
          </a:p>
          <a:p>
            <a:r>
              <a:rPr lang="en-US" sz="2000" b="1">
                <a:solidFill>
                  <a:srgbClr val="FFFFFF"/>
                </a:solidFill>
              </a:rPr>
              <a:t>Restaurants on average have just less than 50 seats each. That seems like a sweet spot and a good place to start.</a:t>
            </a:r>
          </a:p>
          <a:p>
            <a:r>
              <a:rPr lang="en-US" sz="2000" b="1">
                <a:solidFill>
                  <a:srgbClr val="FFFFFF"/>
                </a:solidFill>
              </a:rPr>
              <a:t>The busiest streets are the best place to get the most exposure. Starting on one of the top 10 streets would bring us a lot of foot traffic. Having our sign outside would give us free advertising. Our robots would give us a big boost in the beginning for the curiosity factor alone. Hopefully from there we could run a sit-down restaurant with very few employees, so even if we have a decrease in customers a few months after our initial opening, we will have lessened our need for weight staff, and eliminate our customers need to tip.</a:t>
            </a:r>
          </a:p>
          <a:p>
            <a:endParaRPr lang="en-IL" sz="2000">
              <a:solidFill>
                <a:srgbClr val="FFFFFF"/>
              </a:solidFill>
            </a:endParaRPr>
          </a:p>
        </p:txBody>
      </p:sp>
    </p:spTree>
    <p:extLst>
      <p:ext uri="{BB962C8B-B14F-4D97-AF65-F5344CB8AC3E}">
        <p14:creationId xmlns:p14="http://schemas.microsoft.com/office/powerpoint/2010/main" val="40165354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Toy robots shaking hands">
            <a:extLst>
              <a:ext uri="{FF2B5EF4-FFF2-40B4-BE49-F238E27FC236}">
                <a16:creationId xmlns:a16="http://schemas.microsoft.com/office/drawing/2014/main" id="{C15CDDCB-B4C1-1678-D09C-FBC4DEEE7B6B}"/>
              </a:ext>
            </a:extLst>
          </p:cNvPr>
          <p:cNvPicPr>
            <a:picLocks noChangeAspect="1"/>
          </p:cNvPicPr>
          <p:nvPr/>
        </p:nvPicPr>
        <p:blipFill rotWithShape="1">
          <a:blip r:embed="rId2"/>
          <a:srcRect l="18534" r="3171"/>
          <a:stretch/>
        </p:blipFill>
        <p:spPr>
          <a:xfrm>
            <a:off x="4117521" y="10"/>
            <a:ext cx="8074479" cy="6857990"/>
          </a:xfrm>
          <a:prstGeom prst="rect">
            <a:avLst/>
          </a:prstGeom>
        </p:spPr>
      </p:pic>
      <p:sp>
        <p:nvSpPr>
          <p:cNvPr id="18" name="Freeform: Shape 17">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7A589E-90BA-C343-B212-90C388A63268}"/>
              </a:ext>
            </a:extLst>
          </p:cNvPr>
          <p:cNvSpPr>
            <a:spLocks noGrp="1"/>
          </p:cNvSpPr>
          <p:nvPr>
            <p:ph type="title"/>
          </p:nvPr>
        </p:nvSpPr>
        <p:spPr>
          <a:xfrm>
            <a:off x="804672" y="365125"/>
            <a:ext cx="5266155" cy="1325563"/>
          </a:xfrm>
        </p:spPr>
        <p:txBody>
          <a:bodyPr>
            <a:normAutofit/>
          </a:bodyPr>
          <a:lstStyle/>
          <a:p>
            <a:r>
              <a:rPr lang="en-IL"/>
              <a:t>Introduction</a:t>
            </a:r>
          </a:p>
        </p:txBody>
      </p:sp>
      <p:sp>
        <p:nvSpPr>
          <p:cNvPr id="3" name="Content Placeholder 2">
            <a:extLst>
              <a:ext uri="{FF2B5EF4-FFF2-40B4-BE49-F238E27FC236}">
                <a16:creationId xmlns:a16="http://schemas.microsoft.com/office/drawing/2014/main" id="{6150292F-926E-A241-9285-A1C9181C9D11}"/>
              </a:ext>
            </a:extLst>
          </p:cNvPr>
          <p:cNvSpPr>
            <a:spLocks noGrp="1"/>
          </p:cNvSpPr>
          <p:nvPr>
            <p:ph idx="1"/>
          </p:nvPr>
        </p:nvSpPr>
        <p:spPr>
          <a:xfrm>
            <a:off x="804672" y="2022601"/>
            <a:ext cx="3941499" cy="4154361"/>
          </a:xfrm>
        </p:spPr>
        <p:txBody>
          <a:bodyPr>
            <a:normAutofit/>
          </a:bodyPr>
          <a:lstStyle/>
          <a:p>
            <a:r>
              <a:rPr lang="en-US" sz="1900" dirty="0"/>
              <a:t>We have decided to open a small robot-run cafe in LA. The project is promising but expensive, so our partnership has decided to attract investors. We’re interested in the current market conditions -— will we be able to maintain our success when the novelty of robot waiters wears off? Let's put on our analytics guru hat and prepare some market research using open-source data on restaurants in LA we have acquired.</a:t>
            </a:r>
          </a:p>
          <a:p>
            <a:r>
              <a:rPr lang="en-US" sz="1900" dirty="0">
                <a:hlinkClick r:id="rId3"/>
              </a:rPr>
              <a:t>View Online Report</a:t>
            </a:r>
            <a:endParaRPr lang="en-IL" sz="1900" dirty="0"/>
          </a:p>
        </p:txBody>
      </p:sp>
    </p:spTree>
    <p:extLst>
      <p:ext uri="{BB962C8B-B14F-4D97-AF65-F5344CB8AC3E}">
        <p14:creationId xmlns:p14="http://schemas.microsoft.com/office/powerpoint/2010/main" val="271954110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21A1BF-3C6C-4F44-AFD8-2784B2805A07}"/>
              </a:ext>
            </a:extLst>
          </p:cNvPr>
          <p:cNvSpPr>
            <a:spLocks noGrp="1"/>
          </p:cNvSpPr>
          <p:nvPr>
            <p:ph type="title"/>
          </p:nvPr>
        </p:nvSpPr>
        <p:spPr>
          <a:xfrm>
            <a:off x="833002" y="448253"/>
            <a:ext cx="10520702" cy="1325563"/>
          </a:xfrm>
        </p:spPr>
        <p:txBody>
          <a:bodyPr>
            <a:normAutofit/>
          </a:bodyPr>
          <a:lstStyle/>
          <a:p>
            <a:r>
              <a:rPr lang="en-US" sz="2800" b="1"/>
              <a:t>Step 1. </a:t>
            </a:r>
            <a:br>
              <a:rPr lang="en-US" sz="2800" b="1"/>
            </a:br>
            <a:r>
              <a:rPr lang="en-US" sz="2800" b="1"/>
              <a:t>Download the data and prepare it for analysis</a:t>
            </a:r>
            <a:br>
              <a:rPr lang="en-US" sz="2800" b="1"/>
            </a:br>
            <a:endParaRPr lang="en-IL" sz="2800"/>
          </a:p>
        </p:txBody>
      </p:sp>
      <p:sp>
        <p:nvSpPr>
          <p:cNvPr id="3" name="Content Placeholder 2">
            <a:extLst>
              <a:ext uri="{FF2B5EF4-FFF2-40B4-BE49-F238E27FC236}">
                <a16:creationId xmlns:a16="http://schemas.microsoft.com/office/drawing/2014/main" id="{20AB5671-228E-CA47-A34A-F4CDC5C4BA87}"/>
              </a:ext>
            </a:extLst>
          </p:cNvPr>
          <p:cNvSpPr>
            <a:spLocks noGrp="1"/>
          </p:cNvSpPr>
          <p:nvPr>
            <p:ph idx="1"/>
          </p:nvPr>
        </p:nvSpPr>
        <p:spPr>
          <a:xfrm>
            <a:off x="838200" y="2191807"/>
            <a:ext cx="4936067" cy="3985155"/>
          </a:xfrm>
        </p:spPr>
        <p:txBody>
          <a:bodyPr>
            <a:normAutofit/>
          </a:bodyPr>
          <a:lstStyle/>
          <a:p>
            <a:r>
              <a:rPr lang="en-US" sz="1400" b="1"/>
              <a:t>Download the data on restaurants in LA. Make sure that the data type for each column is correct and that there are no missing values or duplicates. Process them if necessary.</a:t>
            </a:r>
          </a:p>
          <a:p>
            <a:r>
              <a:rPr lang="en-US" sz="1400" b="1"/>
              <a:t>/datasets/rest_data_us.csv</a:t>
            </a:r>
            <a:endParaRPr lang="en-US" sz="1400"/>
          </a:p>
          <a:p>
            <a:r>
              <a:rPr lang="en-US" sz="1400" b="1"/>
              <a:t>id</a:t>
            </a:r>
            <a:r>
              <a:rPr lang="en-US" sz="1400"/>
              <a:t> — unique identifier</a:t>
            </a:r>
          </a:p>
          <a:p>
            <a:r>
              <a:rPr lang="en-US" sz="1400" b="1"/>
              <a:t>object_name</a:t>
            </a:r>
            <a:r>
              <a:rPr lang="en-US" sz="1400"/>
              <a:t> — establishment name</a:t>
            </a:r>
          </a:p>
          <a:p>
            <a:r>
              <a:rPr lang="en-US" sz="1400" b="1"/>
              <a:t>address</a:t>
            </a:r>
            <a:r>
              <a:rPr lang="en-US" sz="1400"/>
              <a:t> — address</a:t>
            </a:r>
          </a:p>
          <a:p>
            <a:r>
              <a:rPr lang="en-US" sz="1400" b="1"/>
              <a:t>chain</a:t>
            </a:r>
            <a:r>
              <a:rPr lang="en-US" sz="1400"/>
              <a:t> — chain establishment (True/False)</a:t>
            </a:r>
          </a:p>
          <a:p>
            <a:r>
              <a:rPr lang="en-US" sz="1400" b="1"/>
              <a:t>object_type</a:t>
            </a:r>
            <a:r>
              <a:rPr lang="en-US" sz="1400"/>
              <a:t> — establishment type</a:t>
            </a:r>
          </a:p>
          <a:p>
            <a:r>
              <a:rPr lang="en-US" sz="1400" b="1"/>
              <a:t>number</a:t>
            </a:r>
            <a:r>
              <a:rPr lang="en-US" sz="1400"/>
              <a:t> — number of seats</a:t>
            </a:r>
          </a:p>
          <a:p>
            <a:pPr marL="0" indent="0">
              <a:buNone/>
            </a:pPr>
            <a:br>
              <a:rPr lang="en-US" sz="1400"/>
            </a:br>
            <a:r>
              <a:rPr lang="en-US" sz="1400"/>
              <a:t> There are three records missing 'chain' data.  Fixed and looking good</a:t>
            </a:r>
          </a:p>
          <a:p>
            <a:endParaRPr lang="en-US" sz="1400"/>
          </a:p>
          <a:p>
            <a:endParaRPr lang="en-IL" sz="1400"/>
          </a:p>
        </p:txBody>
      </p:sp>
      <p:graphicFrame>
        <p:nvGraphicFramePr>
          <p:cNvPr id="4" name="Table 4">
            <a:extLst>
              <a:ext uri="{FF2B5EF4-FFF2-40B4-BE49-F238E27FC236}">
                <a16:creationId xmlns:a16="http://schemas.microsoft.com/office/drawing/2014/main" id="{467A671B-FD64-1A43-897C-D6B907D2DBCC}"/>
              </a:ext>
            </a:extLst>
          </p:cNvPr>
          <p:cNvGraphicFramePr>
            <a:graphicFrameLocks noGrp="1"/>
          </p:cNvGraphicFramePr>
          <p:nvPr>
            <p:extLst>
              <p:ext uri="{D42A27DB-BD31-4B8C-83A1-F6EECF244321}">
                <p14:modId xmlns:p14="http://schemas.microsoft.com/office/powerpoint/2010/main" val="2413695503"/>
              </p:ext>
            </p:extLst>
          </p:nvPr>
        </p:nvGraphicFramePr>
        <p:xfrm>
          <a:off x="6417734" y="2742374"/>
          <a:ext cx="4935973" cy="2884025"/>
        </p:xfrm>
        <a:graphic>
          <a:graphicData uri="http://schemas.openxmlformats.org/drawingml/2006/table">
            <a:tbl>
              <a:tblPr firstRow="1" bandRow="1">
                <a:noFill/>
                <a:tableStyleId>{5C22544A-7EE6-4342-B048-85BDC9FD1C3A}</a:tableStyleId>
              </a:tblPr>
              <a:tblGrid>
                <a:gridCol w="501764">
                  <a:extLst>
                    <a:ext uri="{9D8B030D-6E8A-4147-A177-3AD203B41FA5}">
                      <a16:colId xmlns:a16="http://schemas.microsoft.com/office/drawing/2014/main" val="4155332602"/>
                    </a:ext>
                  </a:extLst>
                </a:gridCol>
                <a:gridCol w="1096270">
                  <a:extLst>
                    <a:ext uri="{9D8B030D-6E8A-4147-A177-3AD203B41FA5}">
                      <a16:colId xmlns:a16="http://schemas.microsoft.com/office/drawing/2014/main" val="2311008907"/>
                    </a:ext>
                  </a:extLst>
                </a:gridCol>
                <a:gridCol w="850330">
                  <a:extLst>
                    <a:ext uri="{9D8B030D-6E8A-4147-A177-3AD203B41FA5}">
                      <a16:colId xmlns:a16="http://schemas.microsoft.com/office/drawing/2014/main" val="2677286937"/>
                    </a:ext>
                  </a:extLst>
                </a:gridCol>
                <a:gridCol w="649904">
                  <a:extLst>
                    <a:ext uri="{9D8B030D-6E8A-4147-A177-3AD203B41FA5}">
                      <a16:colId xmlns:a16="http://schemas.microsoft.com/office/drawing/2014/main" val="2628226091"/>
                    </a:ext>
                  </a:extLst>
                </a:gridCol>
                <a:gridCol w="1018532">
                  <a:extLst>
                    <a:ext uri="{9D8B030D-6E8A-4147-A177-3AD203B41FA5}">
                      <a16:colId xmlns:a16="http://schemas.microsoft.com/office/drawing/2014/main" val="2485029259"/>
                    </a:ext>
                  </a:extLst>
                </a:gridCol>
                <a:gridCol w="819173">
                  <a:extLst>
                    <a:ext uri="{9D8B030D-6E8A-4147-A177-3AD203B41FA5}">
                      <a16:colId xmlns:a16="http://schemas.microsoft.com/office/drawing/2014/main" val="830549673"/>
                    </a:ext>
                  </a:extLst>
                </a:gridCol>
              </a:tblGrid>
              <a:tr h="536843">
                <a:tc>
                  <a:txBody>
                    <a:bodyPr/>
                    <a:lstStyle/>
                    <a:p>
                      <a:pPr algn="r" fontAlgn="ctr"/>
                      <a:r>
                        <a:rPr lang="en-US" sz="1300" b="1" cap="none" spc="0" dirty="0">
                          <a:solidFill>
                            <a:schemeClr val="tx1"/>
                          </a:solidFill>
                          <a:effectLst/>
                        </a:rPr>
                        <a:t>id</a:t>
                      </a:r>
                    </a:p>
                  </a:txBody>
                  <a:tcPr marL="50555" marR="81264" marT="14444" marB="108331"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pPr algn="r" fontAlgn="ctr"/>
                      <a:r>
                        <a:rPr lang="en-US" sz="1300" b="1" cap="none" spc="0" dirty="0" err="1">
                          <a:solidFill>
                            <a:schemeClr val="tx1"/>
                          </a:solidFill>
                          <a:effectLst/>
                        </a:rPr>
                        <a:t>object_name</a:t>
                      </a:r>
                      <a:endParaRPr lang="en-US" sz="1300" b="1" cap="none" spc="0" dirty="0">
                        <a:solidFill>
                          <a:schemeClr val="tx1"/>
                        </a:solidFill>
                        <a:effectLst/>
                      </a:endParaRPr>
                    </a:p>
                  </a:txBody>
                  <a:tcPr marL="50555" marR="81264" marT="14444" marB="108331"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r" fontAlgn="ctr"/>
                      <a:r>
                        <a:rPr lang="en-US" sz="1300" b="1" cap="none" spc="0" dirty="0">
                          <a:solidFill>
                            <a:schemeClr val="tx1"/>
                          </a:solidFill>
                          <a:effectLst/>
                        </a:rPr>
                        <a:t>address</a:t>
                      </a:r>
                    </a:p>
                  </a:txBody>
                  <a:tcPr marL="50555" marR="81264" marT="14444" marB="108331"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r" fontAlgn="ctr"/>
                      <a:r>
                        <a:rPr lang="en-US" sz="1300" b="1" cap="none" spc="0" dirty="0">
                          <a:solidFill>
                            <a:schemeClr val="tx1"/>
                          </a:solidFill>
                          <a:effectLst/>
                        </a:rPr>
                        <a:t>chain</a:t>
                      </a:r>
                    </a:p>
                  </a:txBody>
                  <a:tcPr marL="50555" marR="81264" marT="14444" marB="108331"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r" fontAlgn="ctr"/>
                      <a:r>
                        <a:rPr lang="en-US" sz="1300" b="1" cap="none" spc="0" dirty="0" err="1">
                          <a:solidFill>
                            <a:schemeClr val="tx1"/>
                          </a:solidFill>
                          <a:effectLst/>
                        </a:rPr>
                        <a:t>object_type</a:t>
                      </a:r>
                      <a:endParaRPr lang="en-US" sz="1300" b="1" cap="none" spc="0" dirty="0">
                        <a:solidFill>
                          <a:schemeClr val="tx1"/>
                        </a:solidFill>
                        <a:effectLst/>
                      </a:endParaRPr>
                    </a:p>
                  </a:txBody>
                  <a:tcPr marL="50555" marR="81264" marT="14444" marB="108331"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r" fontAlgn="ctr"/>
                      <a:r>
                        <a:rPr lang="en-US" sz="1300" b="1" cap="none" spc="0" dirty="0">
                          <a:solidFill>
                            <a:schemeClr val="tx1"/>
                          </a:solidFill>
                          <a:effectLst/>
                        </a:rPr>
                        <a:t>number</a:t>
                      </a:r>
                    </a:p>
                  </a:txBody>
                  <a:tcPr marL="50555" marR="81264" marT="14444" marB="108331" anchor="b">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2880191884"/>
                  </a:ext>
                </a:extLst>
              </a:tr>
              <a:tr h="440548">
                <a:tc>
                  <a:txBody>
                    <a:bodyPr/>
                    <a:lstStyle/>
                    <a:p>
                      <a:pPr algn="r" fontAlgn="ctr"/>
                      <a:r>
                        <a:rPr lang="en-IL" sz="900" cap="none" spc="0">
                          <a:solidFill>
                            <a:schemeClr val="tx1"/>
                          </a:solidFill>
                          <a:effectLst/>
                        </a:rPr>
                        <a:t>18432</a:t>
                      </a:r>
                    </a:p>
                  </a:txBody>
                  <a:tcPr marL="50555" marR="30923" marT="14444" marB="108331"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900" cap="none" spc="0">
                          <a:solidFill>
                            <a:schemeClr val="tx1"/>
                          </a:solidFill>
                          <a:effectLst/>
                        </a:rPr>
                        <a:t>STARBUCKS COFFEE</a:t>
                      </a:r>
                    </a:p>
                  </a:txBody>
                  <a:tcPr marL="50555" marR="30923" marT="14444" marB="108331"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900" cap="none" spc="0" dirty="0">
                          <a:solidFill>
                            <a:schemeClr val="tx1"/>
                          </a:solidFill>
                          <a:effectLst/>
                        </a:rPr>
                        <a:t>300 WORLD WAY</a:t>
                      </a:r>
                    </a:p>
                  </a:txBody>
                  <a:tcPr marL="50555" marR="30923" marT="14444" marB="108331"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900" cap="none" spc="0">
                          <a:solidFill>
                            <a:schemeClr val="tx1"/>
                          </a:solidFill>
                          <a:effectLst/>
                        </a:rPr>
                        <a:t>TRUE</a:t>
                      </a:r>
                    </a:p>
                  </a:txBody>
                  <a:tcPr marL="50555" marR="30923" marT="14444" marB="108331"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900" cap="none" spc="0">
                          <a:solidFill>
                            <a:schemeClr val="tx1"/>
                          </a:solidFill>
                          <a:effectLst/>
                        </a:rPr>
                        <a:t>CAFE</a:t>
                      </a:r>
                    </a:p>
                  </a:txBody>
                  <a:tcPr marL="50555" marR="30923" marT="14444" marB="108331"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algn="l" defTabSz="914400" rtl="0" eaLnBrk="1" fontAlgn="ctr" latinLnBrk="0" hangingPunct="1"/>
                      <a:r>
                        <a:rPr lang="en-US" sz="900" cap="none" spc="0">
                          <a:solidFill>
                            <a:schemeClr val="tx1"/>
                          </a:solidFill>
                          <a:effectLst/>
                        </a:rPr>
                        <a:t>43</a:t>
                      </a:r>
                    </a:p>
                  </a:txBody>
                  <a:tcPr marL="50555" marR="30923" marT="14444" marB="108331"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261640775"/>
                  </a:ext>
                </a:extLst>
              </a:tr>
              <a:tr h="440548">
                <a:tc>
                  <a:txBody>
                    <a:bodyPr/>
                    <a:lstStyle/>
                    <a:p>
                      <a:pPr algn="r" fontAlgn="ctr"/>
                      <a:r>
                        <a:rPr lang="en-IL" sz="900" cap="none" spc="0">
                          <a:solidFill>
                            <a:schemeClr val="tx1"/>
                          </a:solidFill>
                          <a:effectLst/>
                        </a:rPr>
                        <a:t>17134</a:t>
                      </a:r>
                    </a:p>
                  </a:txBody>
                  <a:tcPr marL="50555" marR="30923" marT="14444" marB="108331"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900" cap="none" spc="0">
                          <a:solidFill>
                            <a:schemeClr val="tx1"/>
                          </a:solidFill>
                          <a:effectLst/>
                        </a:rPr>
                        <a:t>DONUT FRIEND</a:t>
                      </a:r>
                    </a:p>
                  </a:txBody>
                  <a:tcPr marL="50555" marR="30923" marT="14444" marB="108331"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900" cap="none" spc="0">
                          <a:solidFill>
                            <a:schemeClr val="tx1"/>
                          </a:solidFill>
                          <a:effectLst/>
                        </a:rPr>
                        <a:t>5107 YORK BLVD</a:t>
                      </a:r>
                    </a:p>
                  </a:txBody>
                  <a:tcPr marL="50555" marR="30923" marT="14444" marB="108331"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900" cap="none" spc="0">
                          <a:solidFill>
                            <a:schemeClr val="tx1"/>
                          </a:solidFill>
                          <a:effectLst/>
                        </a:rPr>
                        <a:t>FALSE</a:t>
                      </a:r>
                    </a:p>
                  </a:txBody>
                  <a:tcPr marL="50555" marR="30923" marT="14444" marB="108331"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900" cap="none" spc="0">
                          <a:solidFill>
                            <a:schemeClr val="tx1"/>
                          </a:solidFill>
                          <a:effectLst/>
                        </a:rPr>
                        <a:t>FAST FOOD</a:t>
                      </a:r>
                    </a:p>
                  </a:txBody>
                  <a:tcPr marL="50555" marR="30923" marT="14444" marB="108331"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algn="l" defTabSz="914400" rtl="0" eaLnBrk="1" fontAlgn="ctr" latinLnBrk="0" hangingPunct="1"/>
                      <a:r>
                        <a:rPr lang="en-US" sz="900" cap="none" spc="0">
                          <a:solidFill>
                            <a:schemeClr val="tx1"/>
                          </a:solidFill>
                          <a:effectLst/>
                        </a:rPr>
                        <a:t>26</a:t>
                      </a:r>
                    </a:p>
                  </a:txBody>
                  <a:tcPr marL="50555" marR="30923" marT="14444" marB="108331"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16451891"/>
                  </a:ext>
                </a:extLst>
              </a:tr>
              <a:tr h="296106">
                <a:tc>
                  <a:txBody>
                    <a:bodyPr/>
                    <a:lstStyle/>
                    <a:p>
                      <a:pPr algn="r" fontAlgn="ctr"/>
                      <a:r>
                        <a:rPr lang="en-IL" sz="900" cap="none" spc="0">
                          <a:solidFill>
                            <a:schemeClr val="tx1"/>
                          </a:solidFill>
                          <a:effectLst/>
                        </a:rPr>
                        <a:t>14968</a:t>
                      </a:r>
                    </a:p>
                  </a:txBody>
                  <a:tcPr marL="50555" marR="30923" marT="14444" marB="108331"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900" cap="none" spc="0">
                          <a:solidFill>
                            <a:schemeClr val="tx1"/>
                          </a:solidFill>
                          <a:effectLst/>
                        </a:rPr>
                        <a:t>COLE'S</a:t>
                      </a:r>
                    </a:p>
                  </a:txBody>
                  <a:tcPr marL="50555" marR="30923" marT="14444" marB="108331"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900" cap="none" spc="0">
                          <a:solidFill>
                            <a:schemeClr val="tx1"/>
                          </a:solidFill>
                          <a:effectLst/>
                        </a:rPr>
                        <a:t>118 E 6TH ST</a:t>
                      </a:r>
                    </a:p>
                  </a:txBody>
                  <a:tcPr marL="50555" marR="30923" marT="14444" marB="108331"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900" cap="none" spc="0">
                          <a:solidFill>
                            <a:schemeClr val="tx1"/>
                          </a:solidFill>
                          <a:effectLst/>
                        </a:rPr>
                        <a:t>FALSE</a:t>
                      </a:r>
                    </a:p>
                  </a:txBody>
                  <a:tcPr marL="50555" marR="30923" marT="14444" marB="108331"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900" cap="none" spc="0">
                          <a:solidFill>
                            <a:schemeClr val="tx1"/>
                          </a:solidFill>
                          <a:effectLst/>
                        </a:rPr>
                        <a:t>RESTAURANT</a:t>
                      </a:r>
                    </a:p>
                  </a:txBody>
                  <a:tcPr marL="50555" marR="30923" marT="14444" marB="108331"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algn="l" defTabSz="914400" rtl="0" eaLnBrk="1" fontAlgn="ctr" latinLnBrk="0" hangingPunct="1"/>
                      <a:r>
                        <a:rPr lang="en-US" sz="900" cap="none" spc="0">
                          <a:solidFill>
                            <a:schemeClr val="tx1"/>
                          </a:solidFill>
                          <a:effectLst/>
                        </a:rPr>
                        <a:t>135</a:t>
                      </a:r>
                    </a:p>
                  </a:txBody>
                  <a:tcPr marL="50555" marR="30923" marT="14444" marB="108331"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949540290"/>
                  </a:ext>
                </a:extLst>
              </a:tr>
              <a:tr h="584990">
                <a:tc>
                  <a:txBody>
                    <a:bodyPr/>
                    <a:lstStyle/>
                    <a:p>
                      <a:pPr algn="r" fontAlgn="ctr"/>
                      <a:r>
                        <a:rPr lang="en-IL" sz="900" cap="none" spc="0">
                          <a:solidFill>
                            <a:schemeClr val="tx1"/>
                          </a:solidFill>
                          <a:effectLst/>
                        </a:rPr>
                        <a:t>12661</a:t>
                      </a:r>
                    </a:p>
                  </a:txBody>
                  <a:tcPr marL="50555" marR="30923" marT="14444" marB="108331"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900" cap="none" spc="0">
                          <a:solidFill>
                            <a:schemeClr val="tx1"/>
                          </a:solidFill>
                          <a:effectLst/>
                        </a:rPr>
                        <a:t>TOKYO CUBE</a:t>
                      </a:r>
                    </a:p>
                  </a:txBody>
                  <a:tcPr marL="50555" marR="30923" marT="14444" marB="108331"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900" cap="none" spc="0">
                          <a:solidFill>
                            <a:schemeClr val="tx1"/>
                          </a:solidFill>
                          <a:effectLst/>
                        </a:rPr>
                        <a:t>3173 CAHUENGA BLVD W</a:t>
                      </a:r>
                    </a:p>
                  </a:txBody>
                  <a:tcPr marL="50555" marR="30923" marT="14444" marB="108331"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900" cap="none" spc="0">
                          <a:solidFill>
                            <a:schemeClr val="tx1"/>
                          </a:solidFill>
                          <a:effectLst/>
                        </a:rPr>
                        <a:t>FALSE</a:t>
                      </a:r>
                    </a:p>
                  </a:txBody>
                  <a:tcPr marL="50555" marR="30923" marT="14444" marB="108331"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900" cap="none" spc="0">
                          <a:solidFill>
                            <a:schemeClr val="tx1"/>
                          </a:solidFill>
                          <a:effectLst/>
                        </a:rPr>
                        <a:t>RESTAURANT</a:t>
                      </a:r>
                    </a:p>
                  </a:txBody>
                  <a:tcPr marL="50555" marR="30923" marT="14444" marB="108331"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algn="l" defTabSz="914400" rtl="0" eaLnBrk="1" fontAlgn="ctr" latinLnBrk="0" hangingPunct="1"/>
                      <a:r>
                        <a:rPr lang="en-US" sz="900" cap="none" spc="0">
                          <a:solidFill>
                            <a:schemeClr val="tx1"/>
                          </a:solidFill>
                          <a:effectLst/>
                        </a:rPr>
                        <a:t>45</a:t>
                      </a:r>
                    </a:p>
                  </a:txBody>
                  <a:tcPr marL="50555" marR="30923" marT="14444" marB="108331"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04978427"/>
                  </a:ext>
                </a:extLst>
              </a:tr>
              <a:tr h="584990">
                <a:tc>
                  <a:txBody>
                    <a:bodyPr/>
                    <a:lstStyle/>
                    <a:p>
                      <a:pPr algn="r" fontAlgn="ctr"/>
                      <a:r>
                        <a:rPr lang="en-IL" sz="900" cap="none" spc="0">
                          <a:solidFill>
                            <a:schemeClr val="tx1"/>
                          </a:solidFill>
                          <a:effectLst/>
                        </a:rPr>
                        <a:t>13489</a:t>
                      </a:r>
                    </a:p>
                  </a:txBody>
                  <a:tcPr marL="50555" marR="30923" marT="14444" marB="108331"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ctr"/>
                      <a:r>
                        <a:rPr lang="en-US" sz="900" cap="none" spc="0">
                          <a:solidFill>
                            <a:schemeClr val="tx1"/>
                          </a:solidFill>
                          <a:effectLst/>
                        </a:rPr>
                        <a:t>INT'L HOUSE OF PANCKAKES</a:t>
                      </a:r>
                    </a:p>
                  </a:txBody>
                  <a:tcPr marL="50555" marR="30923" marT="14444" marB="10833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US" sz="900" cap="none" spc="0">
                          <a:solidFill>
                            <a:schemeClr val="tx1"/>
                          </a:solidFill>
                          <a:effectLst/>
                        </a:rPr>
                        <a:t>1880 W SLAUSON AVE</a:t>
                      </a:r>
                    </a:p>
                  </a:txBody>
                  <a:tcPr marL="50555" marR="30923" marT="14444" marB="10833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US" sz="900" cap="none" spc="0">
                          <a:solidFill>
                            <a:schemeClr val="tx1"/>
                          </a:solidFill>
                          <a:effectLst/>
                        </a:rPr>
                        <a:t>FALSE</a:t>
                      </a:r>
                    </a:p>
                  </a:txBody>
                  <a:tcPr marL="50555" marR="30923" marT="14444" marB="10833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US" sz="900" cap="none" spc="0">
                          <a:solidFill>
                            <a:schemeClr val="tx1"/>
                          </a:solidFill>
                          <a:effectLst/>
                        </a:rPr>
                        <a:t>RESTAURANT</a:t>
                      </a:r>
                    </a:p>
                  </a:txBody>
                  <a:tcPr marL="50555" marR="30923" marT="14444" marB="10833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algn="l" defTabSz="914400" rtl="0" eaLnBrk="1" fontAlgn="ctr" latinLnBrk="0" hangingPunct="1"/>
                      <a:r>
                        <a:rPr lang="en-US" sz="900" cap="none" spc="0" dirty="0">
                          <a:solidFill>
                            <a:schemeClr val="tx1"/>
                          </a:solidFill>
                          <a:effectLst/>
                        </a:rPr>
                        <a:t>125</a:t>
                      </a:r>
                    </a:p>
                  </a:txBody>
                  <a:tcPr marL="50555" marR="30923" marT="14444" marB="10833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34012090"/>
                  </a:ext>
                </a:extLst>
              </a:tr>
            </a:tbl>
          </a:graphicData>
        </a:graphic>
      </p:graphicFrame>
    </p:spTree>
    <p:extLst>
      <p:ext uri="{BB962C8B-B14F-4D97-AF65-F5344CB8AC3E}">
        <p14:creationId xmlns:p14="http://schemas.microsoft.com/office/powerpoint/2010/main" val="4535733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21A1BF-3C6C-4F44-AFD8-2784B2805A07}"/>
              </a:ext>
            </a:extLst>
          </p:cNvPr>
          <p:cNvSpPr>
            <a:spLocks noGrp="1"/>
          </p:cNvSpPr>
          <p:nvPr>
            <p:ph type="title"/>
          </p:nvPr>
        </p:nvSpPr>
        <p:spPr>
          <a:xfrm>
            <a:off x="833002" y="448253"/>
            <a:ext cx="10520702" cy="1325563"/>
          </a:xfrm>
        </p:spPr>
        <p:txBody>
          <a:bodyPr>
            <a:normAutofit/>
          </a:bodyPr>
          <a:lstStyle/>
          <a:p>
            <a:r>
              <a:rPr lang="en-US" sz="2800" b="1" dirty="0"/>
              <a:t>Step 1. </a:t>
            </a:r>
            <a:br>
              <a:rPr lang="en-US" sz="2800" b="1" dirty="0"/>
            </a:br>
            <a:r>
              <a:rPr lang="en-US" sz="2800" b="1" dirty="0"/>
              <a:t>Continued</a:t>
            </a:r>
            <a:endParaRPr lang="en-IL" sz="2800" dirty="0"/>
          </a:p>
        </p:txBody>
      </p:sp>
      <p:sp>
        <p:nvSpPr>
          <p:cNvPr id="3" name="Content Placeholder 2">
            <a:extLst>
              <a:ext uri="{FF2B5EF4-FFF2-40B4-BE49-F238E27FC236}">
                <a16:creationId xmlns:a16="http://schemas.microsoft.com/office/drawing/2014/main" id="{20AB5671-228E-CA47-A34A-F4CDC5C4BA87}"/>
              </a:ext>
            </a:extLst>
          </p:cNvPr>
          <p:cNvSpPr>
            <a:spLocks noGrp="1"/>
          </p:cNvSpPr>
          <p:nvPr>
            <p:ph idx="1"/>
          </p:nvPr>
        </p:nvSpPr>
        <p:spPr>
          <a:xfrm>
            <a:off x="838200" y="2191807"/>
            <a:ext cx="4936067" cy="3985155"/>
          </a:xfrm>
        </p:spPr>
        <p:txBody>
          <a:bodyPr>
            <a:normAutofit/>
          </a:bodyPr>
          <a:lstStyle/>
          <a:p>
            <a:r>
              <a:rPr lang="en-IL" sz="1400" dirty="0"/>
              <a:t>For the first parts of part 2, the address fields cause difficulty aggregating the location count.  We can bring them back when we need them again.  </a:t>
            </a:r>
          </a:p>
          <a:p>
            <a:r>
              <a:rPr lang="en-US" sz="1400" dirty="0"/>
              <a:t>There were 9651 now there are only 8682 records. We Consolidated 969 records</a:t>
            </a:r>
            <a:endParaRPr lang="en-IL" sz="1400" dirty="0"/>
          </a:p>
        </p:txBody>
      </p:sp>
      <p:graphicFrame>
        <p:nvGraphicFramePr>
          <p:cNvPr id="4" name="Table 4">
            <a:extLst>
              <a:ext uri="{FF2B5EF4-FFF2-40B4-BE49-F238E27FC236}">
                <a16:creationId xmlns:a16="http://schemas.microsoft.com/office/drawing/2014/main" id="{467A671B-FD64-1A43-897C-D6B907D2DBCC}"/>
              </a:ext>
            </a:extLst>
          </p:cNvPr>
          <p:cNvGraphicFramePr>
            <a:graphicFrameLocks noGrp="1"/>
          </p:cNvGraphicFramePr>
          <p:nvPr>
            <p:extLst>
              <p:ext uri="{D42A27DB-BD31-4B8C-83A1-F6EECF244321}">
                <p14:modId xmlns:p14="http://schemas.microsoft.com/office/powerpoint/2010/main" val="1845226888"/>
              </p:ext>
            </p:extLst>
          </p:nvPr>
        </p:nvGraphicFramePr>
        <p:xfrm>
          <a:off x="6417734" y="2742374"/>
          <a:ext cx="5649940" cy="2599647"/>
        </p:xfrm>
        <a:graphic>
          <a:graphicData uri="http://schemas.openxmlformats.org/drawingml/2006/table">
            <a:tbl>
              <a:tblPr firstRow="1" bandRow="1">
                <a:noFill/>
                <a:tableStyleId>{5C22544A-7EE6-4342-B048-85BDC9FD1C3A}</a:tableStyleId>
              </a:tblPr>
              <a:tblGrid>
                <a:gridCol w="1727645">
                  <a:extLst>
                    <a:ext uri="{9D8B030D-6E8A-4147-A177-3AD203B41FA5}">
                      <a16:colId xmlns:a16="http://schemas.microsoft.com/office/drawing/2014/main" val="2311008907"/>
                    </a:ext>
                  </a:extLst>
                </a:gridCol>
                <a:gridCol w="517358">
                  <a:extLst>
                    <a:ext uri="{9D8B030D-6E8A-4147-A177-3AD203B41FA5}">
                      <a16:colId xmlns:a16="http://schemas.microsoft.com/office/drawing/2014/main" val="2677286937"/>
                    </a:ext>
                  </a:extLst>
                </a:gridCol>
                <a:gridCol w="1063387">
                  <a:extLst>
                    <a:ext uri="{9D8B030D-6E8A-4147-A177-3AD203B41FA5}">
                      <a16:colId xmlns:a16="http://schemas.microsoft.com/office/drawing/2014/main" val="2628226091"/>
                    </a:ext>
                  </a:extLst>
                </a:gridCol>
                <a:gridCol w="801508">
                  <a:extLst>
                    <a:ext uri="{9D8B030D-6E8A-4147-A177-3AD203B41FA5}">
                      <a16:colId xmlns:a16="http://schemas.microsoft.com/office/drawing/2014/main" val="2485029259"/>
                    </a:ext>
                  </a:extLst>
                </a:gridCol>
                <a:gridCol w="1540042">
                  <a:extLst>
                    <a:ext uri="{9D8B030D-6E8A-4147-A177-3AD203B41FA5}">
                      <a16:colId xmlns:a16="http://schemas.microsoft.com/office/drawing/2014/main" val="830549673"/>
                    </a:ext>
                  </a:extLst>
                </a:gridCol>
              </a:tblGrid>
              <a:tr h="483908">
                <a:tc>
                  <a:txBody>
                    <a:bodyPr/>
                    <a:lstStyle/>
                    <a:p>
                      <a:pPr algn="r" fontAlgn="ctr"/>
                      <a:r>
                        <a:rPr lang="en-US" sz="1100" b="1" dirty="0" err="1">
                          <a:effectLst/>
                        </a:rPr>
                        <a:t>object_name</a:t>
                      </a:r>
                      <a:endParaRPr lang="en-US" sz="1100" b="1" dirty="0">
                        <a:effectLst/>
                      </a:endParaRP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r" fontAlgn="ctr"/>
                      <a:r>
                        <a:rPr lang="en-US" sz="1100" b="1" dirty="0">
                          <a:effectLst/>
                        </a:rPr>
                        <a:t>chain</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r" fontAlgn="ctr"/>
                      <a:r>
                        <a:rPr lang="en-US" sz="1100" b="1" dirty="0" err="1">
                          <a:effectLst/>
                        </a:rPr>
                        <a:t>object_type</a:t>
                      </a:r>
                      <a:endParaRPr lang="en-US" sz="1100" b="1" dirty="0">
                        <a:effectLst/>
                      </a:endParaRP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r" fontAlgn="ctr"/>
                      <a:r>
                        <a:rPr lang="en-US" sz="1100" b="1" dirty="0">
                          <a:effectLst/>
                        </a:rPr>
                        <a:t>number</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r" fontAlgn="ctr"/>
                      <a:r>
                        <a:rPr lang="en-US" sz="1100" b="1" dirty="0" err="1">
                          <a:effectLst/>
                        </a:rPr>
                        <a:t>object_name</a:t>
                      </a:r>
                      <a:endParaRPr lang="en-US" sz="1100" b="1" dirty="0">
                        <a:effectLst/>
                      </a:endParaRP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2880191884"/>
                  </a:ext>
                </a:extLst>
              </a:tr>
              <a:tr h="397108">
                <a:tc>
                  <a:txBody>
                    <a:bodyPr/>
                    <a:lstStyle/>
                    <a:p>
                      <a:pPr algn="r" fontAlgn="ctr"/>
                      <a:r>
                        <a:rPr lang="en-US" sz="1100" dirty="0">
                          <a:solidFill>
                            <a:schemeClr val="tx1"/>
                          </a:solidFill>
                          <a:effectLst/>
                        </a:rPr>
                        <a:t>#1 CAFE</a:t>
                      </a:r>
                    </a:p>
                  </a:txBody>
                  <a:tcPr marL="75906" marR="75906" marT="37953" marB="37953"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1100">
                          <a:solidFill>
                            <a:schemeClr val="tx1"/>
                          </a:solidFill>
                          <a:effectLst/>
                        </a:rPr>
                        <a:t>FALSE</a:t>
                      </a:r>
                    </a:p>
                  </a:txBody>
                  <a:tcPr marL="75906" marR="75906" marT="37953" marB="37953"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1100" dirty="0">
                          <a:solidFill>
                            <a:schemeClr val="tx1"/>
                          </a:solidFill>
                          <a:effectLst/>
                        </a:rPr>
                        <a:t>RESTAURANT</a:t>
                      </a:r>
                    </a:p>
                  </a:txBody>
                  <a:tcPr marL="75906" marR="75906" marT="37953" marB="37953"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IL" sz="1100">
                          <a:solidFill>
                            <a:schemeClr val="tx1"/>
                          </a:solidFill>
                          <a:effectLst/>
                        </a:rPr>
                        <a:t>4</a:t>
                      </a:r>
                    </a:p>
                  </a:txBody>
                  <a:tcPr marL="75906" marR="75906" marT="37953" marB="37953"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1100" dirty="0">
                          <a:solidFill>
                            <a:schemeClr val="tx1"/>
                          </a:solidFill>
                          <a:effectLst/>
                        </a:rPr>
                        <a:t>#1 CAFE</a:t>
                      </a:r>
                    </a:p>
                  </a:txBody>
                  <a:tcPr marL="75906" marR="75906" marT="37953" marB="37953"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261640775"/>
                  </a:ext>
                </a:extLst>
              </a:tr>
              <a:tr h="397108">
                <a:tc>
                  <a:txBody>
                    <a:bodyPr/>
                    <a:lstStyle/>
                    <a:p>
                      <a:pPr algn="r" fontAlgn="ctr"/>
                      <a:r>
                        <a:rPr lang="en-US" sz="1100" dirty="0">
                          <a:solidFill>
                            <a:schemeClr val="tx1"/>
                          </a:solidFill>
                          <a:effectLst/>
                        </a:rPr>
                        <a:t>#1 CHINESE FAST FOOD</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1100" dirty="0">
                          <a:solidFill>
                            <a:schemeClr val="tx1"/>
                          </a:solidFill>
                          <a:effectLst/>
                        </a:rPr>
                        <a:t>TRUE</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1100">
                          <a:solidFill>
                            <a:schemeClr val="tx1"/>
                          </a:solidFill>
                          <a:effectLst/>
                        </a:rPr>
                        <a:t>RESTAURANT</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IL" sz="1100" dirty="0">
                          <a:solidFill>
                            <a:schemeClr val="tx1"/>
                          </a:solidFill>
                          <a:effectLst/>
                        </a:rPr>
                        <a:t>6</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1100">
                          <a:solidFill>
                            <a:schemeClr val="tx1"/>
                          </a:solidFill>
                          <a:effectLst/>
                        </a:rPr>
                        <a:t>#1 CHINESE FAST FOOD</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16451891"/>
                  </a:ext>
                </a:extLst>
              </a:tr>
              <a:tr h="266909">
                <a:tc>
                  <a:txBody>
                    <a:bodyPr/>
                    <a:lstStyle/>
                    <a:p>
                      <a:pPr algn="r" fontAlgn="ctr"/>
                      <a:r>
                        <a:rPr lang="en-US" sz="1100" dirty="0">
                          <a:solidFill>
                            <a:schemeClr val="tx1"/>
                          </a:solidFill>
                          <a:effectLst/>
                        </a:rPr>
                        <a:t>#1 DONUT</a:t>
                      </a:r>
                    </a:p>
                  </a:txBody>
                  <a:tcPr marL="75906" marR="75906" marT="37953" marB="37953"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1100" dirty="0">
                          <a:solidFill>
                            <a:schemeClr val="tx1"/>
                          </a:solidFill>
                          <a:effectLst/>
                        </a:rPr>
                        <a:t>FALSE</a:t>
                      </a:r>
                    </a:p>
                  </a:txBody>
                  <a:tcPr marL="75906" marR="75906" marT="37953" marB="37953"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1100" dirty="0">
                          <a:solidFill>
                            <a:schemeClr val="tx1"/>
                          </a:solidFill>
                          <a:effectLst/>
                        </a:rPr>
                        <a:t>FAST FOOD</a:t>
                      </a:r>
                    </a:p>
                  </a:txBody>
                  <a:tcPr marL="75906" marR="75906" marT="37953" marB="37953"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IL" sz="1100">
                          <a:solidFill>
                            <a:schemeClr val="tx1"/>
                          </a:solidFill>
                          <a:effectLst/>
                        </a:rPr>
                        <a:t>21</a:t>
                      </a:r>
                    </a:p>
                  </a:txBody>
                  <a:tcPr marL="75906" marR="75906" marT="37953" marB="37953"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ctr"/>
                      <a:r>
                        <a:rPr lang="en-US" sz="1100">
                          <a:solidFill>
                            <a:schemeClr val="tx1"/>
                          </a:solidFill>
                          <a:effectLst/>
                        </a:rPr>
                        <a:t>#1 DONUT</a:t>
                      </a:r>
                    </a:p>
                  </a:txBody>
                  <a:tcPr marL="75906" marR="75906" marT="37953" marB="37953"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949540290"/>
                  </a:ext>
                </a:extLst>
              </a:tr>
              <a:tr h="527307">
                <a:tc>
                  <a:txBody>
                    <a:bodyPr/>
                    <a:lstStyle/>
                    <a:p>
                      <a:pPr algn="r" fontAlgn="ctr"/>
                      <a:r>
                        <a:rPr lang="en-US" sz="1100">
                          <a:solidFill>
                            <a:schemeClr val="tx1"/>
                          </a:solidFill>
                          <a:effectLst/>
                        </a:rPr>
                        <a:t>#1 DONUTS</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1100">
                          <a:solidFill>
                            <a:schemeClr val="tx1"/>
                          </a:solidFill>
                          <a:effectLst/>
                        </a:rPr>
                        <a:t>FALSE</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1100" dirty="0">
                          <a:solidFill>
                            <a:schemeClr val="tx1"/>
                          </a:solidFill>
                          <a:effectLst/>
                        </a:rPr>
                        <a:t>FAST FOOD</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IL" sz="1100" dirty="0">
                          <a:solidFill>
                            <a:schemeClr val="tx1"/>
                          </a:solidFill>
                          <a:effectLst/>
                        </a:rPr>
                        <a:t>25</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1100">
                          <a:solidFill>
                            <a:schemeClr val="tx1"/>
                          </a:solidFill>
                          <a:effectLst/>
                        </a:rPr>
                        <a:t>#1 DONUTS</a:t>
                      </a:r>
                    </a:p>
                  </a:txBody>
                  <a:tcPr marL="75906" marR="75906" marT="37953" marB="379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04978427"/>
                  </a:ext>
                </a:extLst>
              </a:tr>
              <a:tr h="527307">
                <a:tc>
                  <a:txBody>
                    <a:bodyPr/>
                    <a:lstStyle/>
                    <a:p>
                      <a:pPr algn="r" fontAlgn="ctr"/>
                      <a:r>
                        <a:rPr lang="en-US" sz="1100" dirty="0">
                          <a:solidFill>
                            <a:schemeClr val="tx1"/>
                          </a:solidFill>
                          <a:effectLst/>
                        </a:rPr>
                        <a:t>#2 MOON BBQ</a:t>
                      </a:r>
                    </a:p>
                  </a:txBody>
                  <a:tcPr marL="75906" marR="75906" marT="37953" marB="3795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US" sz="1100">
                          <a:solidFill>
                            <a:schemeClr val="tx1"/>
                          </a:solidFill>
                          <a:effectLst/>
                        </a:rPr>
                        <a:t>FALSE</a:t>
                      </a:r>
                    </a:p>
                  </a:txBody>
                  <a:tcPr marL="75906" marR="75906" marT="37953" marB="3795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US" sz="1100">
                          <a:solidFill>
                            <a:schemeClr val="tx1"/>
                          </a:solidFill>
                          <a:effectLst/>
                        </a:rPr>
                        <a:t>RESTAURANT</a:t>
                      </a:r>
                    </a:p>
                  </a:txBody>
                  <a:tcPr marL="75906" marR="75906" marT="37953" marB="3795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L" sz="1100" dirty="0">
                          <a:solidFill>
                            <a:schemeClr val="tx1"/>
                          </a:solidFill>
                          <a:effectLst/>
                        </a:rPr>
                        <a:t>109</a:t>
                      </a:r>
                    </a:p>
                  </a:txBody>
                  <a:tcPr marL="75906" marR="75906" marT="37953" marB="3795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US" sz="1100" dirty="0">
                          <a:solidFill>
                            <a:schemeClr val="tx1"/>
                          </a:solidFill>
                          <a:effectLst/>
                        </a:rPr>
                        <a:t>#2 MOON BBQ</a:t>
                      </a:r>
                    </a:p>
                  </a:txBody>
                  <a:tcPr marL="75906" marR="75906" marT="37953" marB="3795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34012090"/>
                  </a:ext>
                </a:extLst>
              </a:tr>
            </a:tbl>
          </a:graphicData>
        </a:graphic>
      </p:graphicFrame>
    </p:spTree>
    <p:extLst>
      <p:ext uri="{BB962C8B-B14F-4D97-AF65-F5344CB8AC3E}">
        <p14:creationId xmlns:p14="http://schemas.microsoft.com/office/powerpoint/2010/main" val="105913246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1CB9093-559E-A94D-9654-10411482AD51}"/>
              </a:ext>
            </a:extLst>
          </p:cNvPr>
          <p:cNvSpPr>
            <a:spLocks noGrp="1"/>
          </p:cNvSpPr>
          <p:nvPr>
            <p:ph type="title"/>
          </p:nvPr>
        </p:nvSpPr>
        <p:spPr>
          <a:xfrm>
            <a:off x="765051" y="662400"/>
            <a:ext cx="3384000" cy="1492132"/>
          </a:xfrm>
        </p:spPr>
        <p:txBody>
          <a:bodyPr anchor="t">
            <a:normAutofit/>
          </a:bodyPr>
          <a:lstStyle/>
          <a:p>
            <a:r>
              <a:rPr lang="en-US" b="1">
                <a:solidFill>
                  <a:schemeClr val="bg1"/>
                </a:solidFill>
              </a:rPr>
              <a:t>Step 2a</a:t>
            </a:r>
            <a:endParaRPr lang="en-IL">
              <a:solidFill>
                <a:schemeClr val="bg1"/>
              </a:solidFill>
            </a:endParaRPr>
          </a:p>
        </p:txBody>
      </p:sp>
      <p:sp>
        <p:nvSpPr>
          <p:cNvPr id="3" name="Content Placeholder 2">
            <a:extLst>
              <a:ext uri="{FF2B5EF4-FFF2-40B4-BE49-F238E27FC236}">
                <a16:creationId xmlns:a16="http://schemas.microsoft.com/office/drawing/2014/main" id="{8D82B84D-6BA3-4C44-B334-13E715C1BEBA}"/>
              </a:ext>
            </a:extLst>
          </p:cNvPr>
          <p:cNvSpPr>
            <a:spLocks noGrp="1"/>
          </p:cNvSpPr>
          <p:nvPr>
            <p:ph idx="1"/>
          </p:nvPr>
        </p:nvSpPr>
        <p:spPr>
          <a:xfrm>
            <a:off x="765051" y="2286000"/>
            <a:ext cx="3384000" cy="3844800"/>
          </a:xfrm>
        </p:spPr>
        <p:txBody>
          <a:bodyPr>
            <a:normAutofit/>
          </a:bodyPr>
          <a:lstStyle/>
          <a:p>
            <a:r>
              <a:rPr lang="en-US" b="1" dirty="0">
                <a:solidFill>
                  <a:schemeClr val="bg1">
                    <a:alpha val="60000"/>
                  </a:schemeClr>
                </a:solidFill>
              </a:rPr>
              <a:t>Investigate the proportions of the various types of establishments. Plot a graph.</a:t>
            </a:r>
          </a:p>
          <a:p>
            <a:endParaRPr lang="en-IL" sz="2000" dirty="0">
              <a:solidFill>
                <a:schemeClr val="bg1">
                  <a:alpha val="60000"/>
                </a:schemeClr>
              </a:solidFill>
            </a:endParaRPr>
          </a:p>
        </p:txBody>
      </p:sp>
      <p:pic>
        <p:nvPicPr>
          <p:cNvPr id="6" name="Picture 5" descr="Chart, pie chart&#10;&#10;Description automatically generated">
            <a:extLst>
              <a:ext uri="{FF2B5EF4-FFF2-40B4-BE49-F238E27FC236}">
                <a16:creationId xmlns:a16="http://schemas.microsoft.com/office/drawing/2014/main" id="{DBC7ADBD-16F5-4641-B7EA-A999D43BBC67}"/>
              </a:ext>
            </a:extLst>
          </p:cNvPr>
          <p:cNvPicPr>
            <a:picLocks noChangeAspect="1"/>
          </p:cNvPicPr>
          <p:nvPr/>
        </p:nvPicPr>
        <p:blipFill>
          <a:blip r:embed="rId2"/>
          <a:stretch>
            <a:fillRect/>
          </a:stretch>
        </p:blipFill>
        <p:spPr>
          <a:xfrm>
            <a:off x="5603127" y="662400"/>
            <a:ext cx="6014185" cy="3864113"/>
          </a:xfrm>
          <a:prstGeom prst="rect">
            <a:avLst/>
          </a:prstGeom>
        </p:spPr>
      </p:pic>
    </p:spTree>
    <p:extLst>
      <p:ext uri="{BB962C8B-B14F-4D97-AF65-F5344CB8AC3E}">
        <p14:creationId xmlns:p14="http://schemas.microsoft.com/office/powerpoint/2010/main" val="377672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79AEBD-63CE-0A48-86FA-AEDCFF2EBC95}"/>
              </a:ext>
            </a:extLst>
          </p:cNvPr>
          <p:cNvSpPr>
            <a:spLocks noGrp="1"/>
          </p:cNvSpPr>
          <p:nvPr>
            <p:ph type="title"/>
          </p:nvPr>
        </p:nvSpPr>
        <p:spPr>
          <a:xfrm>
            <a:off x="765051" y="662400"/>
            <a:ext cx="3384000" cy="1492132"/>
          </a:xfrm>
        </p:spPr>
        <p:txBody>
          <a:bodyPr anchor="t">
            <a:normAutofit/>
          </a:bodyPr>
          <a:lstStyle/>
          <a:p>
            <a:r>
              <a:rPr lang="en-IL">
                <a:solidFill>
                  <a:schemeClr val="bg1"/>
                </a:solidFill>
              </a:rPr>
              <a:t>Step 2b</a:t>
            </a:r>
          </a:p>
        </p:txBody>
      </p:sp>
      <p:sp>
        <p:nvSpPr>
          <p:cNvPr id="3" name="Content Placeholder 2">
            <a:extLst>
              <a:ext uri="{FF2B5EF4-FFF2-40B4-BE49-F238E27FC236}">
                <a16:creationId xmlns:a16="http://schemas.microsoft.com/office/drawing/2014/main" id="{174D03DA-3F86-1D4F-A95D-C7A3D41D472D}"/>
              </a:ext>
            </a:extLst>
          </p:cNvPr>
          <p:cNvSpPr>
            <a:spLocks noGrp="1"/>
          </p:cNvSpPr>
          <p:nvPr>
            <p:ph idx="1"/>
          </p:nvPr>
        </p:nvSpPr>
        <p:spPr>
          <a:xfrm>
            <a:off x="765051" y="2286000"/>
            <a:ext cx="3384000" cy="3844800"/>
          </a:xfrm>
        </p:spPr>
        <p:txBody>
          <a:bodyPr>
            <a:normAutofit/>
          </a:bodyPr>
          <a:lstStyle/>
          <a:p>
            <a:r>
              <a:rPr lang="en-US" b="1" dirty="0">
                <a:solidFill>
                  <a:schemeClr val="bg1">
                    <a:alpha val="60000"/>
                  </a:schemeClr>
                </a:solidFill>
              </a:rPr>
              <a:t>Investigate the proportions of the various types of chain and nonchain establishments. Plot a graph.</a:t>
            </a:r>
          </a:p>
          <a:p>
            <a:endParaRPr lang="en-IL" sz="2000" dirty="0">
              <a:solidFill>
                <a:schemeClr val="bg1">
                  <a:alpha val="60000"/>
                </a:schemeClr>
              </a:solidFill>
            </a:endParaRPr>
          </a:p>
        </p:txBody>
      </p:sp>
      <p:pic>
        <p:nvPicPr>
          <p:cNvPr id="6" name="Picture 5" descr="Chart, pie chart&#10;&#10;Description automatically generated">
            <a:extLst>
              <a:ext uri="{FF2B5EF4-FFF2-40B4-BE49-F238E27FC236}">
                <a16:creationId xmlns:a16="http://schemas.microsoft.com/office/drawing/2014/main" id="{93B46B39-F855-C84E-9A49-F414CF70CAB6}"/>
              </a:ext>
            </a:extLst>
          </p:cNvPr>
          <p:cNvPicPr>
            <a:picLocks noChangeAspect="1"/>
          </p:cNvPicPr>
          <p:nvPr/>
        </p:nvPicPr>
        <p:blipFill>
          <a:blip r:embed="rId2"/>
          <a:stretch>
            <a:fillRect/>
          </a:stretch>
        </p:blipFill>
        <p:spPr>
          <a:xfrm>
            <a:off x="5412764" y="662400"/>
            <a:ext cx="6014185" cy="3864113"/>
          </a:xfrm>
          <a:prstGeom prst="rect">
            <a:avLst/>
          </a:prstGeom>
        </p:spPr>
      </p:pic>
      <p:sp>
        <p:nvSpPr>
          <p:cNvPr id="10" name="TextBox 9">
            <a:extLst>
              <a:ext uri="{FF2B5EF4-FFF2-40B4-BE49-F238E27FC236}">
                <a16:creationId xmlns:a16="http://schemas.microsoft.com/office/drawing/2014/main" id="{FE18F18D-03C7-E94F-B887-5807E79F2159}"/>
              </a:ext>
            </a:extLst>
          </p:cNvPr>
          <p:cNvSpPr txBox="1"/>
          <p:nvPr/>
        </p:nvSpPr>
        <p:spPr>
          <a:xfrm>
            <a:off x="5533568" y="4907426"/>
            <a:ext cx="6124074" cy="1569660"/>
          </a:xfrm>
          <a:prstGeom prst="rect">
            <a:avLst/>
          </a:prstGeom>
          <a:noFill/>
        </p:spPr>
        <p:txBody>
          <a:bodyPr wrap="square" rtlCol="0">
            <a:spAutoFit/>
          </a:bodyPr>
          <a:lstStyle/>
          <a:p>
            <a:r>
              <a:rPr lang="en-IL" sz="2400" dirty="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The 'Cafe' and 'Fast Food' categories are slightly more likely to be chain restaurants. The 'Bakery' category is exclusive to chain restaurants. The 'Pizza' category is evenly split. The '</a:t>
            </a:r>
            <a:r>
              <a:rPr lang="en-US" dirty="0" err="1">
                <a:latin typeface="Times New Roman" panose="02020603050405020304" pitchFamily="18" charset="0"/>
                <a:cs typeface="Times New Roman" panose="02020603050405020304" pitchFamily="18" charset="0"/>
              </a:rPr>
              <a:t>Restaruant</a:t>
            </a:r>
            <a:r>
              <a:rPr lang="en-US" dirty="0">
                <a:latin typeface="Times New Roman" panose="02020603050405020304" pitchFamily="18" charset="0"/>
                <a:cs typeface="Times New Roman" panose="02020603050405020304" pitchFamily="18" charset="0"/>
              </a:rPr>
              <a:t>' and 'Bar' category favors non-chain restaurants 2:1 or more!</a:t>
            </a:r>
            <a:endParaRPr lang="en-I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59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79AEBD-63CE-0A48-86FA-AEDCFF2EBC95}"/>
              </a:ext>
            </a:extLst>
          </p:cNvPr>
          <p:cNvSpPr>
            <a:spLocks noGrp="1"/>
          </p:cNvSpPr>
          <p:nvPr>
            <p:ph type="title"/>
          </p:nvPr>
        </p:nvSpPr>
        <p:spPr>
          <a:xfrm>
            <a:off x="765051" y="662400"/>
            <a:ext cx="3384000" cy="1492132"/>
          </a:xfrm>
        </p:spPr>
        <p:txBody>
          <a:bodyPr anchor="t">
            <a:normAutofit/>
          </a:bodyPr>
          <a:lstStyle/>
          <a:p>
            <a:r>
              <a:rPr lang="en-IL" dirty="0">
                <a:solidFill>
                  <a:schemeClr val="bg1"/>
                </a:solidFill>
              </a:rPr>
              <a:t>Step 2c</a:t>
            </a:r>
          </a:p>
        </p:txBody>
      </p:sp>
      <p:sp>
        <p:nvSpPr>
          <p:cNvPr id="3" name="Content Placeholder 2">
            <a:extLst>
              <a:ext uri="{FF2B5EF4-FFF2-40B4-BE49-F238E27FC236}">
                <a16:creationId xmlns:a16="http://schemas.microsoft.com/office/drawing/2014/main" id="{174D03DA-3F86-1D4F-A95D-C7A3D41D472D}"/>
              </a:ext>
            </a:extLst>
          </p:cNvPr>
          <p:cNvSpPr>
            <a:spLocks noGrp="1"/>
          </p:cNvSpPr>
          <p:nvPr>
            <p:ph idx="1"/>
          </p:nvPr>
        </p:nvSpPr>
        <p:spPr>
          <a:xfrm>
            <a:off x="765051" y="2286000"/>
            <a:ext cx="3384000" cy="3844800"/>
          </a:xfrm>
        </p:spPr>
        <p:txBody>
          <a:bodyPr>
            <a:normAutofit/>
          </a:bodyPr>
          <a:lstStyle/>
          <a:p>
            <a:r>
              <a:rPr lang="en-US" b="1" dirty="0">
                <a:solidFill>
                  <a:schemeClr val="bg1">
                    <a:alpha val="60000"/>
                  </a:schemeClr>
                </a:solidFill>
              </a:rPr>
              <a:t>Which type of establishment is typically a chain? Plot a graph.</a:t>
            </a:r>
            <a:endParaRPr lang="en-IL" b="1" dirty="0">
              <a:solidFill>
                <a:schemeClr val="bg1">
                  <a:alpha val="60000"/>
                </a:schemeClr>
              </a:solidFill>
            </a:endParaRPr>
          </a:p>
        </p:txBody>
      </p:sp>
      <p:pic>
        <p:nvPicPr>
          <p:cNvPr id="7" name="Picture 6" descr="Chart&#10;&#10;Description automatically generated">
            <a:extLst>
              <a:ext uri="{FF2B5EF4-FFF2-40B4-BE49-F238E27FC236}">
                <a16:creationId xmlns:a16="http://schemas.microsoft.com/office/drawing/2014/main" id="{C626D226-FFEF-6C40-9DE1-CBC1F758BA4B}"/>
              </a:ext>
            </a:extLst>
          </p:cNvPr>
          <p:cNvPicPr>
            <a:picLocks noChangeAspect="1"/>
          </p:cNvPicPr>
          <p:nvPr/>
        </p:nvPicPr>
        <p:blipFill>
          <a:blip r:embed="rId2"/>
          <a:stretch>
            <a:fillRect/>
          </a:stretch>
        </p:blipFill>
        <p:spPr>
          <a:xfrm>
            <a:off x="6014356" y="656687"/>
            <a:ext cx="5412593" cy="3479524"/>
          </a:xfrm>
          <a:prstGeom prst="rect">
            <a:avLst/>
          </a:prstGeom>
        </p:spPr>
      </p:pic>
      <p:sp>
        <p:nvSpPr>
          <p:cNvPr id="14" name="TextBox 13">
            <a:extLst>
              <a:ext uri="{FF2B5EF4-FFF2-40B4-BE49-F238E27FC236}">
                <a16:creationId xmlns:a16="http://schemas.microsoft.com/office/drawing/2014/main" id="{A6B27884-8B7B-F147-AD3E-1F38164CCC0A}"/>
              </a:ext>
            </a:extLst>
          </p:cNvPr>
          <p:cNvSpPr txBox="1"/>
          <p:nvPr/>
        </p:nvSpPr>
        <p:spPr>
          <a:xfrm>
            <a:off x="5533568" y="4907426"/>
            <a:ext cx="6124074" cy="1569660"/>
          </a:xfrm>
          <a:prstGeom prst="rect">
            <a:avLst/>
          </a:prstGeom>
          <a:noFill/>
        </p:spPr>
        <p:txBody>
          <a:bodyPr wrap="square" rtlCol="0">
            <a:spAutoFit/>
          </a:bodyPr>
          <a:lstStyle/>
          <a:p>
            <a:r>
              <a:rPr lang="en-IL" sz="2400" dirty="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The 'Cafe' and 'Fast Food' categories are slightly more likely to be chain restaurants. The 'Bakery' category is exclusive to chain restaurants. The 'Pizza' category is evenly split. The '</a:t>
            </a:r>
            <a:r>
              <a:rPr lang="en-US" dirty="0" err="1">
                <a:latin typeface="Times New Roman" panose="02020603050405020304" pitchFamily="18" charset="0"/>
                <a:cs typeface="Times New Roman" panose="02020603050405020304" pitchFamily="18" charset="0"/>
              </a:rPr>
              <a:t>Restaruant</a:t>
            </a:r>
            <a:r>
              <a:rPr lang="en-US" dirty="0">
                <a:latin typeface="Times New Roman" panose="02020603050405020304" pitchFamily="18" charset="0"/>
                <a:cs typeface="Times New Roman" panose="02020603050405020304" pitchFamily="18" charset="0"/>
              </a:rPr>
              <a:t>' and 'Bar' category favors non-chain restaurants 2:1 or more!</a:t>
            </a:r>
            <a:endParaRPr lang="en-I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07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79AEBD-63CE-0A48-86FA-AEDCFF2EBC95}"/>
              </a:ext>
            </a:extLst>
          </p:cNvPr>
          <p:cNvSpPr>
            <a:spLocks noGrp="1"/>
          </p:cNvSpPr>
          <p:nvPr>
            <p:ph type="title"/>
          </p:nvPr>
        </p:nvSpPr>
        <p:spPr>
          <a:xfrm>
            <a:off x="765051" y="662400"/>
            <a:ext cx="3384000" cy="1492132"/>
          </a:xfrm>
        </p:spPr>
        <p:txBody>
          <a:bodyPr anchor="t">
            <a:normAutofit/>
          </a:bodyPr>
          <a:lstStyle/>
          <a:p>
            <a:r>
              <a:rPr lang="en-IL" dirty="0">
                <a:solidFill>
                  <a:schemeClr val="bg1"/>
                </a:solidFill>
              </a:rPr>
              <a:t>Step 2d</a:t>
            </a:r>
          </a:p>
        </p:txBody>
      </p:sp>
      <p:sp>
        <p:nvSpPr>
          <p:cNvPr id="3" name="Content Placeholder 2">
            <a:extLst>
              <a:ext uri="{FF2B5EF4-FFF2-40B4-BE49-F238E27FC236}">
                <a16:creationId xmlns:a16="http://schemas.microsoft.com/office/drawing/2014/main" id="{174D03DA-3F86-1D4F-A95D-C7A3D41D472D}"/>
              </a:ext>
            </a:extLst>
          </p:cNvPr>
          <p:cNvSpPr>
            <a:spLocks noGrp="1"/>
          </p:cNvSpPr>
          <p:nvPr>
            <p:ph idx="1"/>
          </p:nvPr>
        </p:nvSpPr>
        <p:spPr>
          <a:xfrm>
            <a:off x="765051" y="2286000"/>
            <a:ext cx="3384000" cy="3844800"/>
          </a:xfrm>
        </p:spPr>
        <p:txBody>
          <a:bodyPr>
            <a:normAutofit/>
          </a:bodyPr>
          <a:lstStyle/>
          <a:p>
            <a:r>
              <a:rPr lang="en-US" b="1" dirty="0">
                <a:solidFill>
                  <a:schemeClr val="bg1">
                    <a:alpha val="60000"/>
                  </a:schemeClr>
                </a:solidFill>
              </a:rPr>
              <a:t>Which type of establishment is typically a chain? Plot a graph.</a:t>
            </a:r>
            <a:endParaRPr lang="en-IL" b="1" dirty="0">
              <a:solidFill>
                <a:schemeClr val="bg1">
                  <a:alpha val="60000"/>
                </a:schemeClr>
              </a:solidFill>
            </a:endParaRPr>
          </a:p>
        </p:txBody>
      </p:sp>
      <p:pic>
        <p:nvPicPr>
          <p:cNvPr id="6" name="Picture 5">
            <a:extLst>
              <a:ext uri="{FF2B5EF4-FFF2-40B4-BE49-F238E27FC236}">
                <a16:creationId xmlns:a16="http://schemas.microsoft.com/office/drawing/2014/main" id="{93B46B39-F855-C84E-9A49-F414CF70CAB6}"/>
              </a:ext>
            </a:extLst>
          </p:cNvPr>
          <p:cNvPicPr>
            <a:picLocks noChangeAspect="1"/>
          </p:cNvPicPr>
          <p:nvPr/>
        </p:nvPicPr>
        <p:blipFill>
          <a:blip r:embed="rId2"/>
          <a:srcRect/>
          <a:stretch/>
        </p:blipFill>
        <p:spPr>
          <a:xfrm>
            <a:off x="5509617" y="636942"/>
            <a:ext cx="6010842" cy="3864113"/>
          </a:xfrm>
          <a:prstGeom prst="rect">
            <a:avLst/>
          </a:prstGeom>
        </p:spPr>
      </p:pic>
      <p:sp>
        <p:nvSpPr>
          <p:cNvPr id="9" name="TextBox 8">
            <a:extLst>
              <a:ext uri="{FF2B5EF4-FFF2-40B4-BE49-F238E27FC236}">
                <a16:creationId xmlns:a16="http://schemas.microsoft.com/office/drawing/2014/main" id="{0BE2A25A-A305-0447-9AFA-8B7F7AE9470C}"/>
              </a:ext>
            </a:extLst>
          </p:cNvPr>
          <p:cNvSpPr txBox="1"/>
          <p:nvPr/>
        </p:nvSpPr>
        <p:spPr>
          <a:xfrm>
            <a:off x="5533568" y="4907426"/>
            <a:ext cx="6124074" cy="1846659"/>
          </a:xfrm>
          <a:prstGeom prst="rect">
            <a:avLst/>
          </a:prstGeom>
          <a:noFill/>
        </p:spPr>
        <p:txBody>
          <a:bodyPr wrap="square" rtlCol="0">
            <a:spAutoFit/>
          </a:bodyPr>
          <a:lstStyle/>
          <a:p>
            <a:r>
              <a:rPr lang="en-IL" sz="2400" dirty="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The average number of seats for establishment has similar distributions between chain and non-chain restaurants.</a:t>
            </a:r>
          </a:p>
          <a:p>
            <a:r>
              <a:rPr lang="en-US" dirty="0">
                <a:latin typeface="Times New Roman" panose="02020603050405020304" pitchFamily="18" charset="0"/>
                <a:cs typeface="Times New Roman" panose="02020603050405020304" pitchFamily="18" charset="0"/>
              </a:rPr>
              <a:t>The restaurant count for chain restaurants have a much wider distribution thank non-chain restaurants and are much more likely to have multiple restaurants.</a:t>
            </a:r>
          </a:p>
        </p:txBody>
      </p:sp>
    </p:spTree>
    <p:extLst>
      <p:ext uri="{BB962C8B-B14F-4D97-AF65-F5344CB8AC3E}">
        <p14:creationId xmlns:p14="http://schemas.microsoft.com/office/powerpoint/2010/main" val="219485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79AEBD-63CE-0A48-86FA-AEDCFF2EBC95}"/>
              </a:ext>
            </a:extLst>
          </p:cNvPr>
          <p:cNvSpPr>
            <a:spLocks noGrp="1"/>
          </p:cNvSpPr>
          <p:nvPr>
            <p:ph type="title"/>
          </p:nvPr>
        </p:nvSpPr>
        <p:spPr>
          <a:xfrm>
            <a:off x="765051" y="662400"/>
            <a:ext cx="3384000" cy="1492132"/>
          </a:xfrm>
        </p:spPr>
        <p:txBody>
          <a:bodyPr anchor="t">
            <a:normAutofit/>
          </a:bodyPr>
          <a:lstStyle/>
          <a:p>
            <a:r>
              <a:rPr lang="en-IL" dirty="0">
                <a:solidFill>
                  <a:schemeClr val="bg1"/>
                </a:solidFill>
              </a:rPr>
              <a:t>Step 2e</a:t>
            </a:r>
          </a:p>
        </p:txBody>
      </p:sp>
      <p:sp>
        <p:nvSpPr>
          <p:cNvPr id="3" name="Content Placeholder 2">
            <a:extLst>
              <a:ext uri="{FF2B5EF4-FFF2-40B4-BE49-F238E27FC236}">
                <a16:creationId xmlns:a16="http://schemas.microsoft.com/office/drawing/2014/main" id="{174D03DA-3F86-1D4F-A95D-C7A3D41D472D}"/>
              </a:ext>
            </a:extLst>
          </p:cNvPr>
          <p:cNvSpPr>
            <a:spLocks noGrp="1"/>
          </p:cNvSpPr>
          <p:nvPr>
            <p:ph idx="1"/>
          </p:nvPr>
        </p:nvSpPr>
        <p:spPr>
          <a:xfrm>
            <a:off x="765051" y="2286000"/>
            <a:ext cx="3384000" cy="3844800"/>
          </a:xfrm>
        </p:spPr>
        <p:txBody>
          <a:bodyPr>
            <a:normAutofit/>
          </a:bodyPr>
          <a:lstStyle/>
          <a:p>
            <a:r>
              <a:rPr lang="en-IL" b="1" dirty="0">
                <a:solidFill>
                  <a:schemeClr val="bg1">
                    <a:lumMod val="75000"/>
                  </a:schemeClr>
                </a:solidFill>
              </a:rPr>
              <a:t>Determine the average number of seats for each type of restaurant. On average, which type of restaurant has the greatest number of seats? </a:t>
            </a:r>
            <a:br>
              <a:rPr lang="en-IL" b="1" dirty="0">
                <a:solidFill>
                  <a:schemeClr val="bg1">
                    <a:lumMod val="75000"/>
                  </a:schemeClr>
                </a:solidFill>
              </a:rPr>
            </a:br>
            <a:r>
              <a:rPr lang="en-IL" b="1" dirty="0">
                <a:solidFill>
                  <a:schemeClr val="bg1">
                    <a:lumMod val="75000"/>
                  </a:schemeClr>
                </a:solidFill>
              </a:rPr>
              <a:t>Plot graphs.</a:t>
            </a:r>
          </a:p>
        </p:txBody>
      </p:sp>
      <p:pic>
        <p:nvPicPr>
          <p:cNvPr id="6" name="Picture 5">
            <a:extLst>
              <a:ext uri="{FF2B5EF4-FFF2-40B4-BE49-F238E27FC236}">
                <a16:creationId xmlns:a16="http://schemas.microsoft.com/office/drawing/2014/main" id="{93B46B39-F855-C84E-9A49-F414CF70CAB6}"/>
              </a:ext>
            </a:extLst>
          </p:cNvPr>
          <p:cNvPicPr>
            <a:picLocks noChangeAspect="1"/>
          </p:cNvPicPr>
          <p:nvPr/>
        </p:nvPicPr>
        <p:blipFill>
          <a:blip r:embed="rId2"/>
          <a:srcRect/>
          <a:stretch/>
        </p:blipFill>
        <p:spPr>
          <a:xfrm>
            <a:off x="6274799" y="662400"/>
            <a:ext cx="5152150" cy="3864113"/>
          </a:xfrm>
          <a:prstGeom prst="rect">
            <a:avLst/>
          </a:prstGeom>
        </p:spPr>
      </p:pic>
      <p:sp>
        <p:nvSpPr>
          <p:cNvPr id="9" name="TextBox 8">
            <a:extLst>
              <a:ext uri="{FF2B5EF4-FFF2-40B4-BE49-F238E27FC236}">
                <a16:creationId xmlns:a16="http://schemas.microsoft.com/office/drawing/2014/main" id="{2C10B2A8-C75E-4843-ADC6-A3DCFCDB3F15}"/>
              </a:ext>
            </a:extLst>
          </p:cNvPr>
          <p:cNvSpPr txBox="1"/>
          <p:nvPr/>
        </p:nvSpPr>
        <p:spPr>
          <a:xfrm>
            <a:off x="5533568" y="4907426"/>
            <a:ext cx="6124074" cy="1569660"/>
          </a:xfrm>
          <a:prstGeom prst="rect">
            <a:avLst/>
          </a:prstGeom>
          <a:noFill/>
        </p:spPr>
        <p:txBody>
          <a:bodyPr wrap="square" rtlCol="0">
            <a:spAutoFit/>
          </a:bodyPr>
          <a:lstStyle/>
          <a:p>
            <a:r>
              <a:rPr lang="en-IL" sz="2400" dirty="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The 'Cafe' and 'Fast Food' categories are slightly more likely to be chain restaurants. The 'Bakery' category is exclusive to chain restaurants. The 'Pizza' category is evenly split. The '</a:t>
            </a:r>
            <a:r>
              <a:rPr lang="en-US" dirty="0" err="1">
                <a:latin typeface="Times New Roman" panose="02020603050405020304" pitchFamily="18" charset="0"/>
                <a:cs typeface="Times New Roman" panose="02020603050405020304" pitchFamily="18" charset="0"/>
              </a:rPr>
              <a:t>Restaruant</a:t>
            </a:r>
            <a:r>
              <a:rPr lang="en-US" dirty="0">
                <a:latin typeface="Times New Roman" panose="02020603050405020304" pitchFamily="18" charset="0"/>
                <a:cs typeface="Times New Roman" panose="02020603050405020304" pitchFamily="18" charset="0"/>
              </a:rPr>
              <a:t>' and 'Bar' category favors non-chain restaurants 2:1 or more!</a:t>
            </a:r>
            <a:endParaRPr lang="en-I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569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7382</TotalTime>
  <Words>1017</Words>
  <Application>Microsoft Macintosh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Robot Restaurant in LA</vt:lpstr>
      <vt:lpstr>Introduction</vt:lpstr>
      <vt:lpstr>Step 1.  Download the data and prepare it for analysis </vt:lpstr>
      <vt:lpstr>Step 1.  Continued</vt:lpstr>
      <vt:lpstr>Step 2a</vt:lpstr>
      <vt:lpstr>Step 2b</vt:lpstr>
      <vt:lpstr>Step 2c</vt:lpstr>
      <vt:lpstr>Step 2d</vt:lpstr>
      <vt:lpstr>Step 2e</vt:lpstr>
      <vt:lpstr>Step 2f.  Put the data on street names in separate columns</vt:lpstr>
      <vt:lpstr>Step 2g</vt:lpstr>
      <vt:lpstr>Step 2h</vt:lpstr>
      <vt:lpstr>Step 2i</vt:lpstr>
      <vt:lpstr>Overall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Restaurant in LA</dc:title>
  <dc:creator>Jay Klarin</dc:creator>
  <cp:lastModifiedBy>Jay Klarin</cp:lastModifiedBy>
  <cp:revision>2</cp:revision>
  <cp:lastPrinted>2022-04-11T11:11:25Z</cp:lastPrinted>
  <dcterms:created xsi:type="dcterms:W3CDTF">2022-04-05T10:15:05Z</dcterms:created>
  <dcterms:modified xsi:type="dcterms:W3CDTF">2022-04-11T11:16:12Z</dcterms:modified>
</cp:coreProperties>
</file>