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1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1"/>
    <p:restoredTop sz="96327"/>
  </p:normalViewPr>
  <p:slideViewPr>
    <p:cSldViewPr snapToGrid="0">
      <p:cViewPr varScale="1">
        <p:scale>
          <a:sx n="85" d="100"/>
          <a:sy n="85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FBD7A-026C-4D9C-AA8B-8EBF2916CD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DC186-AE93-4ACD-94D1-39EE1BE99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1) t-test results: t-statistic = -35.55, p-value = 0.00</a:t>
          </a:r>
        </a:p>
      </dgm:t>
    </dgm:pt>
    <dgm:pt modelId="{EF4B6BF3-1DA7-4F38-BEE4-8B817A23F6B1}" type="parTrans" cxnId="{AC8F7B83-DBD0-42DC-9F0A-5B67CE637FD9}">
      <dgm:prSet/>
      <dgm:spPr/>
      <dgm:t>
        <a:bodyPr/>
        <a:lstStyle/>
        <a:p>
          <a:endParaRPr lang="en-US"/>
        </a:p>
      </dgm:t>
    </dgm:pt>
    <dgm:pt modelId="{14C42B8D-9CDA-481C-9287-32B789942202}" type="sibTrans" cxnId="{AC8F7B83-DBD0-42DC-9F0A-5B67CE637FD9}">
      <dgm:prSet/>
      <dgm:spPr/>
      <dgm:t>
        <a:bodyPr/>
        <a:lstStyle/>
        <a:p>
          <a:endParaRPr lang="en-US"/>
        </a:p>
      </dgm:t>
    </dgm:pt>
    <dgm:pt modelId="{DF36BC41-1659-4862-8A68-B8B2BE8BA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means of revenue per customer are significantly different</a:t>
          </a:r>
        </a:p>
      </dgm:t>
    </dgm:pt>
    <dgm:pt modelId="{AFDC7AF9-9045-4000-8512-581FBD6201E7}" type="parTrans" cxnId="{5D99DF47-A2CD-47A8-B444-9A401C1D5729}">
      <dgm:prSet/>
      <dgm:spPr/>
      <dgm:t>
        <a:bodyPr/>
        <a:lstStyle/>
        <a:p>
          <a:endParaRPr lang="en-US"/>
        </a:p>
      </dgm:t>
    </dgm:pt>
    <dgm:pt modelId="{A7A30ED4-963A-49B2-B8DB-231D1A171F43}" type="sibTrans" cxnId="{5D99DF47-A2CD-47A8-B444-9A401C1D5729}">
      <dgm:prSet/>
      <dgm:spPr/>
      <dgm:t>
        <a:bodyPr/>
        <a:lstStyle/>
        <a:p>
          <a:endParaRPr lang="en-US"/>
        </a:p>
      </dgm:t>
    </dgm:pt>
    <dgm:pt modelId="{67D49B51-C2CB-4692-A3AA-4DCA915B52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2) ANOVA results: F-statistic = 6.09, p-value = 0.00</a:t>
          </a:r>
        </a:p>
      </dgm:t>
    </dgm:pt>
    <dgm:pt modelId="{9F906938-6D81-4F03-8F36-5A32F8173B74}" type="parTrans" cxnId="{993FC08A-231F-4F68-A89F-7A2EAF4E74F1}">
      <dgm:prSet/>
      <dgm:spPr/>
      <dgm:t>
        <a:bodyPr/>
        <a:lstStyle/>
        <a:p>
          <a:endParaRPr lang="en-US"/>
        </a:p>
      </dgm:t>
    </dgm:pt>
    <dgm:pt modelId="{D2FB85C4-D99B-4422-BAE3-9CDECE4DAEFE}" type="sibTrans" cxnId="{993FC08A-231F-4F68-A89F-7A2EAF4E74F1}">
      <dgm:prSet/>
      <dgm:spPr/>
      <dgm:t>
        <a:bodyPr/>
        <a:lstStyle/>
        <a:p>
          <a:endParaRPr lang="en-US"/>
        </a:p>
      </dgm:t>
    </dgm:pt>
    <dgm:pt modelId="{2B8BAF06-612E-40F9-B7FD-8913671055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a significant difference of the means of the purchase price</a:t>
          </a:r>
        </a:p>
      </dgm:t>
    </dgm:pt>
    <dgm:pt modelId="{8EBAE91D-E483-45B3-8BEC-A7455310FC1A}" type="parTrans" cxnId="{24B3C4BD-622E-45E1-A9AB-E143DC590EEE}">
      <dgm:prSet/>
      <dgm:spPr/>
      <dgm:t>
        <a:bodyPr/>
        <a:lstStyle/>
        <a:p>
          <a:endParaRPr lang="en-US"/>
        </a:p>
      </dgm:t>
    </dgm:pt>
    <dgm:pt modelId="{F26A3F28-3BE6-4A8D-ACBE-B06E733DF99B}" type="sibTrans" cxnId="{24B3C4BD-622E-45E1-A9AB-E143DC590EEE}">
      <dgm:prSet/>
      <dgm:spPr/>
      <dgm:t>
        <a:bodyPr/>
        <a:lstStyle/>
        <a:p>
          <a:endParaRPr lang="en-US"/>
        </a:p>
      </dgm:t>
    </dgm:pt>
    <dgm:pt modelId="{77931128-F5E5-4A34-8B66-A44A93C45E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3) Chi-squared test results: chi-square statistic = 621.98, p-value = 0.00</a:t>
          </a:r>
        </a:p>
      </dgm:t>
    </dgm:pt>
    <dgm:pt modelId="{E5E0DEBF-E8C6-4E57-848F-E6CFB59C5230}" type="parTrans" cxnId="{DA539405-8B45-41A6-865B-D1F6E4D79C24}">
      <dgm:prSet/>
      <dgm:spPr/>
      <dgm:t>
        <a:bodyPr/>
        <a:lstStyle/>
        <a:p>
          <a:endParaRPr lang="en-US"/>
        </a:p>
      </dgm:t>
    </dgm:pt>
    <dgm:pt modelId="{75D5D2C3-BA2E-4F17-A14A-8FD6A2664E43}" type="sibTrans" cxnId="{DA539405-8B45-41A6-865B-D1F6E4D79C24}">
      <dgm:prSet/>
      <dgm:spPr/>
      <dgm:t>
        <a:bodyPr/>
        <a:lstStyle/>
        <a:p>
          <a:endParaRPr lang="en-US"/>
        </a:p>
      </dgm:t>
    </dgm:pt>
    <dgm:pt modelId="{D9190C4E-5941-403A-9993-22821EF760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chi-square statistic of 621.98 indicates that there is a significant relationship between the Shop and Loyalty</a:t>
          </a:r>
        </a:p>
      </dgm:t>
    </dgm:pt>
    <dgm:pt modelId="{F4CD11D5-693A-4ACB-BC6F-4F5490D081ED}" type="parTrans" cxnId="{CD4CDDDC-9090-4E1B-8EDB-7E258FF75A71}">
      <dgm:prSet/>
      <dgm:spPr/>
      <dgm:t>
        <a:bodyPr/>
        <a:lstStyle/>
        <a:p>
          <a:endParaRPr lang="en-US"/>
        </a:p>
      </dgm:t>
    </dgm:pt>
    <dgm:pt modelId="{811919DB-2411-4197-8C6F-08239C0E1944}" type="sibTrans" cxnId="{CD4CDDDC-9090-4E1B-8EDB-7E258FF75A71}">
      <dgm:prSet/>
      <dgm:spPr/>
      <dgm:t>
        <a:bodyPr/>
        <a:lstStyle/>
        <a:p>
          <a:endParaRPr lang="en-US"/>
        </a:p>
      </dgm:t>
    </dgm:pt>
    <dgm:pt modelId="{B312E77D-4325-49AE-B9BE-0E83C8A79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p-value is less than 0.05 in all tests, which suggests that the difference between the means is unlikely to be due to chance.</a:t>
          </a:r>
        </a:p>
      </dgm:t>
    </dgm:pt>
    <dgm:pt modelId="{459E1B19-3B9E-49F4-BFD9-B127E4982975}" type="parTrans" cxnId="{D0532D0D-1154-43E1-BD65-E5D4DF75CCF4}">
      <dgm:prSet/>
      <dgm:spPr/>
      <dgm:t>
        <a:bodyPr/>
        <a:lstStyle/>
        <a:p>
          <a:endParaRPr lang="en-US"/>
        </a:p>
      </dgm:t>
    </dgm:pt>
    <dgm:pt modelId="{21E8E49E-E6DD-4DCD-84BC-A019AF99B557}" type="sibTrans" cxnId="{D0532D0D-1154-43E1-BD65-E5D4DF75CCF4}">
      <dgm:prSet/>
      <dgm:spPr/>
      <dgm:t>
        <a:bodyPr/>
        <a:lstStyle/>
        <a:p>
          <a:endParaRPr lang="en-US"/>
        </a:p>
      </dgm:t>
    </dgm:pt>
    <dgm:pt modelId="{CAD35DEF-7B4E-41E9-9B38-28A5E3BEB170}" type="pres">
      <dgm:prSet presAssocID="{572FBD7A-026C-4D9C-AA8B-8EBF2916CD45}" presName="root" presStyleCnt="0">
        <dgm:presLayoutVars>
          <dgm:dir/>
          <dgm:resizeHandles val="exact"/>
        </dgm:presLayoutVars>
      </dgm:prSet>
      <dgm:spPr/>
    </dgm:pt>
    <dgm:pt modelId="{9564022C-FC93-49B3-B852-0EED75B1C8C2}" type="pres">
      <dgm:prSet presAssocID="{539DC186-AE93-4ACD-94D1-39EE1BE99B41}" presName="compNode" presStyleCnt="0"/>
      <dgm:spPr/>
    </dgm:pt>
    <dgm:pt modelId="{3E976151-90A3-46FD-B95D-F5B2880D89CD}" type="pres">
      <dgm:prSet presAssocID="{539DC186-AE93-4ACD-94D1-39EE1BE99B41}" presName="bgRect" presStyleLbl="bgShp" presStyleIdx="0" presStyleCnt="4"/>
      <dgm:spPr/>
    </dgm:pt>
    <dgm:pt modelId="{82A2F8DD-8087-4237-91B6-276448865A6E}" type="pres">
      <dgm:prSet presAssocID="{539DC186-AE93-4ACD-94D1-39EE1BE99B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F487AAA-D02B-4443-9F3B-C3C951AD59CE}" type="pres">
      <dgm:prSet presAssocID="{539DC186-AE93-4ACD-94D1-39EE1BE99B41}" presName="spaceRect" presStyleCnt="0"/>
      <dgm:spPr/>
    </dgm:pt>
    <dgm:pt modelId="{19FE2B6A-4117-41D6-9866-BACED6B71CF1}" type="pres">
      <dgm:prSet presAssocID="{539DC186-AE93-4ACD-94D1-39EE1BE99B41}" presName="parTx" presStyleLbl="revTx" presStyleIdx="0" presStyleCnt="7">
        <dgm:presLayoutVars>
          <dgm:chMax val="0"/>
          <dgm:chPref val="0"/>
        </dgm:presLayoutVars>
      </dgm:prSet>
      <dgm:spPr/>
    </dgm:pt>
    <dgm:pt modelId="{381E0299-9D1D-4421-8645-35273B52872E}" type="pres">
      <dgm:prSet presAssocID="{539DC186-AE93-4ACD-94D1-39EE1BE99B41}" presName="desTx" presStyleLbl="revTx" presStyleIdx="1" presStyleCnt="7">
        <dgm:presLayoutVars/>
      </dgm:prSet>
      <dgm:spPr/>
    </dgm:pt>
    <dgm:pt modelId="{BFD18078-700B-496C-BA52-B1FF3012F742}" type="pres">
      <dgm:prSet presAssocID="{14C42B8D-9CDA-481C-9287-32B789942202}" presName="sibTrans" presStyleCnt="0"/>
      <dgm:spPr/>
    </dgm:pt>
    <dgm:pt modelId="{7899FD83-EB08-4134-BFBA-0196102CD387}" type="pres">
      <dgm:prSet presAssocID="{67D49B51-C2CB-4692-A3AA-4DCA915B527A}" presName="compNode" presStyleCnt="0"/>
      <dgm:spPr/>
    </dgm:pt>
    <dgm:pt modelId="{0FEDDC1D-63B9-438F-92B0-CF3215CE13D0}" type="pres">
      <dgm:prSet presAssocID="{67D49B51-C2CB-4692-A3AA-4DCA915B527A}" presName="bgRect" presStyleLbl="bgShp" presStyleIdx="1" presStyleCnt="4"/>
      <dgm:spPr/>
    </dgm:pt>
    <dgm:pt modelId="{DB9B8561-180A-4032-B28E-3337CB277876}" type="pres">
      <dgm:prSet presAssocID="{67D49B51-C2CB-4692-A3AA-4DCA915B52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8B0B418-6F67-4636-AB22-AC762E90C343}" type="pres">
      <dgm:prSet presAssocID="{67D49B51-C2CB-4692-A3AA-4DCA915B527A}" presName="spaceRect" presStyleCnt="0"/>
      <dgm:spPr/>
    </dgm:pt>
    <dgm:pt modelId="{ED1ACABD-B899-4123-8D50-3CD6416178C4}" type="pres">
      <dgm:prSet presAssocID="{67D49B51-C2CB-4692-A3AA-4DCA915B527A}" presName="parTx" presStyleLbl="revTx" presStyleIdx="2" presStyleCnt="7">
        <dgm:presLayoutVars>
          <dgm:chMax val="0"/>
          <dgm:chPref val="0"/>
        </dgm:presLayoutVars>
      </dgm:prSet>
      <dgm:spPr/>
    </dgm:pt>
    <dgm:pt modelId="{C3B2D527-46B9-4FE8-9946-457337265427}" type="pres">
      <dgm:prSet presAssocID="{67D49B51-C2CB-4692-A3AA-4DCA915B527A}" presName="desTx" presStyleLbl="revTx" presStyleIdx="3" presStyleCnt="7">
        <dgm:presLayoutVars/>
      </dgm:prSet>
      <dgm:spPr/>
    </dgm:pt>
    <dgm:pt modelId="{6879E83B-846D-4641-B6AE-A313C1F979EE}" type="pres">
      <dgm:prSet presAssocID="{D2FB85C4-D99B-4422-BAE3-9CDECE4DAEFE}" presName="sibTrans" presStyleCnt="0"/>
      <dgm:spPr/>
    </dgm:pt>
    <dgm:pt modelId="{8B4F8024-F1B8-4D4F-B2EA-C070061F795F}" type="pres">
      <dgm:prSet presAssocID="{77931128-F5E5-4A34-8B66-A44A93C45E61}" presName="compNode" presStyleCnt="0"/>
      <dgm:spPr/>
    </dgm:pt>
    <dgm:pt modelId="{6E9B392F-D7F9-435F-ABF3-62F0431A4435}" type="pres">
      <dgm:prSet presAssocID="{77931128-F5E5-4A34-8B66-A44A93C45E61}" presName="bgRect" presStyleLbl="bgShp" presStyleIdx="2" presStyleCnt="4"/>
      <dgm:spPr/>
    </dgm:pt>
    <dgm:pt modelId="{8ADAE779-288C-404A-B09B-8071757117B1}" type="pres">
      <dgm:prSet presAssocID="{77931128-F5E5-4A34-8B66-A44A93C45E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79825B01-F0D5-4E09-A7B8-533B11A8F3DE}" type="pres">
      <dgm:prSet presAssocID="{77931128-F5E5-4A34-8B66-A44A93C45E61}" presName="spaceRect" presStyleCnt="0"/>
      <dgm:spPr/>
    </dgm:pt>
    <dgm:pt modelId="{243899EB-4DDB-46A5-9CF7-F1425DB1CC1A}" type="pres">
      <dgm:prSet presAssocID="{77931128-F5E5-4A34-8B66-A44A93C45E61}" presName="parTx" presStyleLbl="revTx" presStyleIdx="4" presStyleCnt="7">
        <dgm:presLayoutVars>
          <dgm:chMax val="0"/>
          <dgm:chPref val="0"/>
        </dgm:presLayoutVars>
      </dgm:prSet>
      <dgm:spPr/>
    </dgm:pt>
    <dgm:pt modelId="{04FB1EAB-7D52-41F2-B3E4-DB8F3E71EA97}" type="pres">
      <dgm:prSet presAssocID="{77931128-F5E5-4A34-8B66-A44A93C45E61}" presName="desTx" presStyleLbl="revTx" presStyleIdx="5" presStyleCnt="7">
        <dgm:presLayoutVars/>
      </dgm:prSet>
      <dgm:spPr/>
    </dgm:pt>
    <dgm:pt modelId="{0B249DFF-E860-4380-A662-B55A19AE70D5}" type="pres">
      <dgm:prSet presAssocID="{75D5D2C3-BA2E-4F17-A14A-8FD6A2664E43}" presName="sibTrans" presStyleCnt="0"/>
      <dgm:spPr/>
    </dgm:pt>
    <dgm:pt modelId="{0EA303D8-5B2E-40BC-BB7A-ED131077C26C}" type="pres">
      <dgm:prSet presAssocID="{B312E77D-4325-49AE-B9BE-0E83C8A79408}" presName="compNode" presStyleCnt="0"/>
      <dgm:spPr/>
    </dgm:pt>
    <dgm:pt modelId="{43868A52-55EC-45C7-AA9F-DFAE289B8843}" type="pres">
      <dgm:prSet presAssocID="{B312E77D-4325-49AE-B9BE-0E83C8A79408}" presName="bgRect" presStyleLbl="bgShp" presStyleIdx="3" presStyleCnt="4"/>
      <dgm:spPr/>
    </dgm:pt>
    <dgm:pt modelId="{350B20FD-68F5-446C-9BA8-CFD762FA1AFA}" type="pres">
      <dgm:prSet presAssocID="{B312E77D-4325-49AE-B9BE-0E83C8A794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DE5212B-AC86-41C3-9C62-A5CC16DFCBFB}" type="pres">
      <dgm:prSet presAssocID="{B312E77D-4325-49AE-B9BE-0E83C8A79408}" presName="spaceRect" presStyleCnt="0"/>
      <dgm:spPr/>
    </dgm:pt>
    <dgm:pt modelId="{7911BE99-F28D-4466-96C1-62C3145180B2}" type="pres">
      <dgm:prSet presAssocID="{B312E77D-4325-49AE-B9BE-0E83C8A7940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A539405-8B45-41A6-865B-D1F6E4D79C24}" srcId="{572FBD7A-026C-4D9C-AA8B-8EBF2916CD45}" destId="{77931128-F5E5-4A34-8B66-A44A93C45E61}" srcOrd="2" destOrd="0" parTransId="{E5E0DEBF-E8C6-4E57-848F-E6CFB59C5230}" sibTransId="{75D5D2C3-BA2E-4F17-A14A-8FD6A2664E43}"/>
    <dgm:cxn modelId="{D0532D0D-1154-43E1-BD65-E5D4DF75CCF4}" srcId="{572FBD7A-026C-4D9C-AA8B-8EBF2916CD45}" destId="{B312E77D-4325-49AE-B9BE-0E83C8A79408}" srcOrd="3" destOrd="0" parTransId="{459E1B19-3B9E-49F4-BFD9-B127E4982975}" sibTransId="{21E8E49E-E6DD-4DCD-84BC-A019AF99B557}"/>
    <dgm:cxn modelId="{4ABFD218-9C0F-4764-B3B9-351D486D5155}" type="presOf" srcId="{572FBD7A-026C-4D9C-AA8B-8EBF2916CD45}" destId="{CAD35DEF-7B4E-41E9-9B38-28A5E3BEB170}" srcOrd="0" destOrd="0" presId="urn:microsoft.com/office/officeart/2018/2/layout/IconVerticalSolidList"/>
    <dgm:cxn modelId="{42933C38-6249-45D3-A5CC-572CAE213C3C}" type="presOf" srcId="{2B8BAF06-612E-40F9-B7FD-891367105577}" destId="{C3B2D527-46B9-4FE8-9946-457337265427}" srcOrd="0" destOrd="0" presId="urn:microsoft.com/office/officeart/2018/2/layout/IconVerticalSolidList"/>
    <dgm:cxn modelId="{56458042-F2FE-486D-AF34-00FDA20C3049}" type="presOf" srcId="{B312E77D-4325-49AE-B9BE-0E83C8A79408}" destId="{7911BE99-F28D-4466-96C1-62C3145180B2}" srcOrd="0" destOrd="0" presId="urn:microsoft.com/office/officeart/2018/2/layout/IconVerticalSolidList"/>
    <dgm:cxn modelId="{5D99DF47-A2CD-47A8-B444-9A401C1D5729}" srcId="{539DC186-AE93-4ACD-94D1-39EE1BE99B41}" destId="{DF36BC41-1659-4862-8A68-B8B2BE8BA0DE}" srcOrd="0" destOrd="0" parTransId="{AFDC7AF9-9045-4000-8512-581FBD6201E7}" sibTransId="{A7A30ED4-963A-49B2-B8DB-231D1A171F43}"/>
    <dgm:cxn modelId="{197F3176-C8B7-4030-AA34-EAD55D6CCD19}" type="presOf" srcId="{77931128-F5E5-4A34-8B66-A44A93C45E61}" destId="{243899EB-4DDB-46A5-9CF7-F1425DB1CC1A}" srcOrd="0" destOrd="0" presId="urn:microsoft.com/office/officeart/2018/2/layout/IconVerticalSolidList"/>
    <dgm:cxn modelId="{3D4C6881-DA92-454F-AABD-0F0560276FD1}" type="presOf" srcId="{67D49B51-C2CB-4692-A3AA-4DCA915B527A}" destId="{ED1ACABD-B899-4123-8D50-3CD6416178C4}" srcOrd="0" destOrd="0" presId="urn:microsoft.com/office/officeart/2018/2/layout/IconVerticalSolidList"/>
    <dgm:cxn modelId="{D4D91983-E5E1-4DF4-8214-C1E0F70648F8}" type="presOf" srcId="{539DC186-AE93-4ACD-94D1-39EE1BE99B41}" destId="{19FE2B6A-4117-41D6-9866-BACED6B71CF1}" srcOrd="0" destOrd="0" presId="urn:microsoft.com/office/officeart/2018/2/layout/IconVerticalSolidList"/>
    <dgm:cxn modelId="{AC8F7B83-DBD0-42DC-9F0A-5B67CE637FD9}" srcId="{572FBD7A-026C-4D9C-AA8B-8EBF2916CD45}" destId="{539DC186-AE93-4ACD-94D1-39EE1BE99B41}" srcOrd="0" destOrd="0" parTransId="{EF4B6BF3-1DA7-4F38-BEE4-8B817A23F6B1}" sibTransId="{14C42B8D-9CDA-481C-9287-32B789942202}"/>
    <dgm:cxn modelId="{993FC08A-231F-4F68-A89F-7A2EAF4E74F1}" srcId="{572FBD7A-026C-4D9C-AA8B-8EBF2916CD45}" destId="{67D49B51-C2CB-4692-A3AA-4DCA915B527A}" srcOrd="1" destOrd="0" parTransId="{9F906938-6D81-4F03-8F36-5A32F8173B74}" sibTransId="{D2FB85C4-D99B-4422-BAE3-9CDECE4DAEFE}"/>
    <dgm:cxn modelId="{24B3C4BD-622E-45E1-A9AB-E143DC590EEE}" srcId="{67D49B51-C2CB-4692-A3AA-4DCA915B527A}" destId="{2B8BAF06-612E-40F9-B7FD-891367105577}" srcOrd="0" destOrd="0" parTransId="{8EBAE91D-E483-45B3-8BEC-A7455310FC1A}" sibTransId="{F26A3F28-3BE6-4A8D-ACBE-B06E733DF99B}"/>
    <dgm:cxn modelId="{CD4CDDDC-9090-4E1B-8EDB-7E258FF75A71}" srcId="{77931128-F5E5-4A34-8B66-A44A93C45E61}" destId="{D9190C4E-5941-403A-9993-22821EF76074}" srcOrd="0" destOrd="0" parTransId="{F4CD11D5-693A-4ACB-BC6F-4F5490D081ED}" sibTransId="{811919DB-2411-4197-8C6F-08239C0E1944}"/>
    <dgm:cxn modelId="{19B7ACE5-51E4-4E57-8E23-9B1699ED6CD0}" type="presOf" srcId="{D9190C4E-5941-403A-9993-22821EF76074}" destId="{04FB1EAB-7D52-41F2-B3E4-DB8F3E71EA97}" srcOrd="0" destOrd="0" presId="urn:microsoft.com/office/officeart/2018/2/layout/IconVerticalSolidList"/>
    <dgm:cxn modelId="{5ED328F0-63F5-4B8F-ACAC-E47247C56F8B}" type="presOf" srcId="{DF36BC41-1659-4862-8A68-B8B2BE8BA0DE}" destId="{381E0299-9D1D-4421-8645-35273B52872E}" srcOrd="0" destOrd="0" presId="urn:microsoft.com/office/officeart/2018/2/layout/IconVerticalSolidList"/>
    <dgm:cxn modelId="{B65C3495-B18D-47EF-A6CF-F10851772103}" type="presParOf" srcId="{CAD35DEF-7B4E-41E9-9B38-28A5E3BEB170}" destId="{9564022C-FC93-49B3-B852-0EED75B1C8C2}" srcOrd="0" destOrd="0" presId="urn:microsoft.com/office/officeart/2018/2/layout/IconVerticalSolidList"/>
    <dgm:cxn modelId="{9DA136B9-2465-4F1B-AE00-B84B95AD46BE}" type="presParOf" srcId="{9564022C-FC93-49B3-B852-0EED75B1C8C2}" destId="{3E976151-90A3-46FD-B95D-F5B2880D89CD}" srcOrd="0" destOrd="0" presId="urn:microsoft.com/office/officeart/2018/2/layout/IconVerticalSolidList"/>
    <dgm:cxn modelId="{7ECCE260-F1E9-4F31-8E27-0FF68729195C}" type="presParOf" srcId="{9564022C-FC93-49B3-B852-0EED75B1C8C2}" destId="{82A2F8DD-8087-4237-91B6-276448865A6E}" srcOrd="1" destOrd="0" presId="urn:microsoft.com/office/officeart/2018/2/layout/IconVerticalSolidList"/>
    <dgm:cxn modelId="{6EC46DE7-96F9-4A42-B6E2-1627F2B8A11D}" type="presParOf" srcId="{9564022C-FC93-49B3-B852-0EED75B1C8C2}" destId="{CF487AAA-D02B-4443-9F3B-C3C951AD59CE}" srcOrd="2" destOrd="0" presId="urn:microsoft.com/office/officeart/2018/2/layout/IconVerticalSolidList"/>
    <dgm:cxn modelId="{B13B047C-35EB-4AD0-9054-19B037308B82}" type="presParOf" srcId="{9564022C-FC93-49B3-B852-0EED75B1C8C2}" destId="{19FE2B6A-4117-41D6-9866-BACED6B71CF1}" srcOrd="3" destOrd="0" presId="urn:microsoft.com/office/officeart/2018/2/layout/IconVerticalSolidList"/>
    <dgm:cxn modelId="{7FB3F037-0486-4033-B4E3-CB25EF15D4EC}" type="presParOf" srcId="{9564022C-FC93-49B3-B852-0EED75B1C8C2}" destId="{381E0299-9D1D-4421-8645-35273B52872E}" srcOrd="4" destOrd="0" presId="urn:microsoft.com/office/officeart/2018/2/layout/IconVerticalSolidList"/>
    <dgm:cxn modelId="{8FFD6D11-21B3-4C5F-9057-671B76DD34A8}" type="presParOf" srcId="{CAD35DEF-7B4E-41E9-9B38-28A5E3BEB170}" destId="{BFD18078-700B-496C-BA52-B1FF3012F742}" srcOrd="1" destOrd="0" presId="urn:microsoft.com/office/officeart/2018/2/layout/IconVerticalSolidList"/>
    <dgm:cxn modelId="{AF425BD1-2F68-480B-BD8E-6E1787AE3AE9}" type="presParOf" srcId="{CAD35DEF-7B4E-41E9-9B38-28A5E3BEB170}" destId="{7899FD83-EB08-4134-BFBA-0196102CD387}" srcOrd="2" destOrd="0" presId="urn:microsoft.com/office/officeart/2018/2/layout/IconVerticalSolidList"/>
    <dgm:cxn modelId="{1F700C97-1488-4CE1-A09D-D3E179465BAE}" type="presParOf" srcId="{7899FD83-EB08-4134-BFBA-0196102CD387}" destId="{0FEDDC1D-63B9-438F-92B0-CF3215CE13D0}" srcOrd="0" destOrd="0" presId="urn:microsoft.com/office/officeart/2018/2/layout/IconVerticalSolidList"/>
    <dgm:cxn modelId="{CA57BD2E-2703-4BF7-B42E-B84294C81E8E}" type="presParOf" srcId="{7899FD83-EB08-4134-BFBA-0196102CD387}" destId="{DB9B8561-180A-4032-B28E-3337CB277876}" srcOrd="1" destOrd="0" presId="urn:microsoft.com/office/officeart/2018/2/layout/IconVerticalSolidList"/>
    <dgm:cxn modelId="{28BD661A-C653-4F03-A793-1E952A1DE398}" type="presParOf" srcId="{7899FD83-EB08-4134-BFBA-0196102CD387}" destId="{48B0B418-6F67-4636-AB22-AC762E90C343}" srcOrd="2" destOrd="0" presId="urn:microsoft.com/office/officeart/2018/2/layout/IconVerticalSolidList"/>
    <dgm:cxn modelId="{6D39FC33-334F-4B62-B5C6-246789F39E11}" type="presParOf" srcId="{7899FD83-EB08-4134-BFBA-0196102CD387}" destId="{ED1ACABD-B899-4123-8D50-3CD6416178C4}" srcOrd="3" destOrd="0" presId="urn:microsoft.com/office/officeart/2018/2/layout/IconVerticalSolidList"/>
    <dgm:cxn modelId="{3072E4E7-4670-4F21-8FD0-8AE7AFAC4A60}" type="presParOf" srcId="{7899FD83-EB08-4134-BFBA-0196102CD387}" destId="{C3B2D527-46B9-4FE8-9946-457337265427}" srcOrd="4" destOrd="0" presId="urn:microsoft.com/office/officeart/2018/2/layout/IconVerticalSolidList"/>
    <dgm:cxn modelId="{0705C0B5-1AE9-4250-BA28-479CC9139AEA}" type="presParOf" srcId="{CAD35DEF-7B4E-41E9-9B38-28A5E3BEB170}" destId="{6879E83B-846D-4641-B6AE-A313C1F979EE}" srcOrd="3" destOrd="0" presId="urn:microsoft.com/office/officeart/2018/2/layout/IconVerticalSolidList"/>
    <dgm:cxn modelId="{F5D3922F-D1F4-4166-9D06-7B0C7F36684E}" type="presParOf" srcId="{CAD35DEF-7B4E-41E9-9B38-28A5E3BEB170}" destId="{8B4F8024-F1B8-4D4F-B2EA-C070061F795F}" srcOrd="4" destOrd="0" presId="urn:microsoft.com/office/officeart/2018/2/layout/IconVerticalSolidList"/>
    <dgm:cxn modelId="{A90DCACF-098D-4F17-BE84-7ECE6CFBBD23}" type="presParOf" srcId="{8B4F8024-F1B8-4D4F-B2EA-C070061F795F}" destId="{6E9B392F-D7F9-435F-ABF3-62F0431A4435}" srcOrd="0" destOrd="0" presId="urn:microsoft.com/office/officeart/2018/2/layout/IconVerticalSolidList"/>
    <dgm:cxn modelId="{CF541041-0CD0-4F4F-89B1-76DA3FD8043B}" type="presParOf" srcId="{8B4F8024-F1B8-4D4F-B2EA-C070061F795F}" destId="{8ADAE779-288C-404A-B09B-8071757117B1}" srcOrd="1" destOrd="0" presId="urn:microsoft.com/office/officeart/2018/2/layout/IconVerticalSolidList"/>
    <dgm:cxn modelId="{38764621-E85B-4791-8456-0A83316CDB7E}" type="presParOf" srcId="{8B4F8024-F1B8-4D4F-B2EA-C070061F795F}" destId="{79825B01-F0D5-4E09-A7B8-533B11A8F3DE}" srcOrd="2" destOrd="0" presId="urn:microsoft.com/office/officeart/2018/2/layout/IconVerticalSolidList"/>
    <dgm:cxn modelId="{388DBC29-76D5-474C-AD9D-29256957D247}" type="presParOf" srcId="{8B4F8024-F1B8-4D4F-B2EA-C070061F795F}" destId="{243899EB-4DDB-46A5-9CF7-F1425DB1CC1A}" srcOrd="3" destOrd="0" presId="urn:microsoft.com/office/officeart/2018/2/layout/IconVerticalSolidList"/>
    <dgm:cxn modelId="{8CE8912B-1749-4E82-B0B8-274F90DC59E9}" type="presParOf" srcId="{8B4F8024-F1B8-4D4F-B2EA-C070061F795F}" destId="{04FB1EAB-7D52-41F2-B3E4-DB8F3E71EA97}" srcOrd="4" destOrd="0" presId="urn:microsoft.com/office/officeart/2018/2/layout/IconVerticalSolidList"/>
    <dgm:cxn modelId="{A3B6CC66-4323-4875-BE73-400B10E49E2C}" type="presParOf" srcId="{CAD35DEF-7B4E-41E9-9B38-28A5E3BEB170}" destId="{0B249DFF-E860-4380-A662-B55A19AE70D5}" srcOrd="5" destOrd="0" presId="urn:microsoft.com/office/officeart/2018/2/layout/IconVerticalSolidList"/>
    <dgm:cxn modelId="{2D72A133-B103-4F2C-8EF3-D7C75718F469}" type="presParOf" srcId="{CAD35DEF-7B4E-41E9-9B38-28A5E3BEB170}" destId="{0EA303D8-5B2E-40BC-BB7A-ED131077C26C}" srcOrd="6" destOrd="0" presId="urn:microsoft.com/office/officeart/2018/2/layout/IconVerticalSolidList"/>
    <dgm:cxn modelId="{085A7AF5-CDA8-4756-8CB9-45E9849905C0}" type="presParOf" srcId="{0EA303D8-5B2E-40BC-BB7A-ED131077C26C}" destId="{43868A52-55EC-45C7-AA9F-DFAE289B8843}" srcOrd="0" destOrd="0" presId="urn:microsoft.com/office/officeart/2018/2/layout/IconVerticalSolidList"/>
    <dgm:cxn modelId="{023FA4D6-E4F9-482B-9AD2-ED15DE56C299}" type="presParOf" srcId="{0EA303D8-5B2E-40BC-BB7A-ED131077C26C}" destId="{350B20FD-68F5-446C-9BA8-CFD762FA1AFA}" srcOrd="1" destOrd="0" presId="urn:microsoft.com/office/officeart/2018/2/layout/IconVerticalSolidList"/>
    <dgm:cxn modelId="{F0233EC6-59FE-4FBA-9330-353BD8470451}" type="presParOf" srcId="{0EA303D8-5B2E-40BC-BB7A-ED131077C26C}" destId="{7DE5212B-AC86-41C3-9C62-A5CC16DFCBFB}" srcOrd="2" destOrd="0" presId="urn:microsoft.com/office/officeart/2018/2/layout/IconVerticalSolidList"/>
    <dgm:cxn modelId="{E793B55B-8A09-4277-A397-BC924D5F41A7}" type="presParOf" srcId="{0EA303D8-5B2E-40BC-BB7A-ED131077C26C}" destId="{7911BE99-F28D-4466-96C1-62C3145180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674D7-FEDB-4898-BDD5-A5F2434C22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67880D-C4DA-46E5-8B5D-0DAFF2C95A5D}">
      <dgm:prSet/>
      <dgm:spPr/>
      <dgm:t>
        <a:bodyPr/>
        <a:lstStyle/>
        <a:p>
          <a:r>
            <a:rPr lang="en-IL"/>
            <a:t>Our top spending customer, 18768 spent $6,424 through our testing period, a</a:t>
          </a:r>
          <a:r>
            <a:rPr lang="en-US"/>
            <a:t>nd</a:t>
          </a:r>
          <a:r>
            <a:rPr lang="en-IL"/>
            <a:t> he is not a member of our Loyalty program.  Let’s fix that.</a:t>
          </a:r>
          <a:endParaRPr lang="en-US"/>
        </a:p>
      </dgm:t>
    </dgm:pt>
    <dgm:pt modelId="{31A7D410-B38C-4DB2-B4C0-56C57EF9C4D4}" type="parTrans" cxnId="{32E5B748-EC02-4AF3-8917-78A9C623E1AD}">
      <dgm:prSet/>
      <dgm:spPr/>
      <dgm:t>
        <a:bodyPr/>
        <a:lstStyle/>
        <a:p>
          <a:endParaRPr lang="en-US"/>
        </a:p>
      </dgm:t>
    </dgm:pt>
    <dgm:pt modelId="{EBE08E65-E033-4B96-AC12-83076A3544C6}" type="sibTrans" cxnId="{32E5B748-EC02-4AF3-8917-78A9C623E1AD}">
      <dgm:prSet/>
      <dgm:spPr/>
      <dgm:t>
        <a:bodyPr/>
        <a:lstStyle/>
        <a:p>
          <a:endParaRPr lang="en-US"/>
        </a:p>
      </dgm:t>
    </dgm:pt>
    <dgm:pt modelId="{61516C1D-8C96-4910-A1D7-D916653D8AC7}">
      <dgm:prSet/>
      <dgm:spPr/>
      <dgm:t>
        <a:bodyPr/>
        <a:lstStyle/>
        <a:p>
          <a:r>
            <a:rPr lang="en-IL"/>
            <a:t>Most of our best customers are not Loyalty members. Let’s fix that too.</a:t>
          </a:r>
          <a:endParaRPr lang="en-US"/>
        </a:p>
      </dgm:t>
    </dgm:pt>
    <dgm:pt modelId="{39011DB7-4330-4565-A1A2-5F405FB62BA6}" type="parTrans" cxnId="{9DC2E92E-5654-4FDF-95D4-4E42D3754438}">
      <dgm:prSet/>
      <dgm:spPr/>
      <dgm:t>
        <a:bodyPr/>
        <a:lstStyle/>
        <a:p>
          <a:endParaRPr lang="en-US"/>
        </a:p>
      </dgm:t>
    </dgm:pt>
    <dgm:pt modelId="{2CB91434-4F47-44C4-81F3-A0E569F59F17}" type="sibTrans" cxnId="{9DC2E92E-5654-4FDF-95D4-4E42D3754438}">
      <dgm:prSet/>
      <dgm:spPr/>
      <dgm:t>
        <a:bodyPr/>
        <a:lstStyle/>
        <a:p>
          <a:endParaRPr lang="en-US"/>
        </a:p>
      </dgm:t>
    </dgm:pt>
    <dgm:pt modelId="{1F378EA8-70D4-40B5-8621-CBE002CF0D54}">
      <dgm:prSet/>
      <dgm:spPr/>
      <dgm:t>
        <a:bodyPr/>
        <a:lstStyle/>
        <a:p>
          <a:r>
            <a:rPr lang="en-IL"/>
            <a:t>Our best performing shop is shop 13 with $20,612</a:t>
          </a:r>
          <a:endParaRPr lang="en-US"/>
        </a:p>
      </dgm:t>
    </dgm:pt>
    <dgm:pt modelId="{8D52D600-6F6C-4751-A8E6-3BB434B98A2C}" type="parTrans" cxnId="{A331B46A-23C7-467C-AEE3-ABFE25BD1D65}">
      <dgm:prSet/>
      <dgm:spPr/>
      <dgm:t>
        <a:bodyPr/>
        <a:lstStyle/>
        <a:p>
          <a:endParaRPr lang="en-US"/>
        </a:p>
      </dgm:t>
    </dgm:pt>
    <dgm:pt modelId="{E80CFB11-C8F8-4FF2-AA35-C5A95D4BE710}" type="sibTrans" cxnId="{A331B46A-23C7-467C-AEE3-ABFE25BD1D65}">
      <dgm:prSet/>
      <dgm:spPr/>
      <dgm:t>
        <a:bodyPr/>
        <a:lstStyle/>
        <a:p>
          <a:endParaRPr lang="en-US"/>
        </a:p>
      </dgm:t>
    </dgm:pt>
    <dgm:pt modelId="{F978D7F3-BC70-480A-B339-9C072A2EA5DE}">
      <dgm:prSet/>
      <dgm:spPr/>
      <dgm:t>
        <a:bodyPr/>
        <a:lstStyle/>
        <a:p>
          <a:r>
            <a:rPr lang="en-IL"/>
            <a:t>Shop 0 sold the most selling 1,755 and had the most receipts with 24</a:t>
          </a:r>
          <a:endParaRPr lang="en-US"/>
        </a:p>
      </dgm:t>
    </dgm:pt>
    <dgm:pt modelId="{05037545-C97A-4543-95B0-39BEA0369708}" type="parTrans" cxnId="{A5153B70-039B-4894-AE09-AC42897412B2}">
      <dgm:prSet/>
      <dgm:spPr/>
      <dgm:t>
        <a:bodyPr/>
        <a:lstStyle/>
        <a:p>
          <a:endParaRPr lang="en-US"/>
        </a:p>
      </dgm:t>
    </dgm:pt>
    <dgm:pt modelId="{74BEAED4-3603-422B-80A4-E16E2977BC03}" type="sibTrans" cxnId="{A5153B70-039B-4894-AE09-AC42897412B2}">
      <dgm:prSet/>
      <dgm:spPr/>
      <dgm:t>
        <a:bodyPr/>
        <a:lstStyle/>
        <a:p>
          <a:endParaRPr lang="en-US"/>
        </a:p>
      </dgm:t>
    </dgm:pt>
    <dgm:pt modelId="{2FA74432-B92E-4A03-8187-F9938A9A134E}">
      <dgm:prSet/>
      <dgm:spPr/>
      <dgm:t>
        <a:bodyPr/>
        <a:lstStyle/>
        <a:p>
          <a:r>
            <a:rPr lang="en-IL"/>
            <a:t>Shop 11 has the most customers with 111.</a:t>
          </a:r>
          <a:endParaRPr lang="en-US"/>
        </a:p>
      </dgm:t>
    </dgm:pt>
    <dgm:pt modelId="{5986C2C5-C025-4AA2-89CC-76E2F3EC89EF}" type="parTrans" cxnId="{0A3C39FE-4C94-41E0-B434-1277CE3739A0}">
      <dgm:prSet/>
      <dgm:spPr/>
      <dgm:t>
        <a:bodyPr/>
        <a:lstStyle/>
        <a:p>
          <a:endParaRPr lang="en-US"/>
        </a:p>
      </dgm:t>
    </dgm:pt>
    <dgm:pt modelId="{8B8F5395-D6D7-4CFD-99A0-664B43AFCEE1}" type="sibTrans" cxnId="{0A3C39FE-4C94-41E0-B434-1277CE3739A0}">
      <dgm:prSet/>
      <dgm:spPr/>
      <dgm:t>
        <a:bodyPr/>
        <a:lstStyle/>
        <a:p>
          <a:endParaRPr lang="en-US"/>
        </a:p>
      </dgm:t>
    </dgm:pt>
    <dgm:pt modelId="{E8B07E67-9C64-40D7-B866-0CE8D88348D0}" type="pres">
      <dgm:prSet presAssocID="{1E7674D7-FEDB-4898-BDD5-A5F2434C2270}" presName="root" presStyleCnt="0">
        <dgm:presLayoutVars>
          <dgm:dir/>
          <dgm:resizeHandles val="exact"/>
        </dgm:presLayoutVars>
      </dgm:prSet>
      <dgm:spPr/>
    </dgm:pt>
    <dgm:pt modelId="{ECD6D76B-1CDA-4CFA-9C3D-D0256FDF729B}" type="pres">
      <dgm:prSet presAssocID="{4E67880D-C4DA-46E5-8B5D-0DAFF2C95A5D}" presName="compNode" presStyleCnt="0"/>
      <dgm:spPr/>
    </dgm:pt>
    <dgm:pt modelId="{00BC3463-6F3D-4143-895A-B894C1BDD481}" type="pres">
      <dgm:prSet presAssocID="{4E67880D-C4DA-46E5-8B5D-0DAFF2C95A5D}" presName="bgRect" presStyleLbl="bgShp" presStyleIdx="0" presStyleCnt="4"/>
      <dgm:spPr/>
    </dgm:pt>
    <dgm:pt modelId="{734C21D5-CE86-485F-B7C0-27E7B05B8D75}" type="pres">
      <dgm:prSet presAssocID="{4E67880D-C4DA-46E5-8B5D-0DAFF2C95A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D9CA78C-2A0C-44CB-A781-2FE62B430466}" type="pres">
      <dgm:prSet presAssocID="{4E67880D-C4DA-46E5-8B5D-0DAFF2C95A5D}" presName="spaceRect" presStyleCnt="0"/>
      <dgm:spPr/>
    </dgm:pt>
    <dgm:pt modelId="{23C20910-8D0E-44ED-B67E-F07D03FA0BAC}" type="pres">
      <dgm:prSet presAssocID="{4E67880D-C4DA-46E5-8B5D-0DAFF2C95A5D}" presName="parTx" presStyleLbl="revTx" presStyleIdx="0" presStyleCnt="5">
        <dgm:presLayoutVars>
          <dgm:chMax val="0"/>
          <dgm:chPref val="0"/>
        </dgm:presLayoutVars>
      </dgm:prSet>
      <dgm:spPr/>
    </dgm:pt>
    <dgm:pt modelId="{2E8A9145-8656-4234-B748-05B8A47AD225}" type="pres">
      <dgm:prSet presAssocID="{4E67880D-C4DA-46E5-8B5D-0DAFF2C95A5D}" presName="desTx" presStyleLbl="revTx" presStyleIdx="1" presStyleCnt="5">
        <dgm:presLayoutVars/>
      </dgm:prSet>
      <dgm:spPr/>
    </dgm:pt>
    <dgm:pt modelId="{617F545C-51E3-46B4-BF15-FDC03976BE7B}" type="pres">
      <dgm:prSet presAssocID="{EBE08E65-E033-4B96-AC12-83076A3544C6}" presName="sibTrans" presStyleCnt="0"/>
      <dgm:spPr/>
    </dgm:pt>
    <dgm:pt modelId="{19564CD4-17E7-45CA-BE2D-2961D043FB7D}" type="pres">
      <dgm:prSet presAssocID="{1F378EA8-70D4-40B5-8621-CBE002CF0D54}" presName="compNode" presStyleCnt="0"/>
      <dgm:spPr/>
    </dgm:pt>
    <dgm:pt modelId="{AACB3163-8F92-4589-82AB-87E3DA249543}" type="pres">
      <dgm:prSet presAssocID="{1F378EA8-70D4-40B5-8621-CBE002CF0D54}" presName="bgRect" presStyleLbl="bgShp" presStyleIdx="1" presStyleCnt="4"/>
      <dgm:spPr/>
    </dgm:pt>
    <dgm:pt modelId="{082E1F43-2690-4733-8257-1F0E26E851A3}" type="pres">
      <dgm:prSet presAssocID="{1F378EA8-70D4-40B5-8621-CBE002CF0D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7B5E707-9FC1-4064-8BD1-B92C0CB2977D}" type="pres">
      <dgm:prSet presAssocID="{1F378EA8-70D4-40B5-8621-CBE002CF0D54}" presName="spaceRect" presStyleCnt="0"/>
      <dgm:spPr/>
    </dgm:pt>
    <dgm:pt modelId="{6E05066D-E7D8-4FCA-93C4-6C24C49AE045}" type="pres">
      <dgm:prSet presAssocID="{1F378EA8-70D4-40B5-8621-CBE002CF0D54}" presName="parTx" presStyleLbl="revTx" presStyleIdx="2" presStyleCnt="5">
        <dgm:presLayoutVars>
          <dgm:chMax val="0"/>
          <dgm:chPref val="0"/>
        </dgm:presLayoutVars>
      </dgm:prSet>
      <dgm:spPr/>
    </dgm:pt>
    <dgm:pt modelId="{19D4D424-FD08-4537-8307-942E9180221B}" type="pres">
      <dgm:prSet presAssocID="{E80CFB11-C8F8-4FF2-AA35-C5A95D4BE710}" presName="sibTrans" presStyleCnt="0"/>
      <dgm:spPr/>
    </dgm:pt>
    <dgm:pt modelId="{A913C0F4-69F6-40AC-B48E-F451B7D113BE}" type="pres">
      <dgm:prSet presAssocID="{F978D7F3-BC70-480A-B339-9C072A2EA5DE}" presName="compNode" presStyleCnt="0"/>
      <dgm:spPr/>
    </dgm:pt>
    <dgm:pt modelId="{657A240E-FD7A-4AA9-B09B-590F17872FF7}" type="pres">
      <dgm:prSet presAssocID="{F978D7F3-BC70-480A-B339-9C072A2EA5DE}" presName="bgRect" presStyleLbl="bgShp" presStyleIdx="2" presStyleCnt="4"/>
      <dgm:spPr/>
    </dgm:pt>
    <dgm:pt modelId="{34D722A8-6734-4BCB-94F2-81BF70A66B62}" type="pres">
      <dgm:prSet presAssocID="{F978D7F3-BC70-480A-B339-9C072A2EA5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A749885-8C89-48D4-AA42-C0A93FDBCFFD}" type="pres">
      <dgm:prSet presAssocID="{F978D7F3-BC70-480A-B339-9C072A2EA5DE}" presName="spaceRect" presStyleCnt="0"/>
      <dgm:spPr/>
    </dgm:pt>
    <dgm:pt modelId="{2128860C-1934-47D6-9DC1-0E7AD6FD6DE5}" type="pres">
      <dgm:prSet presAssocID="{F978D7F3-BC70-480A-B339-9C072A2EA5DE}" presName="parTx" presStyleLbl="revTx" presStyleIdx="3" presStyleCnt="5">
        <dgm:presLayoutVars>
          <dgm:chMax val="0"/>
          <dgm:chPref val="0"/>
        </dgm:presLayoutVars>
      </dgm:prSet>
      <dgm:spPr/>
    </dgm:pt>
    <dgm:pt modelId="{1005201F-847A-4919-AB31-1030CE492159}" type="pres">
      <dgm:prSet presAssocID="{74BEAED4-3603-422B-80A4-E16E2977BC03}" presName="sibTrans" presStyleCnt="0"/>
      <dgm:spPr/>
    </dgm:pt>
    <dgm:pt modelId="{2B777778-0763-417A-9267-B6B7B8BFEA0A}" type="pres">
      <dgm:prSet presAssocID="{2FA74432-B92E-4A03-8187-F9938A9A134E}" presName="compNode" presStyleCnt="0"/>
      <dgm:spPr/>
    </dgm:pt>
    <dgm:pt modelId="{F56019D2-A399-48BE-A4DE-C47BB3644DC5}" type="pres">
      <dgm:prSet presAssocID="{2FA74432-B92E-4A03-8187-F9938A9A134E}" presName="bgRect" presStyleLbl="bgShp" presStyleIdx="3" presStyleCnt="4"/>
      <dgm:spPr/>
    </dgm:pt>
    <dgm:pt modelId="{9AA05613-D4B7-4624-A62D-F2E571DE4511}" type="pres">
      <dgm:prSet presAssocID="{2FA74432-B92E-4A03-8187-F9938A9A13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5360C0C3-18A1-41B9-A8E1-459F181018AB}" type="pres">
      <dgm:prSet presAssocID="{2FA74432-B92E-4A03-8187-F9938A9A134E}" presName="spaceRect" presStyleCnt="0"/>
      <dgm:spPr/>
    </dgm:pt>
    <dgm:pt modelId="{A5A5DB96-FA7D-487F-A44B-FC52ED605F3B}" type="pres">
      <dgm:prSet presAssocID="{2FA74432-B92E-4A03-8187-F9938A9A134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4B6A17-E179-47AF-A79E-C7DB835A91BB}" type="presOf" srcId="{61516C1D-8C96-4910-A1D7-D916653D8AC7}" destId="{2E8A9145-8656-4234-B748-05B8A47AD225}" srcOrd="0" destOrd="0" presId="urn:microsoft.com/office/officeart/2018/2/layout/IconVerticalSolidList"/>
    <dgm:cxn modelId="{32D1782B-46C4-4D30-89A7-29EE54D8D696}" type="presOf" srcId="{1F378EA8-70D4-40B5-8621-CBE002CF0D54}" destId="{6E05066D-E7D8-4FCA-93C4-6C24C49AE045}" srcOrd="0" destOrd="0" presId="urn:microsoft.com/office/officeart/2018/2/layout/IconVerticalSolidList"/>
    <dgm:cxn modelId="{9DC2E92E-5654-4FDF-95D4-4E42D3754438}" srcId="{4E67880D-C4DA-46E5-8B5D-0DAFF2C95A5D}" destId="{61516C1D-8C96-4910-A1D7-D916653D8AC7}" srcOrd="0" destOrd="0" parTransId="{39011DB7-4330-4565-A1A2-5F405FB62BA6}" sibTransId="{2CB91434-4F47-44C4-81F3-A0E569F59F17}"/>
    <dgm:cxn modelId="{32E5B748-EC02-4AF3-8917-78A9C623E1AD}" srcId="{1E7674D7-FEDB-4898-BDD5-A5F2434C2270}" destId="{4E67880D-C4DA-46E5-8B5D-0DAFF2C95A5D}" srcOrd="0" destOrd="0" parTransId="{31A7D410-B38C-4DB2-B4C0-56C57EF9C4D4}" sibTransId="{EBE08E65-E033-4B96-AC12-83076A3544C6}"/>
    <dgm:cxn modelId="{A331B46A-23C7-467C-AEE3-ABFE25BD1D65}" srcId="{1E7674D7-FEDB-4898-BDD5-A5F2434C2270}" destId="{1F378EA8-70D4-40B5-8621-CBE002CF0D54}" srcOrd="1" destOrd="0" parTransId="{8D52D600-6F6C-4751-A8E6-3BB434B98A2C}" sibTransId="{E80CFB11-C8F8-4FF2-AA35-C5A95D4BE710}"/>
    <dgm:cxn modelId="{851DD36F-EC30-499A-A27F-638EC709C0DF}" type="presOf" srcId="{4E67880D-C4DA-46E5-8B5D-0DAFF2C95A5D}" destId="{23C20910-8D0E-44ED-B67E-F07D03FA0BAC}" srcOrd="0" destOrd="0" presId="urn:microsoft.com/office/officeart/2018/2/layout/IconVerticalSolidList"/>
    <dgm:cxn modelId="{A5153B70-039B-4894-AE09-AC42897412B2}" srcId="{1E7674D7-FEDB-4898-BDD5-A5F2434C2270}" destId="{F978D7F3-BC70-480A-B339-9C072A2EA5DE}" srcOrd="2" destOrd="0" parTransId="{05037545-C97A-4543-95B0-39BEA0369708}" sibTransId="{74BEAED4-3603-422B-80A4-E16E2977BC03}"/>
    <dgm:cxn modelId="{631996B6-F4C2-4397-98EC-D8954F1291B6}" type="presOf" srcId="{1E7674D7-FEDB-4898-BDD5-A5F2434C2270}" destId="{E8B07E67-9C64-40D7-B866-0CE8D88348D0}" srcOrd="0" destOrd="0" presId="urn:microsoft.com/office/officeart/2018/2/layout/IconVerticalSolidList"/>
    <dgm:cxn modelId="{2BC8D1BF-8245-4762-9EB0-0C2AEBB85B61}" type="presOf" srcId="{F978D7F3-BC70-480A-B339-9C072A2EA5DE}" destId="{2128860C-1934-47D6-9DC1-0E7AD6FD6DE5}" srcOrd="0" destOrd="0" presId="urn:microsoft.com/office/officeart/2018/2/layout/IconVerticalSolidList"/>
    <dgm:cxn modelId="{386658F7-29AF-4B30-89AC-FB2EFCD8F8C4}" type="presOf" srcId="{2FA74432-B92E-4A03-8187-F9938A9A134E}" destId="{A5A5DB96-FA7D-487F-A44B-FC52ED605F3B}" srcOrd="0" destOrd="0" presId="urn:microsoft.com/office/officeart/2018/2/layout/IconVerticalSolidList"/>
    <dgm:cxn modelId="{0A3C39FE-4C94-41E0-B434-1277CE3739A0}" srcId="{1E7674D7-FEDB-4898-BDD5-A5F2434C2270}" destId="{2FA74432-B92E-4A03-8187-F9938A9A134E}" srcOrd="3" destOrd="0" parTransId="{5986C2C5-C025-4AA2-89CC-76E2F3EC89EF}" sibTransId="{8B8F5395-D6D7-4CFD-99A0-664B43AFCEE1}"/>
    <dgm:cxn modelId="{41D140CE-7E6A-4445-ACE3-D96EC4860662}" type="presParOf" srcId="{E8B07E67-9C64-40D7-B866-0CE8D88348D0}" destId="{ECD6D76B-1CDA-4CFA-9C3D-D0256FDF729B}" srcOrd="0" destOrd="0" presId="urn:microsoft.com/office/officeart/2018/2/layout/IconVerticalSolidList"/>
    <dgm:cxn modelId="{0CC8153D-2D80-4ED7-AF93-E5F2F4FBA23D}" type="presParOf" srcId="{ECD6D76B-1CDA-4CFA-9C3D-D0256FDF729B}" destId="{00BC3463-6F3D-4143-895A-B894C1BDD481}" srcOrd="0" destOrd="0" presId="urn:microsoft.com/office/officeart/2018/2/layout/IconVerticalSolidList"/>
    <dgm:cxn modelId="{05FE177F-57C7-4C01-BE91-32A92DFA51CC}" type="presParOf" srcId="{ECD6D76B-1CDA-4CFA-9C3D-D0256FDF729B}" destId="{734C21D5-CE86-485F-B7C0-27E7B05B8D75}" srcOrd="1" destOrd="0" presId="urn:microsoft.com/office/officeart/2018/2/layout/IconVerticalSolidList"/>
    <dgm:cxn modelId="{BFDA0DF2-00B7-4BD3-A2B6-37BF547E51B5}" type="presParOf" srcId="{ECD6D76B-1CDA-4CFA-9C3D-D0256FDF729B}" destId="{ED9CA78C-2A0C-44CB-A781-2FE62B430466}" srcOrd="2" destOrd="0" presId="urn:microsoft.com/office/officeart/2018/2/layout/IconVerticalSolidList"/>
    <dgm:cxn modelId="{777A1DA1-7D76-4BE6-A564-46D8C2F7B80B}" type="presParOf" srcId="{ECD6D76B-1CDA-4CFA-9C3D-D0256FDF729B}" destId="{23C20910-8D0E-44ED-B67E-F07D03FA0BAC}" srcOrd="3" destOrd="0" presId="urn:microsoft.com/office/officeart/2018/2/layout/IconVerticalSolidList"/>
    <dgm:cxn modelId="{D9C696E1-F84C-4A75-908D-34FE06D29C3D}" type="presParOf" srcId="{ECD6D76B-1CDA-4CFA-9C3D-D0256FDF729B}" destId="{2E8A9145-8656-4234-B748-05B8A47AD225}" srcOrd="4" destOrd="0" presId="urn:microsoft.com/office/officeart/2018/2/layout/IconVerticalSolidList"/>
    <dgm:cxn modelId="{65911574-0382-4FCC-BB6E-F8EDB6E80AAC}" type="presParOf" srcId="{E8B07E67-9C64-40D7-B866-0CE8D88348D0}" destId="{617F545C-51E3-46B4-BF15-FDC03976BE7B}" srcOrd="1" destOrd="0" presId="urn:microsoft.com/office/officeart/2018/2/layout/IconVerticalSolidList"/>
    <dgm:cxn modelId="{C12A30A6-BBEC-4676-B98C-519FD2C674C5}" type="presParOf" srcId="{E8B07E67-9C64-40D7-B866-0CE8D88348D0}" destId="{19564CD4-17E7-45CA-BE2D-2961D043FB7D}" srcOrd="2" destOrd="0" presId="urn:microsoft.com/office/officeart/2018/2/layout/IconVerticalSolidList"/>
    <dgm:cxn modelId="{B60DFDF9-5A2E-4813-9310-3EBB8324EDF4}" type="presParOf" srcId="{19564CD4-17E7-45CA-BE2D-2961D043FB7D}" destId="{AACB3163-8F92-4589-82AB-87E3DA249543}" srcOrd="0" destOrd="0" presId="urn:microsoft.com/office/officeart/2018/2/layout/IconVerticalSolidList"/>
    <dgm:cxn modelId="{0FC5D229-DBD1-4481-861A-4C7CBEC1B839}" type="presParOf" srcId="{19564CD4-17E7-45CA-BE2D-2961D043FB7D}" destId="{082E1F43-2690-4733-8257-1F0E26E851A3}" srcOrd="1" destOrd="0" presId="urn:microsoft.com/office/officeart/2018/2/layout/IconVerticalSolidList"/>
    <dgm:cxn modelId="{7A9860AC-2F7A-4283-8357-237A043B8503}" type="presParOf" srcId="{19564CD4-17E7-45CA-BE2D-2961D043FB7D}" destId="{47B5E707-9FC1-4064-8BD1-B92C0CB2977D}" srcOrd="2" destOrd="0" presId="urn:microsoft.com/office/officeart/2018/2/layout/IconVerticalSolidList"/>
    <dgm:cxn modelId="{617FA40E-BF16-46AE-A78D-DE45FF245950}" type="presParOf" srcId="{19564CD4-17E7-45CA-BE2D-2961D043FB7D}" destId="{6E05066D-E7D8-4FCA-93C4-6C24C49AE045}" srcOrd="3" destOrd="0" presId="urn:microsoft.com/office/officeart/2018/2/layout/IconVerticalSolidList"/>
    <dgm:cxn modelId="{D9136FE8-4D2A-4492-A48A-341418C60E12}" type="presParOf" srcId="{E8B07E67-9C64-40D7-B866-0CE8D88348D0}" destId="{19D4D424-FD08-4537-8307-942E9180221B}" srcOrd="3" destOrd="0" presId="urn:microsoft.com/office/officeart/2018/2/layout/IconVerticalSolidList"/>
    <dgm:cxn modelId="{1C51F8C2-4E89-4D56-998C-75B75C385F5E}" type="presParOf" srcId="{E8B07E67-9C64-40D7-B866-0CE8D88348D0}" destId="{A913C0F4-69F6-40AC-B48E-F451B7D113BE}" srcOrd="4" destOrd="0" presId="urn:microsoft.com/office/officeart/2018/2/layout/IconVerticalSolidList"/>
    <dgm:cxn modelId="{716A0FEC-0E36-47E7-99CC-CFD01FF2262A}" type="presParOf" srcId="{A913C0F4-69F6-40AC-B48E-F451B7D113BE}" destId="{657A240E-FD7A-4AA9-B09B-590F17872FF7}" srcOrd="0" destOrd="0" presId="urn:microsoft.com/office/officeart/2018/2/layout/IconVerticalSolidList"/>
    <dgm:cxn modelId="{3862209F-5703-4268-A781-38228F95E48D}" type="presParOf" srcId="{A913C0F4-69F6-40AC-B48E-F451B7D113BE}" destId="{34D722A8-6734-4BCB-94F2-81BF70A66B62}" srcOrd="1" destOrd="0" presId="urn:microsoft.com/office/officeart/2018/2/layout/IconVerticalSolidList"/>
    <dgm:cxn modelId="{0954AB74-A063-41C5-BE05-21595CD3C826}" type="presParOf" srcId="{A913C0F4-69F6-40AC-B48E-F451B7D113BE}" destId="{FA749885-8C89-48D4-AA42-C0A93FDBCFFD}" srcOrd="2" destOrd="0" presId="urn:microsoft.com/office/officeart/2018/2/layout/IconVerticalSolidList"/>
    <dgm:cxn modelId="{5F627079-5475-498E-9B4C-6124F0EBCD49}" type="presParOf" srcId="{A913C0F4-69F6-40AC-B48E-F451B7D113BE}" destId="{2128860C-1934-47D6-9DC1-0E7AD6FD6DE5}" srcOrd="3" destOrd="0" presId="urn:microsoft.com/office/officeart/2018/2/layout/IconVerticalSolidList"/>
    <dgm:cxn modelId="{424B23C9-6826-47AA-9858-E00300BBCA7D}" type="presParOf" srcId="{E8B07E67-9C64-40D7-B866-0CE8D88348D0}" destId="{1005201F-847A-4919-AB31-1030CE492159}" srcOrd="5" destOrd="0" presId="urn:microsoft.com/office/officeart/2018/2/layout/IconVerticalSolidList"/>
    <dgm:cxn modelId="{4771C8DB-DB9D-4412-8B3B-67022D018A84}" type="presParOf" srcId="{E8B07E67-9C64-40D7-B866-0CE8D88348D0}" destId="{2B777778-0763-417A-9267-B6B7B8BFEA0A}" srcOrd="6" destOrd="0" presId="urn:microsoft.com/office/officeart/2018/2/layout/IconVerticalSolidList"/>
    <dgm:cxn modelId="{C232157C-57C4-48BF-B034-F73B996F3238}" type="presParOf" srcId="{2B777778-0763-417A-9267-B6B7B8BFEA0A}" destId="{F56019D2-A399-48BE-A4DE-C47BB3644DC5}" srcOrd="0" destOrd="0" presId="urn:microsoft.com/office/officeart/2018/2/layout/IconVerticalSolidList"/>
    <dgm:cxn modelId="{283075D7-B314-4F99-8C61-49E23B2D3093}" type="presParOf" srcId="{2B777778-0763-417A-9267-B6B7B8BFEA0A}" destId="{9AA05613-D4B7-4624-A62D-F2E571DE4511}" srcOrd="1" destOrd="0" presId="urn:microsoft.com/office/officeart/2018/2/layout/IconVerticalSolidList"/>
    <dgm:cxn modelId="{BFE34FF8-C9C1-4FBF-B47A-FA4BF842D200}" type="presParOf" srcId="{2B777778-0763-417A-9267-B6B7B8BFEA0A}" destId="{5360C0C3-18A1-41B9-A8E1-459F181018AB}" srcOrd="2" destOrd="0" presId="urn:microsoft.com/office/officeart/2018/2/layout/IconVerticalSolidList"/>
    <dgm:cxn modelId="{829E18CF-D34A-454C-B16B-896DDAE0584B}" type="presParOf" srcId="{2B777778-0763-417A-9267-B6B7B8BFEA0A}" destId="{A5A5DB96-FA7D-487F-A44B-FC52ED605F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76151-90A3-46FD-B95D-F5B2880D89CD}">
      <dsp:nvSpPr>
        <dsp:cNvPr id="0" name=""/>
        <dsp:cNvSpPr/>
      </dsp:nvSpPr>
      <dsp:spPr>
        <a:xfrm>
          <a:off x="0" y="1805"/>
          <a:ext cx="5430078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2F8DD-8087-4237-91B6-276448865A6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2B6A-4117-41D6-9866-BACED6B71CF1}">
      <dsp:nvSpPr>
        <dsp:cNvPr id="0" name=""/>
        <dsp:cNvSpPr/>
      </dsp:nvSpPr>
      <dsp:spPr>
        <a:xfrm>
          <a:off x="1057183" y="1805"/>
          <a:ext cx="244353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1) t-test results: t-statistic = -35.55, p-value = 0.00</a:t>
          </a:r>
        </a:p>
      </dsp:txBody>
      <dsp:txXfrm>
        <a:off x="1057183" y="1805"/>
        <a:ext cx="2443535" cy="915310"/>
      </dsp:txXfrm>
    </dsp:sp>
    <dsp:sp modelId="{381E0299-9D1D-4421-8645-35273B52872E}">
      <dsp:nvSpPr>
        <dsp:cNvPr id="0" name=""/>
        <dsp:cNvSpPr/>
      </dsp:nvSpPr>
      <dsp:spPr>
        <a:xfrm>
          <a:off x="3500719" y="1805"/>
          <a:ext cx="192935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means of revenue per customer are significantly different</a:t>
          </a:r>
        </a:p>
      </dsp:txBody>
      <dsp:txXfrm>
        <a:off x="3500719" y="1805"/>
        <a:ext cx="1929358" cy="915310"/>
      </dsp:txXfrm>
    </dsp:sp>
    <dsp:sp modelId="{0FEDDC1D-63B9-438F-92B0-CF3215CE13D0}">
      <dsp:nvSpPr>
        <dsp:cNvPr id="0" name=""/>
        <dsp:cNvSpPr/>
      </dsp:nvSpPr>
      <dsp:spPr>
        <a:xfrm>
          <a:off x="0" y="1145944"/>
          <a:ext cx="5430078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B8561-180A-4032-B28E-3337CB27787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ACABD-B899-4123-8D50-3CD6416178C4}">
      <dsp:nvSpPr>
        <dsp:cNvPr id="0" name=""/>
        <dsp:cNvSpPr/>
      </dsp:nvSpPr>
      <dsp:spPr>
        <a:xfrm>
          <a:off x="1057183" y="1145944"/>
          <a:ext cx="244353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2) ANOVA results: F-statistic = 6.09, p-value = 0.00</a:t>
          </a:r>
        </a:p>
      </dsp:txBody>
      <dsp:txXfrm>
        <a:off x="1057183" y="1145944"/>
        <a:ext cx="2443535" cy="915310"/>
      </dsp:txXfrm>
    </dsp:sp>
    <dsp:sp modelId="{C3B2D527-46B9-4FE8-9946-457337265427}">
      <dsp:nvSpPr>
        <dsp:cNvPr id="0" name=""/>
        <dsp:cNvSpPr/>
      </dsp:nvSpPr>
      <dsp:spPr>
        <a:xfrm>
          <a:off x="3500719" y="1145944"/>
          <a:ext cx="192935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is a significant difference of the means of the purchase price</a:t>
          </a:r>
        </a:p>
      </dsp:txBody>
      <dsp:txXfrm>
        <a:off x="3500719" y="1145944"/>
        <a:ext cx="1929358" cy="915310"/>
      </dsp:txXfrm>
    </dsp:sp>
    <dsp:sp modelId="{6E9B392F-D7F9-435F-ABF3-62F0431A4435}">
      <dsp:nvSpPr>
        <dsp:cNvPr id="0" name=""/>
        <dsp:cNvSpPr/>
      </dsp:nvSpPr>
      <dsp:spPr>
        <a:xfrm>
          <a:off x="0" y="2290082"/>
          <a:ext cx="5430078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AE779-288C-404A-B09B-8071757117B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899EB-4DDB-46A5-9CF7-F1425DB1CC1A}">
      <dsp:nvSpPr>
        <dsp:cNvPr id="0" name=""/>
        <dsp:cNvSpPr/>
      </dsp:nvSpPr>
      <dsp:spPr>
        <a:xfrm>
          <a:off x="1057183" y="2290082"/>
          <a:ext cx="244353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3) Chi-squared test results: chi-square statistic = 621.98, p-value = 0.00</a:t>
          </a:r>
        </a:p>
      </dsp:txBody>
      <dsp:txXfrm>
        <a:off x="1057183" y="2290082"/>
        <a:ext cx="2443535" cy="915310"/>
      </dsp:txXfrm>
    </dsp:sp>
    <dsp:sp modelId="{04FB1EAB-7D52-41F2-B3E4-DB8F3E71EA97}">
      <dsp:nvSpPr>
        <dsp:cNvPr id="0" name=""/>
        <dsp:cNvSpPr/>
      </dsp:nvSpPr>
      <dsp:spPr>
        <a:xfrm>
          <a:off x="3500719" y="2290082"/>
          <a:ext cx="192935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chi-square statistic of 621.98 indicates that there is a significant relationship between the Shop and Loyalty</a:t>
          </a:r>
        </a:p>
      </dsp:txBody>
      <dsp:txXfrm>
        <a:off x="3500719" y="2290082"/>
        <a:ext cx="1929358" cy="915310"/>
      </dsp:txXfrm>
    </dsp:sp>
    <dsp:sp modelId="{43868A52-55EC-45C7-AA9F-DFAE289B8843}">
      <dsp:nvSpPr>
        <dsp:cNvPr id="0" name=""/>
        <dsp:cNvSpPr/>
      </dsp:nvSpPr>
      <dsp:spPr>
        <a:xfrm>
          <a:off x="0" y="3434221"/>
          <a:ext cx="5430078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B20FD-68F5-446C-9BA8-CFD762FA1AF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1BE99-F28D-4466-96C1-62C3145180B2}">
      <dsp:nvSpPr>
        <dsp:cNvPr id="0" name=""/>
        <dsp:cNvSpPr/>
      </dsp:nvSpPr>
      <dsp:spPr>
        <a:xfrm>
          <a:off x="1057183" y="3434221"/>
          <a:ext cx="437289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Our p-value is less than 0.05 in all tests, which suggests that the difference between the means is unlikely to be due to chance.</a:t>
          </a:r>
        </a:p>
      </dsp:txBody>
      <dsp:txXfrm>
        <a:off x="1057183" y="3434221"/>
        <a:ext cx="4372894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C3463-6F3D-4143-895A-B894C1BDD481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C21D5-CE86-485F-B7C0-27E7B05B8D75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20910-8D0E-44ED-B67E-F07D03FA0BAC}">
      <dsp:nvSpPr>
        <dsp:cNvPr id="0" name=""/>
        <dsp:cNvSpPr/>
      </dsp:nvSpPr>
      <dsp:spPr>
        <a:xfrm>
          <a:off x="1432649" y="2447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kern="1200"/>
            <a:t>Our top spending customer, 18768 spent $6,424 through our testing period, a</a:t>
          </a:r>
          <a:r>
            <a:rPr lang="en-US" sz="1500" kern="1200"/>
            <a:t>nd</a:t>
          </a:r>
          <a:r>
            <a:rPr lang="en-IL" sz="1500" kern="1200"/>
            <a:t> he is not a member of our Loyalty program.  Let’s fix that.</a:t>
          </a:r>
          <a:endParaRPr lang="en-US" sz="1500" kern="1200"/>
        </a:p>
      </dsp:txBody>
      <dsp:txXfrm>
        <a:off x="1432649" y="2447"/>
        <a:ext cx="2964910" cy="1240389"/>
      </dsp:txXfrm>
    </dsp:sp>
    <dsp:sp modelId="{2E8A9145-8656-4234-B748-05B8A47AD225}">
      <dsp:nvSpPr>
        <dsp:cNvPr id="0" name=""/>
        <dsp:cNvSpPr/>
      </dsp:nvSpPr>
      <dsp:spPr>
        <a:xfrm>
          <a:off x="4397560" y="2447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kern="1200"/>
            <a:t>Most of our best customers are not Loyalty members. Let’s fix that too.</a:t>
          </a:r>
          <a:endParaRPr lang="en-US" sz="1100" kern="1200"/>
        </a:p>
      </dsp:txBody>
      <dsp:txXfrm>
        <a:off x="4397560" y="2447"/>
        <a:ext cx="2191130" cy="1240389"/>
      </dsp:txXfrm>
    </dsp:sp>
    <dsp:sp modelId="{AACB3163-8F92-4589-82AB-87E3DA249543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E1F43-2690-4733-8257-1F0E26E851A3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5066D-E7D8-4FCA-93C4-6C24C49AE045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kern="1200"/>
            <a:t>Our best performing shop is shop 13 with $20,612</a:t>
          </a:r>
          <a:endParaRPr lang="en-US" sz="1500" kern="1200"/>
        </a:p>
      </dsp:txBody>
      <dsp:txXfrm>
        <a:off x="1432649" y="1552933"/>
        <a:ext cx="5156041" cy="1240389"/>
      </dsp:txXfrm>
    </dsp:sp>
    <dsp:sp modelId="{657A240E-FD7A-4AA9-B09B-590F17872FF7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722A8-6734-4BCB-94F2-81BF70A66B62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860C-1934-47D6-9DC1-0E7AD6FD6DE5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kern="1200"/>
            <a:t>Shop 0 sold the most selling 1,755 and had the most receipts with 24</a:t>
          </a:r>
          <a:endParaRPr lang="en-US" sz="1500" kern="1200"/>
        </a:p>
      </dsp:txBody>
      <dsp:txXfrm>
        <a:off x="1432649" y="3103420"/>
        <a:ext cx="5156041" cy="1240389"/>
      </dsp:txXfrm>
    </dsp:sp>
    <dsp:sp modelId="{F56019D2-A399-48BE-A4DE-C47BB3644DC5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05613-D4B7-4624-A62D-F2E571DE4511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5DB96-FA7D-487F-A44B-FC52ED605F3B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kern="1200"/>
            <a:t>Shop 11 has the most customers with 111.</a:t>
          </a:r>
          <a:endParaRPr lang="en-US" sz="1500" kern="1200"/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FF53-ED6C-1489-F24C-2268B08A9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21500-9671-34DB-461E-B42050CF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50B0-39B2-3690-6F60-10C0363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C6A5-4D06-C5F1-F8A3-884DF080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883D-2FBC-E10E-114B-DE1EE087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782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1C95-0DBF-1F91-448F-7302DED2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B6671-611E-B0BA-73EA-F104FF40E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9435-0229-7D82-A08E-F9733968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C2CD-BD6D-A2CB-D763-A1F3F4F2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9EF2-1114-DB93-68EE-9016AF9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3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72858-F49D-A811-1EA9-6B3EE2CE5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406C0-8308-08A0-02F0-645293C1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88C37-D211-1791-80B4-B8A1C6CE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BA85-F3E4-0C38-B6D0-5ECC8C42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2D6C-3DD1-B7B7-FE37-DAD07B1A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545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24F6-4A65-E333-189A-26BED3AE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731D-67CE-5D2C-5C0D-D15FD7B8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2A9E-5103-1539-E42D-335FA5D6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D20C-2638-4D94-F1AF-2FDD90B3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6E12-A543-9F89-ECE5-B7FC39BA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42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C904-566C-AAC6-B04A-FA4ACD14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3DC73-04EA-FAF8-0DCA-1B5E9C4E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D06A-06BA-77C3-9522-93EB401E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8515-E7E3-598E-BFBD-93ED126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AC0F-6748-8CC6-99D9-012BD46B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780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276E-98E5-224C-B1DF-E8C6F6E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B8EE-27FE-833F-A34C-F6F54F04A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D6AD8-3B9A-3E50-8CFF-B0534F03B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42318-2052-358F-050D-51187072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26E5-D5F5-3EFA-796C-768A93B6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8CB2-3489-5D81-6C4A-DA805858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522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6079-778A-4CD9-7E6E-151538AE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58F08-6F31-0FDD-5F9F-6EA09452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DD93-2470-3284-87E1-9FBD4EED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FCC0-5673-0653-EC42-C72847BD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BC66A-8131-BC63-6B25-2267B013D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012A1-1DC7-369E-2B2C-427C681E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FCEFF-216D-4FBE-77FA-2DC6D6F4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345C3-206E-5884-1B5A-90C6001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434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DFB7-F818-FE35-A403-7BEE0578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E4B95-7408-E6E2-4F2C-F54E258D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E2AF2-86F3-6903-9243-489B0DDB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63751-C970-9F4D-F1A9-D9B22C4B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13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AF542-E15A-70D9-79A3-45B57151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A7B5A-286F-B112-F4EB-A72DC43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8A392-F596-F57E-80C9-7C80E16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2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5387-58F3-F737-0F04-5003CD04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755-6DD1-7B8A-08ED-BADDADA9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BCA39-40D5-A28B-0DB6-3E082014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E55A-4A8E-7DFE-C9DB-45EEBA26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0751-8D3F-44E9-5D59-F5043731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303A-D4FC-42EE-AD65-00887B9B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769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E7E4-EC41-73CA-8C85-B49ACAB5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6D04F-CFDB-8344-EA12-B23E1176C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444A0-CA67-3487-95CC-4731514E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AB428-9E34-D926-369E-5617A633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B54B-9E00-59C9-C8A3-F22EB420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02CD-4412-3F7D-5414-2E8A5B22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0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FD8C8-6D3C-1DC7-EC12-66C69B40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641A-0246-683E-562A-33EAD374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A409-49E7-81FF-07E4-43AF6E310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39A9-0E71-304B-ADBD-3581B7777B60}" type="datetimeFigureOut">
              <a:rPr lang="en-IL" smtClean="0"/>
              <a:t>08/03/2023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E54F-78B1-8BE1-CF88-F7067B6D2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AC76-0774-043F-6B2B-DD2248F39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CAA5-0AA7-2848-ACC7-80683C30A6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189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ublic.tableau.com/app/profile/jay.klarin/viz/clean_project/CustomerandShopAnalysis?publish=y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app/profile/jay.klarin/viz/clean_project/CustomerandShopAnalysis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blic.tableau.com/app/profile/jay.klarin/viz/clean_project/CustomerandShopAnalysis?publish=y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app/profile/jay.klarin/viz/clean_project/CustomerandShopAnalysis?publish=y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jay.klarin/viz/clean_project/CustomerandShopAnalysis?publish=y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4mLwELziNg" TargetMode="External"/><Relationship Id="rId2" Type="http://schemas.openxmlformats.org/officeDocument/2006/relationships/hyperlink" Target="https://www.youtube.com/c/edurekaIN/playli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tableau.com/current/pro/desktop/en-us/functions_all_alphabetical.htm" TargetMode="External"/><Relationship Id="rId5" Type="http://schemas.openxmlformats.org/officeDocument/2006/relationships/hyperlink" Target="https://www.youtube.com/watch?v=CAZ3IAJEuCI" TargetMode="External"/><Relationship Id="rId4" Type="http://schemas.openxmlformats.org/officeDocument/2006/relationships/hyperlink" Target="https://youtu.be/vd96MJn8D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D4DD585F-0C13-A2C3-4A81-7193C4176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7" b="158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249F7-0E07-E69F-A4CC-A3A9C31B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L" sz="5200">
                <a:solidFill>
                  <a:srgbClr val="FFFFFF"/>
                </a:solidFill>
              </a:rPr>
              <a:t>Retail Sales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D0A4-498F-F25C-B4AC-FA6DE9CEE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Understanding our customers and shops for all of </a:t>
            </a:r>
          </a:p>
          <a:p>
            <a:r>
              <a:rPr lang="en-IL">
                <a:solidFill>
                  <a:srgbClr val="FFFFFF"/>
                </a:solidFill>
              </a:rPr>
              <a:t>December, January and February.</a:t>
            </a:r>
          </a:p>
        </p:txBody>
      </p:sp>
    </p:spTree>
    <p:extLst>
      <p:ext uri="{BB962C8B-B14F-4D97-AF65-F5344CB8AC3E}">
        <p14:creationId xmlns:p14="http://schemas.microsoft.com/office/powerpoint/2010/main" val="62790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B28E-70B3-F735-00E9-870576BB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Boxplot and Conclusions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C880E91-9A46-C0C0-F158-DFA4A1B2FE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4300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BD7152-61B8-E8C7-9E56-ED56F9E7A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933397"/>
            <a:ext cx="5833080" cy="42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33F-585A-34BC-FE4F-BB684E7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Preview of Tableau.  </a:t>
            </a:r>
            <a:br>
              <a:rPr lang="en-IL" dirty="0"/>
            </a:br>
            <a:r>
              <a:rPr lang="en-IL" dirty="0"/>
              <a:t>Click </a:t>
            </a:r>
            <a:r>
              <a:rPr lang="en-IL" dirty="0">
                <a:hlinkClick r:id="rId2"/>
              </a:rPr>
              <a:t>here</a:t>
            </a:r>
            <a:r>
              <a:rPr lang="en-IL" dirty="0"/>
              <a:t> for interactivity.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571D6951-EFEC-E139-5A19-16ACD250E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9336" y="1825625"/>
            <a:ext cx="8893327" cy="4351338"/>
          </a:xfrm>
        </p:spPr>
      </p:pic>
    </p:spTree>
    <p:extLst>
      <p:ext uri="{BB962C8B-B14F-4D97-AF65-F5344CB8AC3E}">
        <p14:creationId xmlns:p14="http://schemas.microsoft.com/office/powerpoint/2010/main" val="393222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33F-585A-34BC-FE4F-BB684E7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Preview of Tableau.  </a:t>
            </a:r>
            <a:br>
              <a:rPr lang="en-IL" dirty="0"/>
            </a:br>
            <a:r>
              <a:rPr lang="en-IL" dirty="0"/>
              <a:t>Click </a:t>
            </a:r>
            <a:r>
              <a:rPr lang="en-IL" dirty="0">
                <a:hlinkClick r:id="rId2"/>
              </a:rPr>
              <a:t>here</a:t>
            </a:r>
            <a:r>
              <a:rPr lang="en-IL" dirty="0"/>
              <a:t> for interactivity.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F066724C-A73A-D527-3B71-839048358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126" y="1825625"/>
            <a:ext cx="8887747" cy="4351338"/>
          </a:xfrm>
        </p:spPr>
      </p:pic>
    </p:spTree>
    <p:extLst>
      <p:ext uri="{BB962C8B-B14F-4D97-AF65-F5344CB8AC3E}">
        <p14:creationId xmlns:p14="http://schemas.microsoft.com/office/powerpoint/2010/main" val="5017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33F-585A-34BC-FE4F-BB684E7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Preview of Tableau.  </a:t>
            </a:r>
            <a:br>
              <a:rPr lang="en-IL"/>
            </a:br>
            <a:r>
              <a:rPr lang="en-IL"/>
              <a:t>Click </a:t>
            </a:r>
            <a:r>
              <a:rPr lang="en-IL">
                <a:hlinkClick r:id="rId2"/>
              </a:rPr>
              <a:t>here</a:t>
            </a:r>
            <a:r>
              <a:rPr lang="en-IL"/>
              <a:t> for interactivity.</a:t>
            </a:r>
            <a:endParaRPr lang="en-IL" dirty="0"/>
          </a:p>
        </p:txBody>
      </p:sp>
      <p:pic>
        <p:nvPicPr>
          <p:cNvPr id="7" name="Content Placeholder 6" descr="Chart, waterfall chart&#10;&#10;Description automatically generated">
            <a:extLst>
              <a:ext uri="{FF2B5EF4-FFF2-40B4-BE49-F238E27FC236}">
                <a16:creationId xmlns:a16="http://schemas.microsoft.com/office/drawing/2014/main" id="{5FBC4EFD-7D4A-411A-E262-BA09B8EEB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126" y="1825625"/>
            <a:ext cx="8887747" cy="4351338"/>
          </a:xfrm>
        </p:spPr>
      </p:pic>
    </p:spTree>
    <p:extLst>
      <p:ext uri="{BB962C8B-B14F-4D97-AF65-F5344CB8AC3E}">
        <p14:creationId xmlns:p14="http://schemas.microsoft.com/office/powerpoint/2010/main" val="342082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33F-585A-34BC-FE4F-BB684E7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Preview of Tableau.  </a:t>
            </a:r>
            <a:br>
              <a:rPr lang="en-IL" dirty="0"/>
            </a:br>
            <a:r>
              <a:rPr lang="en-IL" dirty="0"/>
              <a:t>Click </a:t>
            </a:r>
            <a:r>
              <a:rPr lang="en-IL" dirty="0">
                <a:hlinkClick r:id="rId2"/>
              </a:rPr>
              <a:t>here</a:t>
            </a:r>
            <a:r>
              <a:rPr lang="en-IL" dirty="0"/>
              <a:t> for interactivity.</a:t>
            </a:r>
          </a:p>
        </p:txBody>
      </p:sp>
      <p:pic>
        <p:nvPicPr>
          <p:cNvPr id="11" name="Content Placeholder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4C4D0C3-96AA-D4B9-DB6B-859388A3D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126" y="1825625"/>
            <a:ext cx="8887747" cy="4351338"/>
          </a:xfrm>
        </p:spPr>
      </p:pic>
    </p:spTree>
    <p:extLst>
      <p:ext uri="{BB962C8B-B14F-4D97-AF65-F5344CB8AC3E}">
        <p14:creationId xmlns:p14="http://schemas.microsoft.com/office/powerpoint/2010/main" val="36395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8F6-AB57-7F1B-1ED9-ACBA39F6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L" sz="4800">
                <a:solidFill>
                  <a:schemeClr val="bg1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3F8B09-2D19-FCEA-4FB8-CA03BA42C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43328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94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BF04C-5F20-2DCC-2811-FB55EC2C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n-IL" sz="67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5282-66FB-D973-3A98-B37FA3A2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bg1"/>
                </a:solidFill>
              </a:rPr>
              <a:t>We have been given two datasets, and we have been tasked with translating the data for team leaders and executives.</a:t>
            </a:r>
          </a:p>
          <a:p>
            <a:r>
              <a:rPr lang="en-IL" sz="2000" dirty="0">
                <a:solidFill>
                  <a:schemeClr val="bg1"/>
                </a:solidFill>
              </a:rPr>
              <a:t>We have two active subjects with the metrics of whom we are concerned.  </a:t>
            </a:r>
          </a:p>
          <a:p>
            <a:pPr lvl="1"/>
            <a:r>
              <a:rPr lang="en-IL" sz="2000" dirty="0">
                <a:solidFill>
                  <a:schemeClr val="bg1"/>
                </a:solidFill>
              </a:rPr>
              <a:t>Shops</a:t>
            </a:r>
          </a:p>
          <a:p>
            <a:pPr lvl="1"/>
            <a:r>
              <a:rPr lang="en-IL" sz="2000" dirty="0">
                <a:solidFill>
                  <a:schemeClr val="bg1"/>
                </a:solidFill>
              </a:rPr>
              <a:t>Customers</a:t>
            </a:r>
          </a:p>
          <a:p>
            <a:r>
              <a:rPr lang="en-IL" sz="2000" dirty="0">
                <a:solidFill>
                  <a:schemeClr val="bg1"/>
                </a:solidFill>
              </a:rPr>
              <a:t>We have one passive subject</a:t>
            </a:r>
          </a:p>
          <a:p>
            <a:pPr lvl="1"/>
            <a:r>
              <a:rPr lang="en-IL" sz="2000" dirty="0">
                <a:solidFill>
                  <a:schemeClr val="bg1"/>
                </a:solidFill>
              </a:rPr>
              <a:t>Item</a:t>
            </a:r>
          </a:p>
          <a:p>
            <a:r>
              <a:rPr lang="en-IL" sz="2400" dirty="0">
                <a:solidFill>
                  <a:schemeClr val="bg1"/>
                </a:solidFill>
                <a:hlinkClick r:id="rId2"/>
              </a:rPr>
              <a:t>Tableau Link</a:t>
            </a:r>
            <a:endParaRPr lang="en-IL" sz="2400" dirty="0">
              <a:solidFill>
                <a:schemeClr val="bg1"/>
              </a:solidFill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6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17B0D-4C79-049A-AAFA-80462570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IL" sz="6800">
                <a:solidFill>
                  <a:schemeClr val="bg1"/>
                </a:solidFill>
              </a:rPr>
              <a:t>Clean the Data and build Dashboards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8998-429B-CF1D-1064-F5DB56A1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bg1"/>
                </a:solidFill>
              </a:rPr>
              <a:t>Using a Jupyter notebook, clean the data</a:t>
            </a:r>
          </a:p>
          <a:p>
            <a:r>
              <a:rPr lang="en-IL" sz="2000">
                <a:solidFill>
                  <a:schemeClr val="bg1"/>
                </a:solidFill>
              </a:rPr>
              <a:t>Using Tableau, build Dashboards</a:t>
            </a:r>
          </a:p>
        </p:txBody>
      </p:sp>
    </p:spTree>
    <p:extLst>
      <p:ext uri="{BB962C8B-B14F-4D97-AF65-F5344CB8AC3E}">
        <p14:creationId xmlns:p14="http://schemas.microsoft.com/office/powerpoint/2010/main" val="251278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5EA2D-5352-0B36-E354-33388ED6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IL" sz="7400">
                <a:solidFill>
                  <a:schemeClr val="bg1"/>
                </a:solidFill>
              </a:rPr>
              <a:t>How to Decide What to do in Tableau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51C7-F7E5-91EC-142B-10AEEFD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bg1"/>
                </a:solidFill>
              </a:rPr>
              <a:t>I started with the post-webinar message sent by Anastasia to get ideas.  I had some basic ideas in mind, subjects and metrics, but I didn’t know how to translate them to Tableau. </a:t>
            </a:r>
          </a:p>
          <a:p>
            <a:r>
              <a:rPr lang="en-IL" sz="2000">
                <a:solidFill>
                  <a:schemeClr val="bg1"/>
                </a:solidFill>
              </a:rPr>
              <a:t>Phase I</a:t>
            </a:r>
          </a:p>
          <a:p>
            <a:pPr lvl="1"/>
            <a:r>
              <a:rPr lang="en-US" sz="2000">
                <a:solidFill>
                  <a:schemeClr val="bg1"/>
                </a:solidFill>
                <a:hlinkClick r:id="rId2"/>
              </a:rPr>
              <a:t>Edureka Playlist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>
                <a:solidFill>
                  <a:schemeClr val="bg1"/>
                </a:solidFill>
                <a:hlinkClick r:id="rId3"/>
              </a:rPr>
              <a:t>Tableau Tips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>
                <a:solidFill>
                  <a:schemeClr val="bg1"/>
                </a:solidFill>
                <a:hlinkClick r:id="rId4"/>
              </a:rPr>
              <a:t>Context Filters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>
                <a:solidFill>
                  <a:schemeClr val="bg1"/>
                </a:solidFill>
                <a:hlinkClick r:id="rId5"/>
              </a:rPr>
              <a:t>Tableau Jedi's Tips and Tricks</a:t>
            </a:r>
            <a:endParaRPr lang="en-US" sz="2000">
              <a:solidFill>
                <a:schemeClr val="bg1"/>
              </a:solidFill>
            </a:endParaRPr>
          </a:p>
          <a:p>
            <a:pPr lvl="1"/>
            <a:r>
              <a:rPr lang="en-US" sz="2000">
                <a:solidFill>
                  <a:schemeClr val="bg1"/>
                </a:solidFill>
                <a:hlinkClick r:id="rId6"/>
              </a:rPr>
              <a:t>All Tableau Functions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IL" sz="2000">
                <a:solidFill>
                  <a:schemeClr val="bg1"/>
                </a:solidFill>
              </a:rPr>
              <a:t>Then I played around in Tableau until I found my limits.</a:t>
            </a:r>
          </a:p>
          <a:p>
            <a:pPr lvl="1"/>
            <a:r>
              <a:rPr lang="en-IL" sz="2000">
                <a:solidFill>
                  <a:schemeClr val="bg1"/>
                </a:solidFill>
              </a:rPr>
              <a:t>I made simple charts using my three subjects, Customer, Shop and Item, and I looked for valueable metrics.</a:t>
            </a:r>
          </a:p>
          <a:p>
            <a:endParaRPr lang="en-I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5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DA3AE-542B-E679-D4D4-BC0FE8E2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IL" sz="7400">
                <a:solidFill>
                  <a:schemeClr val="bg1"/>
                </a:solidFill>
              </a:rPr>
              <a:t>Build My Vision of my Dashboard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F88E-A8AC-CD5B-8CC8-A6DAB76D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IL" sz="1900">
                <a:solidFill>
                  <a:schemeClr val="bg1"/>
                </a:solidFill>
              </a:rPr>
              <a:t>Phase II</a:t>
            </a:r>
          </a:p>
          <a:p>
            <a:pPr lvl="1"/>
            <a:r>
              <a:rPr lang="en-IL" sz="1900">
                <a:solidFill>
                  <a:schemeClr val="bg1"/>
                </a:solidFill>
              </a:rPr>
              <a:t>Ask questions about my data and the metrics I’m using to evaluate them.</a:t>
            </a:r>
          </a:p>
          <a:p>
            <a:pPr lvl="2"/>
            <a:r>
              <a:rPr lang="en-IL" sz="1900">
                <a:solidFill>
                  <a:schemeClr val="bg1"/>
                </a:solidFill>
              </a:rPr>
              <a:t>Who are ouir valuable customers who have yet to join the Loyalty program?</a:t>
            </a:r>
          </a:p>
          <a:p>
            <a:pPr lvl="2"/>
            <a:r>
              <a:rPr lang="en-IL" sz="1900">
                <a:solidFill>
                  <a:schemeClr val="bg1"/>
                </a:solidFill>
              </a:rPr>
              <a:t>How do our shops comparitively perform </a:t>
            </a:r>
          </a:p>
          <a:p>
            <a:pPr lvl="2"/>
            <a:r>
              <a:rPr lang="en-IL" sz="1900">
                <a:solidFill>
                  <a:schemeClr val="bg1"/>
                </a:solidFill>
              </a:rPr>
              <a:t>These answers lead me to test out different metrics of comparison.</a:t>
            </a:r>
          </a:p>
          <a:p>
            <a:pPr lvl="1"/>
            <a:r>
              <a:rPr lang="en-IL" sz="1900">
                <a:solidFill>
                  <a:schemeClr val="bg1"/>
                </a:solidFill>
              </a:rPr>
              <a:t>Build charts that answer my questions.</a:t>
            </a:r>
          </a:p>
          <a:p>
            <a:pPr lvl="2"/>
            <a:r>
              <a:rPr lang="en-IL" sz="1900">
                <a:solidFill>
                  <a:schemeClr val="bg1"/>
                </a:solidFill>
              </a:rPr>
              <a:t>Build each chart individually to answer a specific question</a:t>
            </a:r>
          </a:p>
          <a:p>
            <a:pPr lvl="2"/>
            <a:r>
              <a:rPr lang="en-IL" sz="1900">
                <a:solidFill>
                  <a:schemeClr val="bg1"/>
                </a:solidFill>
              </a:rPr>
              <a:t>Add filters</a:t>
            </a:r>
          </a:p>
          <a:p>
            <a:pPr lvl="2"/>
            <a:r>
              <a:rPr lang="en-IL" sz="1900">
                <a:solidFill>
                  <a:schemeClr val="bg1"/>
                </a:solidFill>
              </a:rPr>
              <a:t>Format the charts </a:t>
            </a:r>
            <a:r>
              <a:rPr lang="en-US" sz="1900">
                <a:solidFill>
                  <a:schemeClr val="bg1"/>
                </a:solidFill>
              </a:rPr>
              <a:t>in an easily understandable way</a:t>
            </a:r>
            <a:endParaRPr lang="en-IL" sz="1900">
              <a:solidFill>
                <a:schemeClr val="bg1"/>
              </a:solidFill>
            </a:endParaRPr>
          </a:p>
          <a:p>
            <a:endParaRPr lang="en-IL" sz="1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995B4-5FF4-1AC5-1FCC-6A94AF29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IL" sz="7400">
                <a:solidFill>
                  <a:schemeClr val="bg1"/>
                </a:solidFill>
              </a:rPr>
              <a:t>Organize Dashboard into a 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180E-071C-B1A1-F5E2-2A93CBFB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bg1"/>
                </a:solidFill>
              </a:rPr>
              <a:t>Phase III</a:t>
            </a:r>
          </a:p>
          <a:p>
            <a:pPr lvl="1"/>
            <a:r>
              <a:rPr lang="en-IL" sz="2000">
                <a:solidFill>
                  <a:schemeClr val="bg1"/>
                </a:solidFill>
              </a:rPr>
              <a:t>Find charts that help each other tell a story and put them on the same dashboard</a:t>
            </a:r>
          </a:p>
          <a:p>
            <a:pPr lvl="1"/>
            <a:r>
              <a:rPr lang="en-IL" sz="2000">
                <a:solidFill>
                  <a:schemeClr val="bg1"/>
                </a:solidFill>
              </a:rPr>
              <a:t>Create multiple dashboards with in a Story, each focusing on a question I had and the answer I got</a:t>
            </a:r>
          </a:p>
          <a:p>
            <a:pPr lvl="1"/>
            <a:r>
              <a:rPr lang="en-IL" sz="2000">
                <a:solidFill>
                  <a:schemeClr val="bg1"/>
                </a:solidFill>
              </a:rPr>
              <a:t>Make sure all the filters are working as expected</a:t>
            </a:r>
          </a:p>
          <a:p>
            <a:pPr lvl="1"/>
            <a:r>
              <a:rPr lang="en-IL" sz="2000">
                <a:solidFill>
                  <a:schemeClr val="bg1"/>
                </a:solidFill>
              </a:rPr>
              <a:t>Making sure we’re not getting any crazy resulty</a:t>
            </a:r>
          </a:p>
          <a:p>
            <a:pPr lvl="1"/>
            <a:r>
              <a:rPr lang="en-IL" sz="2000">
                <a:solidFill>
                  <a:schemeClr val="bg1"/>
                </a:solidFill>
              </a:rPr>
              <a:t>Polishing the look to make sure everything is clear</a:t>
            </a:r>
          </a:p>
        </p:txBody>
      </p:sp>
    </p:spTree>
    <p:extLst>
      <p:ext uri="{BB962C8B-B14F-4D97-AF65-F5344CB8AC3E}">
        <p14:creationId xmlns:p14="http://schemas.microsoft.com/office/powerpoint/2010/main" val="4608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3D007-DA74-D6F8-B310-61D05419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n-IL" sz="7200">
                <a:solidFill>
                  <a:schemeClr val="bg1"/>
                </a:solidFill>
              </a:rPr>
              <a:t>Jupyter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B07A-F515-5715-2127-E4B903E0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bg1"/>
                </a:solidFill>
              </a:rPr>
              <a:t>Some basic charts from my Jupyter notebook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19542-9682-33BC-CDEE-E145DB6B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Total Revenue per Customer per Shop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96C26B6-D0CD-1391-E3F9-298C13431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56302"/>
            <a:ext cx="6780700" cy="45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C9EAB-B78C-EF63-C3B6-19D3A7E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Revenue per Shop</a:t>
            </a:r>
          </a:p>
        </p:txBody>
      </p:sp>
      <p:pic>
        <p:nvPicPr>
          <p:cNvPr id="4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66EBE30-8C8B-3632-A6E2-9B075C448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56302"/>
            <a:ext cx="6780700" cy="45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1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574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Retail Sales Assessment</vt:lpstr>
      <vt:lpstr>Introduction</vt:lpstr>
      <vt:lpstr>Clean the Data and build Dashboards</vt:lpstr>
      <vt:lpstr>How to Decide What to do in Tableau</vt:lpstr>
      <vt:lpstr>Build My Vision of my Dashboard</vt:lpstr>
      <vt:lpstr>Organize Dashboard into a Story</vt:lpstr>
      <vt:lpstr>Jupyter Charts</vt:lpstr>
      <vt:lpstr>Average Total Revenue per Customer per Shop</vt:lpstr>
      <vt:lpstr>Total Revenue per Shop</vt:lpstr>
      <vt:lpstr>Boxplot and Conclusions</vt:lpstr>
      <vt:lpstr>Preview of Tableau.   Click here for interactivity.</vt:lpstr>
      <vt:lpstr>Preview of Tableau.   Click here for interactivity.</vt:lpstr>
      <vt:lpstr>Preview of Tableau.   Click here for interactivity.</vt:lpstr>
      <vt:lpstr>Preview of Tableau.   Click here for interactivity.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Assessment</dc:title>
  <dc:creator>Jay Klarin</dc:creator>
  <cp:lastModifiedBy>Jay Klarin</cp:lastModifiedBy>
  <cp:revision>2</cp:revision>
  <dcterms:created xsi:type="dcterms:W3CDTF">2023-03-08T11:02:42Z</dcterms:created>
  <dcterms:modified xsi:type="dcterms:W3CDTF">2023-03-08T12:29:36Z</dcterms:modified>
</cp:coreProperties>
</file>