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p:scale>
          <a:sx n="80" d="100"/>
          <a:sy n="80" d="100"/>
        </p:scale>
        <p:origin x="-126"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6C50E1-AB1C-48E7-9B20-9D75A75792A3}" type="datetimeFigureOut">
              <a:rPr lang="en-PH" smtClean="0"/>
              <a:t>12/13/2017</a:t>
            </a:fld>
            <a:endParaRPr lang="en-PH"/>
          </a:p>
        </p:txBody>
      </p:sp>
      <p:sp>
        <p:nvSpPr>
          <p:cNvPr id="5" name="Footer Placeholder 4"/>
          <p:cNvSpPr>
            <a:spLocks noGrp="1"/>
          </p:cNvSpPr>
          <p:nvPr>
            <p:ph type="ftr" sz="quarter" idx="11"/>
          </p:nvPr>
        </p:nvSpPr>
        <p:spPr>
          <a:xfrm>
            <a:off x="5332412" y="5883275"/>
            <a:ext cx="4324044" cy="365125"/>
          </a:xfrm>
        </p:spPr>
        <p:txBody>
          <a:bodyPr/>
          <a:lstStyle/>
          <a:p>
            <a:endParaRPr lang="en-PH"/>
          </a:p>
        </p:txBody>
      </p:sp>
      <p:sp>
        <p:nvSpPr>
          <p:cNvPr id="6" name="Slide Number Placeholder 5"/>
          <p:cNvSpPr>
            <a:spLocks noGrp="1"/>
          </p:cNvSpPr>
          <p:nvPr>
            <p:ph type="sldNum" sz="quarter" idx="12"/>
          </p:nvPr>
        </p:nvSpPr>
        <p:spPr/>
        <p:txBody>
          <a:bodyPr/>
          <a:lstStyle/>
          <a:p>
            <a:fld id="{830669E7-118C-4F63-8308-8575286CC309}" type="slidenum">
              <a:rPr lang="en-PH" smtClean="0"/>
              <a:t>‹#›</a:t>
            </a:fld>
            <a:endParaRPr lang="en-PH"/>
          </a:p>
        </p:txBody>
      </p:sp>
    </p:spTree>
    <p:extLst>
      <p:ext uri="{BB962C8B-B14F-4D97-AF65-F5344CB8AC3E}">
        <p14:creationId xmlns:p14="http://schemas.microsoft.com/office/powerpoint/2010/main" val="2719580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6C50E1-AB1C-48E7-9B20-9D75A75792A3}" type="datetimeFigureOut">
              <a:rPr lang="en-PH" smtClean="0"/>
              <a:t>12/13/2017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30669E7-118C-4F63-8308-8575286CC309}" type="slidenum">
              <a:rPr lang="en-PH" smtClean="0"/>
              <a:t>‹#›</a:t>
            </a:fld>
            <a:endParaRPr lang="en-PH"/>
          </a:p>
        </p:txBody>
      </p:sp>
    </p:spTree>
    <p:extLst>
      <p:ext uri="{BB962C8B-B14F-4D97-AF65-F5344CB8AC3E}">
        <p14:creationId xmlns:p14="http://schemas.microsoft.com/office/powerpoint/2010/main" val="804950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6C50E1-AB1C-48E7-9B20-9D75A75792A3}" type="datetimeFigureOut">
              <a:rPr lang="en-PH" smtClean="0"/>
              <a:t>12/13/2017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30669E7-118C-4F63-8308-8575286CC309}" type="slidenum">
              <a:rPr lang="en-PH" smtClean="0"/>
              <a:t>‹#›</a:t>
            </a:fld>
            <a:endParaRPr lang="en-PH"/>
          </a:p>
        </p:txBody>
      </p:sp>
    </p:spTree>
    <p:extLst>
      <p:ext uri="{BB962C8B-B14F-4D97-AF65-F5344CB8AC3E}">
        <p14:creationId xmlns:p14="http://schemas.microsoft.com/office/powerpoint/2010/main" val="2209088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6C50E1-AB1C-48E7-9B20-9D75A75792A3}" type="datetimeFigureOut">
              <a:rPr lang="en-PH" smtClean="0"/>
              <a:t>12/13/2017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30669E7-118C-4F63-8308-8575286CC309}" type="slidenum">
              <a:rPr lang="en-PH" smtClean="0"/>
              <a:t>‹#›</a:t>
            </a:fld>
            <a:endParaRPr lang="en-PH"/>
          </a:p>
        </p:txBody>
      </p:sp>
    </p:spTree>
    <p:extLst>
      <p:ext uri="{BB962C8B-B14F-4D97-AF65-F5344CB8AC3E}">
        <p14:creationId xmlns:p14="http://schemas.microsoft.com/office/powerpoint/2010/main" val="3590399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6C50E1-AB1C-48E7-9B20-9D75A75792A3}" type="datetimeFigureOut">
              <a:rPr lang="en-PH" smtClean="0"/>
              <a:t>12/13/2017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30669E7-118C-4F63-8308-8575286CC309}" type="slidenum">
              <a:rPr lang="en-PH" smtClean="0"/>
              <a:t>‹#›</a:t>
            </a:fld>
            <a:endParaRPr lang="en-PH"/>
          </a:p>
        </p:txBody>
      </p:sp>
    </p:spTree>
    <p:extLst>
      <p:ext uri="{BB962C8B-B14F-4D97-AF65-F5344CB8AC3E}">
        <p14:creationId xmlns:p14="http://schemas.microsoft.com/office/powerpoint/2010/main" val="325318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6C50E1-AB1C-48E7-9B20-9D75A75792A3}" type="datetimeFigureOut">
              <a:rPr lang="en-PH" smtClean="0"/>
              <a:t>12/13/2017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30669E7-118C-4F63-8308-8575286CC309}" type="slidenum">
              <a:rPr lang="en-PH" smtClean="0"/>
              <a:t>‹#›</a:t>
            </a:fld>
            <a:endParaRPr lang="en-PH"/>
          </a:p>
        </p:txBody>
      </p:sp>
    </p:spTree>
    <p:extLst>
      <p:ext uri="{BB962C8B-B14F-4D97-AF65-F5344CB8AC3E}">
        <p14:creationId xmlns:p14="http://schemas.microsoft.com/office/powerpoint/2010/main" val="3956788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6C50E1-AB1C-48E7-9B20-9D75A75792A3}" type="datetimeFigureOut">
              <a:rPr lang="en-PH" smtClean="0"/>
              <a:t>12/13/2017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30669E7-118C-4F63-8308-8575286CC309}" type="slidenum">
              <a:rPr lang="en-PH" smtClean="0"/>
              <a:t>‹#›</a:t>
            </a:fld>
            <a:endParaRPr lang="en-PH"/>
          </a:p>
        </p:txBody>
      </p:sp>
    </p:spTree>
    <p:extLst>
      <p:ext uri="{BB962C8B-B14F-4D97-AF65-F5344CB8AC3E}">
        <p14:creationId xmlns:p14="http://schemas.microsoft.com/office/powerpoint/2010/main" val="4278800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6C50E1-AB1C-48E7-9B20-9D75A75792A3}" type="datetimeFigureOut">
              <a:rPr lang="en-PH" smtClean="0"/>
              <a:t>12/13/2017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30669E7-118C-4F63-8308-8575286CC309}" type="slidenum">
              <a:rPr lang="en-PH" smtClean="0"/>
              <a:t>‹#›</a:t>
            </a:fld>
            <a:endParaRPr lang="en-PH"/>
          </a:p>
        </p:txBody>
      </p:sp>
    </p:spTree>
    <p:extLst>
      <p:ext uri="{BB962C8B-B14F-4D97-AF65-F5344CB8AC3E}">
        <p14:creationId xmlns:p14="http://schemas.microsoft.com/office/powerpoint/2010/main" val="2949142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6C50E1-AB1C-48E7-9B20-9D75A75792A3}" type="datetimeFigureOut">
              <a:rPr lang="en-PH" smtClean="0"/>
              <a:t>12/13/2017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30669E7-118C-4F63-8308-8575286CC309}" type="slidenum">
              <a:rPr lang="en-PH" smtClean="0"/>
              <a:t>‹#›</a:t>
            </a:fld>
            <a:endParaRPr lang="en-PH"/>
          </a:p>
        </p:txBody>
      </p:sp>
    </p:spTree>
    <p:extLst>
      <p:ext uri="{BB962C8B-B14F-4D97-AF65-F5344CB8AC3E}">
        <p14:creationId xmlns:p14="http://schemas.microsoft.com/office/powerpoint/2010/main" val="274424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6C50E1-AB1C-48E7-9B20-9D75A75792A3}" type="datetimeFigureOut">
              <a:rPr lang="en-PH" smtClean="0"/>
              <a:t>12/13/2017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a:xfrm>
            <a:off x="10951856" y="5867131"/>
            <a:ext cx="551167" cy="365125"/>
          </a:xfrm>
        </p:spPr>
        <p:txBody>
          <a:bodyPr/>
          <a:lstStyle/>
          <a:p>
            <a:fld id="{830669E7-118C-4F63-8308-8575286CC309}" type="slidenum">
              <a:rPr lang="en-PH" smtClean="0"/>
              <a:t>‹#›</a:t>
            </a:fld>
            <a:endParaRPr lang="en-PH"/>
          </a:p>
        </p:txBody>
      </p:sp>
    </p:spTree>
    <p:extLst>
      <p:ext uri="{BB962C8B-B14F-4D97-AF65-F5344CB8AC3E}">
        <p14:creationId xmlns:p14="http://schemas.microsoft.com/office/powerpoint/2010/main" val="270025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6C50E1-AB1C-48E7-9B20-9D75A75792A3}" type="datetimeFigureOut">
              <a:rPr lang="en-PH" smtClean="0"/>
              <a:t>12/13/2017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30669E7-118C-4F63-8308-8575286CC309}" type="slidenum">
              <a:rPr lang="en-PH" smtClean="0"/>
              <a:t>‹#›</a:t>
            </a:fld>
            <a:endParaRPr lang="en-PH"/>
          </a:p>
        </p:txBody>
      </p:sp>
    </p:spTree>
    <p:extLst>
      <p:ext uri="{BB962C8B-B14F-4D97-AF65-F5344CB8AC3E}">
        <p14:creationId xmlns:p14="http://schemas.microsoft.com/office/powerpoint/2010/main" val="400767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6C50E1-AB1C-48E7-9B20-9D75A75792A3}" type="datetimeFigureOut">
              <a:rPr lang="en-PH" smtClean="0"/>
              <a:t>12/13/2017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30669E7-118C-4F63-8308-8575286CC309}" type="slidenum">
              <a:rPr lang="en-PH" smtClean="0"/>
              <a:t>‹#›</a:t>
            </a:fld>
            <a:endParaRPr lang="en-PH"/>
          </a:p>
        </p:txBody>
      </p:sp>
    </p:spTree>
    <p:extLst>
      <p:ext uri="{BB962C8B-B14F-4D97-AF65-F5344CB8AC3E}">
        <p14:creationId xmlns:p14="http://schemas.microsoft.com/office/powerpoint/2010/main" val="381176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6C50E1-AB1C-48E7-9B20-9D75A75792A3}" type="datetimeFigureOut">
              <a:rPr lang="en-PH" smtClean="0"/>
              <a:t>12/13/2017</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830669E7-118C-4F63-8308-8575286CC309}" type="slidenum">
              <a:rPr lang="en-PH" smtClean="0"/>
              <a:t>‹#›</a:t>
            </a:fld>
            <a:endParaRPr lang="en-PH"/>
          </a:p>
        </p:txBody>
      </p:sp>
    </p:spTree>
    <p:extLst>
      <p:ext uri="{BB962C8B-B14F-4D97-AF65-F5344CB8AC3E}">
        <p14:creationId xmlns:p14="http://schemas.microsoft.com/office/powerpoint/2010/main" val="356840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6C50E1-AB1C-48E7-9B20-9D75A75792A3}" type="datetimeFigureOut">
              <a:rPr lang="en-PH" smtClean="0"/>
              <a:t>12/13/2017</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830669E7-118C-4F63-8308-8575286CC309}" type="slidenum">
              <a:rPr lang="en-PH" smtClean="0"/>
              <a:t>‹#›</a:t>
            </a:fld>
            <a:endParaRPr lang="en-PH"/>
          </a:p>
        </p:txBody>
      </p:sp>
    </p:spTree>
    <p:extLst>
      <p:ext uri="{BB962C8B-B14F-4D97-AF65-F5344CB8AC3E}">
        <p14:creationId xmlns:p14="http://schemas.microsoft.com/office/powerpoint/2010/main" val="26430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C50E1-AB1C-48E7-9B20-9D75A75792A3}" type="datetimeFigureOut">
              <a:rPr lang="en-PH" smtClean="0"/>
              <a:t>12/13/2017</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830669E7-118C-4F63-8308-8575286CC309}" type="slidenum">
              <a:rPr lang="en-PH" smtClean="0"/>
              <a:t>‹#›</a:t>
            </a:fld>
            <a:endParaRPr lang="en-PH"/>
          </a:p>
        </p:txBody>
      </p:sp>
    </p:spTree>
    <p:extLst>
      <p:ext uri="{BB962C8B-B14F-4D97-AF65-F5344CB8AC3E}">
        <p14:creationId xmlns:p14="http://schemas.microsoft.com/office/powerpoint/2010/main" val="2199896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6C50E1-AB1C-48E7-9B20-9D75A75792A3}" type="datetimeFigureOut">
              <a:rPr lang="en-PH" smtClean="0"/>
              <a:t>12/13/2017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30669E7-118C-4F63-8308-8575286CC309}" type="slidenum">
              <a:rPr lang="en-PH" smtClean="0"/>
              <a:t>‹#›</a:t>
            </a:fld>
            <a:endParaRPr lang="en-PH"/>
          </a:p>
        </p:txBody>
      </p:sp>
    </p:spTree>
    <p:extLst>
      <p:ext uri="{BB962C8B-B14F-4D97-AF65-F5344CB8AC3E}">
        <p14:creationId xmlns:p14="http://schemas.microsoft.com/office/powerpoint/2010/main" val="154078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6C50E1-AB1C-48E7-9B20-9D75A75792A3}" type="datetimeFigureOut">
              <a:rPr lang="en-PH" smtClean="0"/>
              <a:t>12/13/2017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30669E7-118C-4F63-8308-8575286CC309}" type="slidenum">
              <a:rPr lang="en-PH" smtClean="0"/>
              <a:t>‹#›</a:t>
            </a:fld>
            <a:endParaRPr lang="en-PH"/>
          </a:p>
        </p:txBody>
      </p:sp>
    </p:spTree>
    <p:extLst>
      <p:ext uri="{BB962C8B-B14F-4D97-AF65-F5344CB8AC3E}">
        <p14:creationId xmlns:p14="http://schemas.microsoft.com/office/powerpoint/2010/main" val="398727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6C50E1-AB1C-48E7-9B20-9D75A75792A3}" type="datetimeFigureOut">
              <a:rPr lang="en-PH" smtClean="0"/>
              <a:t>12/13/2017</a:t>
            </a:fld>
            <a:endParaRPr lang="en-PH"/>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H"/>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0669E7-118C-4F63-8308-8575286CC309}" type="slidenum">
              <a:rPr lang="en-PH" smtClean="0"/>
              <a:t>‹#›</a:t>
            </a:fld>
            <a:endParaRPr lang="en-PH"/>
          </a:p>
        </p:txBody>
      </p:sp>
    </p:spTree>
    <p:extLst>
      <p:ext uri="{BB962C8B-B14F-4D97-AF65-F5344CB8AC3E}">
        <p14:creationId xmlns:p14="http://schemas.microsoft.com/office/powerpoint/2010/main" val="2977990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2058941"/>
            <a:ext cx="8574622" cy="2616199"/>
          </a:xfrm>
        </p:spPr>
        <p:txBody>
          <a:bodyPr>
            <a:noAutofit/>
          </a:bodyPr>
          <a:lstStyle/>
          <a:p>
            <a:r>
              <a:rPr lang="en-PH" sz="4800" b="1" dirty="0"/>
              <a:t>Background Noise Reduction Based on Wiener Suppression using a Priori </a:t>
            </a:r>
            <a:r>
              <a:rPr lang="en-PH" sz="4800" b="1" dirty="0" smtClean="0"/>
              <a:t>Signal-to-Noise </a:t>
            </a:r>
            <a:r>
              <a:rPr lang="en-PH" sz="4800" b="1" dirty="0"/>
              <a:t>R</a:t>
            </a:r>
            <a:r>
              <a:rPr lang="en-PH" sz="4800" b="1" dirty="0" smtClean="0"/>
              <a:t>atio Estimate</a:t>
            </a:r>
            <a:endParaRPr lang="en-PH" sz="4800" b="1" dirty="0"/>
          </a:p>
        </p:txBody>
      </p:sp>
      <p:sp>
        <p:nvSpPr>
          <p:cNvPr id="3" name="Subtitle 2"/>
          <p:cNvSpPr>
            <a:spLocks noGrp="1"/>
          </p:cNvSpPr>
          <p:nvPr>
            <p:ph type="subTitle" idx="1"/>
          </p:nvPr>
        </p:nvSpPr>
        <p:spPr>
          <a:xfrm>
            <a:off x="4515378" y="4827540"/>
            <a:ext cx="6987645" cy="880533"/>
          </a:xfrm>
        </p:spPr>
        <p:txBody>
          <a:bodyPr>
            <a:noAutofit/>
          </a:bodyPr>
          <a:lstStyle/>
          <a:p>
            <a:r>
              <a:rPr lang="en-PH" sz="2400" b="1" dirty="0" err="1" smtClean="0"/>
              <a:t>Gilbey’s</a:t>
            </a:r>
            <a:r>
              <a:rPr lang="en-PH" sz="2400" b="1" dirty="0" smtClean="0"/>
              <a:t> </a:t>
            </a:r>
            <a:r>
              <a:rPr lang="en-PH" sz="2400" b="1" dirty="0" err="1" smtClean="0"/>
              <a:t>Jhon</a:t>
            </a:r>
            <a:r>
              <a:rPr lang="en-PH" sz="2400" b="1" dirty="0" smtClean="0"/>
              <a:t> – </a:t>
            </a:r>
            <a:r>
              <a:rPr lang="en-PH" sz="2400" b="1" dirty="0" err="1" smtClean="0"/>
              <a:t>Ladion</a:t>
            </a:r>
            <a:endParaRPr lang="en-PH" sz="2400" b="1" dirty="0" smtClean="0"/>
          </a:p>
          <a:p>
            <a:r>
              <a:rPr lang="en-PH" sz="2400" b="1" dirty="0" smtClean="0"/>
              <a:t>Jay Neil </a:t>
            </a:r>
            <a:r>
              <a:rPr lang="en-PH" sz="2400" b="1" dirty="0" err="1" smtClean="0"/>
              <a:t>Gapuz</a:t>
            </a:r>
            <a:endParaRPr lang="en-PH" sz="2400" b="1" dirty="0" smtClean="0"/>
          </a:p>
          <a:p>
            <a:endParaRPr lang="en-PH" sz="2400" dirty="0"/>
          </a:p>
        </p:txBody>
      </p:sp>
    </p:spTree>
    <p:extLst>
      <p:ext uri="{BB962C8B-B14F-4D97-AF65-F5344CB8AC3E}">
        <p14:creationId xmlns:p14="http://schemas.microsoft.com/office/powerpoint/2010/main" val="2653908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831273"/>
            <a:ext cx="10018713" cy="4959927"/>
          </a:xfrm>
        </p:spPr>
        <p:txBody>
          <a:bodyPr>
            <a:normAutofit lnSpcReduction="10000"/>
          </a:bodyPr>
          <a:lstStyle/>
          <a:p>
            <a:pPr algn="just"/>
            <a:r>
              <a:rPr lang="en-PH" sz="3600" dirty="0"/>
              <a:t>The idea is to multiply each frequency component to a suppression array generated as function of the SNR. The noise components will be suppressed to a negligible. The signal level, on the other hand, </a:t>
            </a:r>
            <a:r>
              <a:rPr lang="en-PH" sz="3600" dirty="0" smtClean="0"/>
              <a:t>will retain it’s </a:t>
            </a:r>
            <a:r>
              <a:rPr lang="en-PH" sz="3600" smtClean="0"/>
              <a:t>energy level.</a:t>
            </a:r>
            <a:endParaRPr lang="en-PH" sz="3600" dirty="0" smtClean="0"/>
          </a:p>
          <a:p>
            <a:pPr algn="just"/>
            <a:r>
              <a:rPr lang="en-PH" sz="3600" dirty="0"/>
              <a:t>G</a:t>
            </a:r>
            <a:r>
              <a:rPr lang="en-PH" sz="3600" baseline="-25000" dirty="0"/>
              <a:t>0 </a:t>
            </a:r>
            <a:r>
              <a:rPr lang="en-PH" sz="3600" dirty="0"/>
              <a:t>was multiplied to the frequency bin being considered as noise component and a factor of 1 was multiplied to the frequency bin being considered as intelligible signal component</a:t>
            </a:r>
            <a:r>
              <a:rPr lang="en-PH" sz="3600" dirty="0" smtClean="0"/>
              <a:t>.</a:t>
            </a:r>
            <a:endParaRPr lang="en-PH" sz="3600" dirty="0"/>
          </a:p>
        </p:txBody>
      </p:sp>
    </p:spTree>
    <p:extLst>
      <p:ext uri="{BB962C8B-B14F-4D97-AF65-F5344CB8AC3E}">
        <p14:creationId xmlns:p14="http://schemas.microsoft.com/office/powerpoint/2010/main" val="3814642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Synthesis and Smoothing</a:t>
            </a:r>
            <a:endParaRPr lang="en-PH" b="1" dirty="0"/>
          </a:p>
        </p:txBody>
      </p:sp>
      <p:sp>
        <p:nvSpPr>
          <p:cNvPr id="3" name="Content Placeholder 2"/>
          <p:cNvSpPr>
            <a:spLocks noGrp="1"/>
          </p:cNvSpPr>
          <p:nvPr>
            <p:ph idx="1"/>
          </p:nvPr>
        </p:nvSpPr>
        <p:spPr>
          <a:xfrm>
            <a:off x="1484310" y="2006931"/>
            <a:ext cx="10018713" cy="3784270"/>
          </a:xfrm>
        </p:spPr>
        <p:txBody>
          <a:bodyPr>
            <a:normAutofit/>
          </a:bodyPr>
          <a:lstStyle/>
          <a:p>
            <a:r>
              <a:rPr lang="en-PH" dirty="0"/>
              <a:t>The selection in the overlapping region was based on the average of the two points obtained from segmentation </a:t>
            </a:r>
            <a:r>
              <a:rPr lang="en-PH" dirty="0" smtClean="0"/>
              <a:t> process</a:t>
            </a:r>
            <a:r>
              <a:rPr lang="en-PH" dirty="0"/>
              <a:t>; this creates a smoother output when compared to selecting from the </a:t>
            </a:r>
            <a:r>
              <a:rPr lang="en-PH" dirty="0" smtClean="0"/>
              <a:t>points</a:t>
            </a:r>
            <a:endParaRPr lang="en-PH" dirty="0"/>
          </a:p>
          <a:p>
            <a:endParaRPr lang="en-PH" dirty="0" smtClean="0"/>
          </a:p>
          <a:p>
            <a:r>
              <a:rPr lang="en-PH" dirty="0"/>
              <a:t>The synthesized signal was passed to a band pass filter basing from the type of voice signal used (narrowband or wideband), then performed moving average among adjacent points in an equal length. This further eliminates low and high frequency noise present in the </a:t>
            </a:r>
            <a:r>
              <a:rPr lang="en-PH" dirty="0" smtClean="0"/>
              <a:t>signal.</a:t>
            </a:r>
            <a:endParaRPr lang="en-PH" dirty="0"/>
          </a:p>
          <a:p>
            <a:endParaRPr lang="en-PH" dirty="0"/>
          </a:p>
        </p:txBody>
      </p:sp>
    </p:spTree>
    <p:extLst>
      <p:ext uri="{BB962C8B-B14F-4D97-AF65-F5344CB8AC3E}">
        <p14:creationId xmlns:p14="http://schemas.microsoft.com/office/powerpoint/2010/main" val="124826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Results and Discussion</a:t>
            </a:r>
            <a:endParaRPr lang="en-PH" b="1" dirty="0"/>
          </a:p>
        </p:txBody>
      </p:sp>
      <p:pic>
        <p:nvPicPr>
          <p:cNvPr id="1027" name="Picture 3" descr="Pi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7485" y="2065136"/>
            <a:ext cx="5412364" cy="4333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448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Sample Values of the Suppression, G</a:t>
            </a:r>
            <a:r>
              <a:rPr lang="en-PH" b="1" baseline="-25000" dirty="0" smtClean="0"/>
              <a:t>0</a:t>
            </a:r>
            <a:endParaRPr lang="en-PH" b="1" dirty="0"/>
          </a:p>
        </p:txBody>
      </p:sp>
      <p:graphicFrame>
        <p:nvGraphicFramePr>
          <p:cNvPr id="4" name="Table 3"/>
          <p:cNvGraphicFramePr>
            <a:graphicFrameLocks noGrp="1"/>
          </p:cNvGraphicFramePr>
          <p:nvPr>
            <p:extLst>
              <p:ext uri="{D42A27DB-BD31-4B8C-83A1-F6EECF244321}">
                <p14:modId xmlns:p14="http://schemas.microsoft.com/office/powerpoint/2010/main" val="2194613358"/>
              </p:ext>
            </p:extLst>
          </p:nvPr>
        </p:nvGraphicFramePr>
        <p:xfrm>
          <a:off x="4174157" y="2372603"/>
          <a:ext cx="4983697" cy="3840480"/>
        </p:xfrm>
        <a:graphic>
          <a:graphicData uri="http://schemas.openxmlformats.org/drawingml/2006/table">
            <a:tbl>
              <a:tblPr firstRow="1" firstCol="1" bandRow="1">
                <a:tableStyleId>{5C22544A-7EE6-4342-B048-85BDC9FD1C3A}</a:tableStyleId>
              </a:tblPr>
              <a:tblGrid>
                <a:gridCol w="2491370"/>
                <a:gridCol w="2492327"/>
              </a:tblGrid>
              <a:tr h="0">
                <a:tc>
                  <a:txBody>
                    <a:bodyPr/>
                    <a:lstStyle/>
                    <a:p>
                      <a:pPr marL="0" marR="0" indent="0" algn="ctr">
                        <a:spcBef>
                          <a:spcPts val="0"/>
                        </a:spcBef>
                        <a:spcAft>
                          <a:spcPts val="30"/>
                        </a:spcAft>
                      </a:pPr>
                      <a:r>
                        <a:rPr lang="en-PH" sz="2800" spc="-5" dirty="0">
                          <a:effectLst/>
                        </a:rPr>
                        <a:t>Segment </a:t>
                      </a:r>
                      <a:endParaRPr lang="en-PH" sz="2800" spc="-5"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30"/>
                        </a:spcAft>
                      </a:pPr>
                      <a:r>
                        <a:rPr lang="en-PH" sz="2800" spc="-5">
                          <a:effectLst/>
                        </a:rPr>
                        <a:t>Suppression Value, G</a:t>
                      </a:r>
                      <a:r>
                        <a:rPr lang="en-PH" sz="2800" spc="-5" baseline="-25000">
                          <a:effectLst/>
                        </a:rPr>
                        <a:t>0</a:t>
                      </a:r>
                      <a:endParaRPr lang="en-PH" sz="2800" spc="-5">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indent="0" algn="ctr">
                        <a:spcBef>
                          <a:spcPts val="0"/>
                        </a:spcBef>
                        <a:spcAft>
                          <a:spcPts val="30"/>
                        </a:spcAft>
                      </a:pPr>
                      <a:r>
                        <a:rPr lang="en-PH" sz="2800" spc="-5" dirty="0">
                          <a:effectLst/>
                        </a:rPr>
                        <a:t>1</a:t>
                      </a:r>
                      <a:endParaRPr lang="en-PH" sz="2800" spc="-5"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30"/>
                        </a:spcAft>
                      </a:pPr>
                      <a:r>
                        <a:rPr lang="en-PH" sz="2800" b="1" spc="-5" dirty="0">
                          <a:effectLst/>
                          <a:latin typeface="+mj-lt"/>
                          <a:ea typeface="Times New Roman"/>
                        </a:rPr>
                        <a:t>0.702699</a:t>
                      </a:r>
                    </a:p>
                  </a:txBody>
                  <a:tcPr marL="68580" marR="68580" marT="0" marB="0"/>
                </a:tc>
              </a:tr>
              <a:tr h="0">
                <a:tc>
                  <a:txBody>
                    <a:bodyPr/>
                    <a:lstStyle/>
                    <a:p>
                      <a:pPr marL="0" marR="0" indent="0" algn="ctr">
                        <a:spcBef>
                          <a:spcPts val="0"/>
                        </a:spcBef>
                        <a:spcAft>
                          <a:spcPts val="30"/>
                        </a:spcAft>
                      </a:pPr>
                      <a:r>
                        <a:rPr lang="en-PH" sz="2800" spc="-5">
                          <a:effectLst/>
                        </a:rPr>
                        <a:t>2</a:t>
                      </a:r>
                      <a:endParaRPr lang="en-PH" sz="2800" spc="-5">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30"/>
                        </a:spcAft>
                      </a:pPr>
                      <a:r>
                        <a:rPr lang="en-PH" sz="2800" b="1" spc="-5" dirty="0">
                          <a:effectLst/>
                          <a:latin typeface="+mj-lt"/>
                          <a:ea typeface="Times New Roman"/>
                        </a:rPr>
                        <a:t>0.502188</a:t>
                      </a:r>
                    </a:p>
                  </a:txBody>
                  <a:tcPr marL="68580" marR="68580" marT="0" marB="0"/>
                </a:tc>
              </a:tr>
              <a:tr h="0">
                <a:tc>
                  <a:txBody>
                    <a:bodyPr/>
                    <a:lstStyle/>
                    <a:p>
                      <a:pPr marL="0" marR="0" indent="0" algn="ctr">
                        <a:spcBef>
                          <a:spcPts val="0"/>
                        </a:spcBef>
                        <a:spcAft>
                          <a:spcPts val="30"/>
                        </a:spcAft>
                      </a:pPr>
                      <a:r>
                        <a:rPr lang="en-PH" sz="2800" spc="-5">
                          <a:effectLst/>
                        </a:rPr>
                        <a:t>3</a:t>
                      </a:r>
                      <a:endParaRPr lang="en-PH" sz="2800" spc="-5">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30"/>
                        </a:spcAft>
                      </a:pPr>
                      <a:r>
                        <a:rPr lang="en-PH" sz="2800" b="1" spc="-5" dirty="0">
                          <a:effectLst/>
                          <a:latin typeface="+mj-lt"/>
                          <a:ea typeface="Times New Roman"/>
                        </a:rPr>
                        <a:t>0.450595</a:t>
                      </a:r>
                    </a:p>
                  </a:txBody>
                  <a:tcPr marL="68580" marR="68580" marT="0" marB="0"/>
                </a:tc>
              </a:tr>
              <a:tr h="0">
                <a:tc>
                  <a:txBody>
                    <a:bodyPr/>
                    <a:lstStyle/>
                    <a:p>
                      <a:pPr marL="0" marR="0" indent="0" algn="ctr">
                        <a:spcBef>
                          <a:spcPts val="0"/>
                        </a:spcBef>
                        <a:spcAft>
                          <a:spcPts val="30"/>
                        </a:spcAft>
                      </a:pPr>
                      <a:r>
                        <a:rPr lang="en-PH" sz="2800" spc="-5">
                          <a:effectLst/>
                        </a:rPr>
                        <a:t>4</a:t>
                      </a:r>
                      <a:endParaRPr lang="en-PH" sz="2800" spc="-5">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30"/>
                        </a:spcAft>
                      </a:pPr>
                      <a:r>
                        <a:rPr lang="en-PH" sz="2800" b="1" spc="-5" dirty="0">
                          <a:effectLst/>
                          <a:latin typeface="+mj-lt"/>
                          <a:ea typeface="Times New Roman"/>
                        </a:rPr>
                        <a:t>0.659492</a:t>
                      </a:r>
                    </a:p>
                  </a:txBody>
                  <a:tcPr marL="68580" marR="68580" marT="0" marB="0"/>
                </a:tc>
              </a:tr>
              <a:tr h="0">
                <a:tc>
                  <a:txBody>
                    <a:bodyPr/>
                    <a:lstStyle/>
                    <a:p>
                      <a:pPr marL="0" marR="0" indent="0" algn="ctr">
                        <a:spcBef>
                          <a:spcPts val="0"/>
                        </a:spcBef>
                        <a:spcAft>
                          <a:spcPts val="30"/>
                        </a:spcAft>
                      </a:pPr>
                      <a:r>
                        <a:rPr lang="en-PH" sz="2800" spc="-5">
                          <a:effectLst/>
                        </a:rPr>
                        <a:t>5</a:t>
                      </a:r>
                      <a:endParaRPr lang="en-PH" sz="2800" spc="-5">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30"/>
                        </a:spcAft>
                      </a:pPr>
                      <a:r>
                        <a:rPr lang="en-PH" sz="2800" b="1" spc="-5" dirty="0">
                          <a:effectLst/>
                          <a:latin typeface="+mj-lt"/>
                          <a:ea typeface="Times New Roman"/>
                        </a:rPr>
                        <a:t>0.791353</a:t>
                      </a:r>
                    </a:p>
                  </a:txBody>
                  <a:tcPr marL="68580" marR="68580" marT="0" marB="0"/>
                </a:tc>
              </a:tr>
              <a:tr h="0">
                <a:tc>
                  <a:txBody>
                    <a:bodyPr/>
                    <a:lstStyle/>
                    <a:p>
                      <a:pPr marL="0" marR="0" indent="0" algn="ctr">
                        <a:spcBef>
                          <a:spcPts val="0"/>
                        </a:spcBef>
                        <a:spcAft>
                          <a:spcPts val="30"/>
                        </a:spcAft>
                      </a:pPr>
                      <a:r>
                        <a:rPr lang="en-PH" sz="2800" spc="-5">
                          <a:effectLst/>
                        </a:rPr>
                        <a:t>6</a:t>
                      </a:r>
                      <a:endParaRPr lang="en-PH" sz="2800" spc="-5">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30"/>
                        </a:spcAft>
                      </a:pPr>
                      <a:r>
                        <a:rPr lang="en-PH" sz="2800" b="1" spc="-5" dirty="0">
                          <a:effectLst/>
                          <a:latin typeface="+mj-lt"/>
                          <a:ea typeface="Times New Roman"/>
                        </a:rPr>
                        <a:t>0.673505</a:t>
                      </a:r>
                    </a:p>
                  </a:txBody>
                  <a:tcPr marL="68580" marR="68580" marT="0" marB="0"/>
                </a:tc>
              </a:tr>
              <a:tr h="0">
                <a:tc>
                  <a:txBody>
                    <a:bodyPr/>
                    <a:lstStyle/>
                    <a:p>
                      <a:pPr marL="0" marR="0" indent="0" algn="ctr">
                        <a:spcBef>
                          <a:spcPts val="0"/>
                        </a:spcBef>
                        <a:spcAft>
                          <a:spcPts val="30"/>
                        </a:spcAft>
                      </a:pPr>
                      <a:r>
                        <a:rPr lang="en-PH" sz="2800" spc="-5">
                          <a:effectLst/>
                        </a:rPr>
                        <a:t>7</a:t>
                      </a:r>
                      <a:endParaRPr lang="en-PH" sz="2800" spc="-5">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30"/>
                        </a:spcAft>
                      </a:pPr>
                      <a:r>
                        <a:rPr lang="en-PH" sz="2800" b="1" spc="-5" dirty="0">
                          <a:effectLst/>
                          <a:latin typeface="+mj-lt"/>
                          <a:ea typeface="Times New Roman"/>
                        </a:rPr>
                        <a:t>0.642886</a:t>
                      </a:r>
                    </a:p>
                  </a:txBody>
                  <a:tcPr marL="68580" marR="68580" marT="0" marB="0"/>
                </a:tc>
              </a:tr>
            </a:tbl>
          </a:graphicData>
        </a:graphic>
      </p:graphicFrame>
    </p:spTree>
    <p:extLst>
      <p:ext uri="{BB962C8B-B14F-4D97-AF65-F5344CB8AC3E}">
        <p14:creationId xmlns:p14="http://schemas.microsoft.com/office/powerpoint/2010/main" val="4268898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Comparison of the Input audio and Output audio</a:t>
            </a:r>
            <a:endParaRPr lang="en-PH" b="1" dirty="0"/>
          </a:p>
        </p:txBody>
      </p:sp>
      <p:pic>
        <p:nvPicPr>
          <p:cNvPr id="3074" name="Picture 2" descr="2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157" y="2200899"/>
            <a:ext cx="5731019" cy="4293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63691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Comparison of the Input audio and Output audio</a:t>
            </a:r>
            <a:endParaRPr lang="en-PH"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4424" y="2100584"/>
            <a:ext cx="9231218" cy="4527758"/>
          </a:xfrm>
        </p:spPr>
      </p:pic>
    </p:spTree>
    <p:extLst>
      <p:ext uri="{BB962C8B-B14F-4D97-AF65-F5344CB8AC3E}">
        <p14:creationId xmlns:p14="http://schemas.microsoft.com/office/powerpoint/2010/main" val="1971327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Background of the Study</a:t>
            </a:r>
            <a:endParaRPr lang="en-PH" b="1" dirty="0"/>
          </a:p>
        </p:txBody>
      </p:sp>
      <p:sp>
        <p:nvSpPr>
          <p:cNvPr id="3" name="Content Placeholder 2"/>
          <p:cNvSpPr>
            <a:spLocks noGrp="1"/>
          </p:cNvSpPr>
          <p:nvPr>
            <p:ph idx="1"/>
          </p:nvPr>
        </p:nvSpPr>
        <p:spPr/>
        <p:txBody>
          <a:bodyPr>
            <a:normAutofit lnSpcReduction="10000"/>
          </a:bodyPr>
          <a:lstStyle/>
          <a:p>
            <a:pPr algn="just"/>
            <a:r>
              <a:rPr lang="en-PH" sz="4000" dirty="0"/>
              <a:t>C</a:t>
            </a:r>
            <a:r>
              <a:rPr lang="en-PH" sz="4000" dirty="0" smtClean="0"/>
              <a:t>ommunication </a:t>
            </a:r>
            <a:r>
              <a:rPr lang="en-PH" sz="4000" dirty="0"/>
              <a:t>system is essential in our every life. </a:t>
            </a:r>
            <a:endParaRPr lang="en-PH" sz="4000" dirty="0" smtClean="0"/>
          </a:p>
          <a:p>
            <a:pPr algn="just"/>
            <a:r>
              <a:rPr lang="en-PH" sz="4000" dirty="0"/>
              <a:t>However, one major problem the affects the performance of a communication system is noise. </a:t>
            </a:r>
          </a:p>
          <a:p>
            <a:endParaRPr lang="en-PH" dirty="0"/>
          </a:p>
        </p:txBody>
      </p:sp>
    </p:spTree>
    <p:extLst>
      <p:ext uri="{BB962C8B-B14F-4D97-AF65-F5344CB8AC3E}">
        <p14:creationId xmlns:p14="http://schemas.microsoft.com/office/powerpoint/2010/main" val="2440473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892" y="1600199"/>
            <a:ext cx="10018713" cy="3124201"/>
          </a:xfrm>
        </p:spPr>
        <p:txBody>
          <a:bodyPr>
            <a:normAutofit/>
          </a:bodyPr>
          <a:lstStyle/>
          <a:p>
            <a:pPr algn="just"/>
            <a:r>
              <a:rPr lang="en-PH" sz="3200" dirty="0"/>
              <a:t>B</a:t>
            </a:r>
            <a:r>
              <a:rPr lang="en-PH" sz="3200" dirty="0" smtClean="0"/>
              <a:t>ackground </a:t>
            </a:r>
            <a:r>
              <a:rPr lang="en-PH" sz="3200" dirty="0"/>
              <a:t>noise is a category of noise that are present in the background of an audio file. People usually perceive it as “hiss” sound. There are actually lots of studies that focuses on the reduction or suppression of background noise. </a:t>
            </a:r>
          </a:p>
        </p:txBody>
      </p:sp>
    </p:spTree>
    <p:extLst>
      <p:ext uri="{BB962C8B-B14F-4D97-AF65-F5344CB8AC3E}">
        <p14:creationId xmlns:p14="http://schemas.microsoft.com/office/powerpoint/2010/main" val="459243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2019" y="1503217"/>
            <a:ext cx="10018713" cy="3124201"/>
          </a:xfrm>
        </p:spPr>
        <p:txBody>
          <a:bodyPr>
            <a:normAutofit/>
          </a:bodyPr>
          <a:lstStyle/>
          <a:p>
            <a:pPr algn="just"/>
            <a:r>
              <a:rPr lang="en-PH" sz="3600" dirty="0" smtClean="0"/>
              <a:t>The study will focus on the background noise suppression using a Priori Signal-to-Noise Ratio Estimate and Wiener Suppression</a:t>
            </a:r>
            <a:endParaRPr lang="en-PH" sz="3600" dirty="0"/>
          </a:p>
        </p:txBody>
      </p:sp>
    </p:spTree>
    <p:extLst>
      <p:ext uri="{BB962C8B-B14F-4D97-AF65-F5344CB8AC3E}">
        <p14:creationId xmlns:p14="http://schemas.microsoft.com/office/powerpoint/2010/main" val="3517614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Proposed System Block Diagram</a:t>
            </a:r>
            <a:endParaRPr lang="en-PH"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4994" y="2847975"/>
            <a:ext cx="9277350" cy="2762250"/>
          </a:xfrm>
          <a:ln>
            <a:solidFill>
              <a:schemeClr val="accent1"/>
            </a:solidFill>
          </a:ln>
        </p:spPr>
      </p:pic>
    </p:spTree>
    <p:extLst>
      <p:ext uri="{BB962C8B-B14F-4D97-AF65-F5344CB8AC3E}">
        <p14:creationId xmlns:p14="http://schemas.microsoft.com/office/powerpoint/2010/main" val="319751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5038" y="1967346"/>
            <a:ext cx="10018713" cy="3629891"/>
          </a:xfrm>
        </p:spPr>
        <p:txBody>
          <a:bodyPr>
            <a:normAutofit/>
          </a:bodyPr>
          <a:lstStyle/>
          <a:p>
            <a:pPr algn="just"/>
            <a:r>
              <a:rPr lang="en-PH" sz="4400" dirty="0"/>
              <a:t>The system is composed of three major </a:t>
            </a:r>
            <a:r>
              <a:rPr lang="en-PH" sz="4400" dirty="0" smtClean="0"/>
              <a:t>processes : the </a:t>
            </a:r>
            <a:r>
              <a:rPr lang="en-PH" sz="4400" dirty="0"/>
              <a:t>segmentation, suppression or the filtering and the smoothing and synthesis</a:t>
            </a:r>
            <a:r>
              <a:rPr lang="en-PH" sz="4400" dirty="0" smtClean="0"/>
              <a:t>.</a:t>
            </a:r>
            <a:endParaRPr lang="en-PH" sz="4400" dirty="0"/>
          </a:p>
        </p:txBody>
      </p:sp>
    </p:spTree>
    <p:extLst>
      <p:ext uri="{BB962C8B-B14F-4D97-AF65-F5344CB8AC3E}">
        <p14:creationId xmlns:p14="http://schemas.microsoft.com/office/powerpoint/2010/main" val="4156791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Segmentation</a:t>
            </a:r>
            <a:endParaRPr lang="en-PH" b="1" dirty="0"/>
          </a:p>
        </p:txBody>
      </p:sp>
      <p:sp>
        <p:nvSpPr>
          <p:cNvPr id="3" name="Content Placeholder 2"/>
          <p:cNvSpPr>
            <a:spLocks noGrp="1"/>
          </p:cNvSpPr>
          <p:nvPr>
            <p:ph idx="1"/>
          </p:nvPr>
        </p:nvSpPr>
        <p:spPr/>
        <p:txBody>
          <a:bodyPr>
            <a:noAutofit/>
          </a:bodyPr>
          <a:lstStyle/>
          <a:p>
            <a:pPr algn="just"/>
            <a:r>
              <a:rPr lang="en-PH" sz="3200" dirty="0"/>
              <a:t>In the analysis of the signal, the FFT of the audio input is also equal to the FFT of the signal and the noise component itself. Hence, in order to remove the noise, an attenuation factor must be multiplied to reduce the level of the signal to a significant amount. For efficient analysis, segmentation of the audio is necessary to limit the number of samples to be </a:t>
            </a:r>
            <a:r>
              <a:rPr lang="en-PH" sz="3200" dirty="0" smtClean="0"/>
              <a:t>analyse</a:t>
            </a:r>
            <a:endParaRPr lang="en-PH" sz="3200" dirty="0"/>
          </a:p>
        </p:txBody>
      </p:sp>
    </p:spTree>
    <p:extLst>
      <p:ext uri="{BB962C8B-B14F-4D97-AF65-F5344CB8AC3E}">
        <p14:creationId xmlns:p14="http://schemas.microsoft.com/office/powerpoint/2010/main" val="2346107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Signal-to-Noise Estimation</a:t>
            </a:r>
            <a:endParaRPr lang="en-PH" b="1" dirty="0"/>
          </a:p>
        </p:txBody>
      </p:sp>
      <p:sp>
        <p:nvSpPr>
          <p:cNvPr id="3" name="Content Placeholder 2"/>
          <p:cNvSpPr>
            <a:spLocks noGrp="1"/>
          </p:cNvSpPr>
          <p:nvPr>
            <p:ph idx="1"/>
          </p:nvPr>
        </p:nvSpPr>
        <p:spPr/>
        <p:txBody>
          <a:bodyPr>
            <a:normAutofit/>
          </a:bodyPr>
          <a:lstStyle/>
          <a:p>
            <a:pPr algn="just"/>
            <a:r>
              <a:rPr lang="en-PH" sz="3200" dirty="0"/>
              <a:t>Each segment was </a:t>
            </a:r>
            <a:r>
              <a:rPr lang="en-PH" sz="3200" dirty="0" err="1"/>
              <a:t>analyzed</a:t>
            </a:r>
            <a:r>
              <a:rPr lang="en-PH" sz="3200" dirty="0"/>
              <a:t> and an estimate value of the segment’s signal-noise ratio (SNR) was determined. </a:t>
            </a:r>
          </a:p>
          <a:p>
            <a:pPr marL="0" indent="0" algn="ctr">
              <a:buNone/>
            </a:pPr>
            <a:r>
              <a:rPr lang="en-PH" sz="3200" dirty="0"/>
              <a:t>SNR = ∑ E(</a:t>
            </a:r>
            <a:r>
              <a:rPr lang="en-PH" sz="3200" dirty="0" err="1"/>
              <a:t>X,k</a:t>
            </a:r>
            <a:r>
              <a:rPr lang="en-PH" sz="3200" dirty="0"/>
              <a:t>) / ∑ N(</a:t>
            </a:r>
            <a:r>
              <a:rPr lang="en-PH" sz="3200" dirty="0" err="1"/>
              <a:t>X,k</a:t>
            </a:r>
            <a:r>
              <a:rPr lang="en-PH" sz="3200" dirty="0"/>
              <a:t>)		</a:t>
            </a:r>
            <a:endParaRPr lang="en-PH" sz="3200" dirty="0" smtClean="0"/>
          </a:p>
          <a:p>
            <a:pPr marL="0" indent="0" algn="ctr">
              <a:buNone/>
            </a:pPr>
            <a:r>
              <a:rPr lang="en-PH" sz="3200" dirty="0" smtClean="0"/>
              <a:t>thresh </a:t>
            </a:r>
            <a:r>
              <a:rPr lang="en-PH" sz="3200" dirty="0"/>
              <a:t>= σ + x̅			</a:t>
            </a:r>
          </a:p>
        </p:txBody>
      </p:sp>
    </p:spTree>
    <p:extLst>
      <p:ext uri="{BB962C8B-B14F-4D97-AF65-F5344CB8AC3E}">
        <p14:creationId xmlns:p14="http://schemas.microsoft.com/office/powerpoint/2010/main" val="810016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Suppression </a:t>
            </a:r>
            <a:endParaRPr lang="en-PH" b="1" dirty="0"/>
          </a:p>
        </p:txBody>
      </p:sp>
      <p:sp>
        <p:nvSpPr>
          <p:cNvPr id="3" name="Content Placeholder 2"/>
          <p:cNvSpPr>
            <a:spLocks noGrp="1"/>
          </p:cNvSpPr>
          <p:nvPr>
            <p:ph idx="1"/>
          </p:nvPr>
        </p:nvSpPr>
        <p:spPr/>
        <p:txBody>
          <a:bodyPr>
            <a:normAutofit/>
          </a:bodyPr>
          <a:lstStyle/>
          <a:p>
            <a:pPr algn="just"/>
            <a:r>
              <a:rPr lang="en-PH" sz="4000" dirty="0"/>
              <a:t>Let G</a:t>
            </a:r>
            <a:r>
              <a:rPr lang="en-PH" sz="4000" baseline="-25000" dirty="0"/>
              <a:t>0</a:t>
            </a:r>
            <a:r>
              <a:rPr lang="en-PH" sz="4000" dirty="0"/>
              <a:t> be the suppression value or attenuation value.</a:t>
            </a:r>
          </a:p>
          <a:p>
            <a:pPr algn="just"/>
            <a:endParaRPr lang="en-PH" sz="4000" dirty="0"/>
          </a:p>
          <a:p>
            <a:pPr marL="0" indent="0" algn="ctr">
              <a:buNone/>
            </a:pPr>
            <a:r>
              <a:rPr lang="en-PH" sz="4000" dirty="0"/>
              <a:t>G</a:t>
            </a:r>
            <a:r>
              <a:rPr lang="en-PH" sz="4000" baseline="-25000" dirty="0"/>
              <a:t>0</a:t>
            </a:r>
            <a:r>
              <a:rPr lang="en-PH" sz="4000" dirty="0"/>
              <a:t> = (SNR − 1) /</a:t>
            </a:r>
            <a:r>
              <a:rPr lang="en-PH" sz="4000" dirty="0" smtClean="0"/>
              <a:t>SNR</a:t>
            </a:r>
            <a:endParaRPr lang="en-PH" sz="4000" dirty="0"/>
          </a:p>
        </p:txBody>
      </p:sp>
    </p:spTree>
    <p:extLst>
      <p:ext uri="{BB962C8B-B14F-4D97-AF65-F5344CB8AC3E}">
        <p14:creationId xmlns:p14="http://schemas.microsoft.com/office/powerpoint/2010/main" val="41036101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577</TotalTime>
  <Words>465</Words>
  <Application>Microsoft Office PowerPoint</Application>
  <PresentationFormat>Custom</PresentationFormat>
  <Paragraphs>46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Parallax</vt:lpstr>
      <vt:lpstr>Background Noise Reduction Based on Wiener Suppression using a Priori Signal-to-Noise Ratio Estimate</vt:lpstr>
      <vt:lpstr>Background of the Study</vt:lpstr>
      <vt:lpstr>PowerPoint Presentation</vt:lpstr>
      <vt:lpstr>PowerPoint Presentation</vt:lpstr>
      <vt:lpstr>Proposed System Block Diagram</vt:lpstr>
      <vt:lpstr>PowerPoint Presentation</vt:lpstr>
      <vt:lpstr>Segmentation</vt:lpstr>
      <vt:lpstr>Signal-to-Noise Estimation</vt:lpstr>
      <vt:lpstr>Suppression </vt:lpstr>
      <vt:lpstr>PowerPoint Presentation</vt:lpstr>
      <vt:lpstr>Synthesis and Smoothing</vt:lpstr>
      <vt:lpstr>Results and Discussion</vt:lpstr>
      <vt:lpstr>Sample Values of the Suppression, G0</vt:lpstr>
      <vt:lpstr>Comparison of the Input audio and Output audio</vt:lpstr>
      <vt:lpstr>Comparison of the Input audio and Output audio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Noise Reduction Based on Wiener Suppression using a Priori Signal-to-Noise Ratio Estimate</dc:title>
  <dc:creator>GILBEYS JHON LADION</dc:creator>
  <cp:lastModifiedBy>Jay Neil Gapuz</cp:lastModifiedBy>
  <cp:revision>10</cp:revision>
  <dcterms:created xsi:type="dcterms:W3CDTF">2017-12-13T02:29:26Z</dcterms:created>
  <dcterms:modified xsi:type="dcterms:W3CDTF">2017-12-13T15:23:36Z</dcterms:modified>
</cp:coreProperties>
</file>