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61" r:id="rId5"/>
    <p:sldId id="262" r:id="rId6"/>
    <p:sldId id="263" r:id="rId7"/>
    <p:sldId id="264" r:id="rId8"/>
    <p:sldId id="268" r:id="rId9"/>
    <p:sldId id="269" r:id="rId10"/>
    <p:sldId id="270" r:id="rId11"/>
    <p:sldId id="271" r:id="rId12"/>
    <p:sldId id="272" r:id="rId13"/>
    <p:sldId id="276" r:id="rId14"/>
    <p:sldId id="277" r:id="rId15"/>
    <p:sldId id="278"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0CB79F-50D8-2000-B720-1EE5357BEF0D}" v="1" dt="2021-03-23T10:17:10.022"/>
    <p1510:client id="{2778071C-ECC4-1A8C-918C-F0DB99982205}" v="910" dt="2021-09-06T13:17:56.608"/>
    <p1510:client id="{36A0401E-FDDF-0216-C021-9F3F5C5793DB}" v="219" dt="2021-03-23T09:23:28.606"/>
    <p1510:client id="{7C4ECA64-A30B-A016-7F71-3A58554BACAD}" v="5" dt="2021-09-06T16:02:22.474"/>
    <p1510:client id="{B9CEAC96-FCDB-3007-54B8-286BE1DD9252}" v="57" dt="2021-09-06T18:12:31.076"/>
    <p1510:client id="{C548B79F-307B-2000-B720-1980636525D2}" v="43" dt="2021-03-24T03:59:24.312"/>
    <p1510:client id="{CE56B45B-2BF5-B44E-D3AE-7C6145017A3F}" v="1342" dt="2021-03-23T10:58:31.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4461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1880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913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7833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6365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6825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0870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984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5170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02672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9/6/2021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055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9/6/2021</a:t>
            </a:fld>
            <a:endParaRPr lang="en-US"/>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5316071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Working space background">
            <a:extLst>
              <a:ext uri="{FF2B5EF4-FFF2-40B4-BE49-F238E27FC236}">
                <a16:creationId xmlns:a16="http://schemas.microsoft.com/office/drawing/2014/main" id="{2345A398-75D3-478C-B5D2-19DA3993C311}"/>
              </a:ext>
            </a:extLst>
          </p:cNvPr>
          <p:cNvPicPr>
            <a:picLocks noChangeAspect="1"/>
          </p:cNvPicPr>
          <p:nvPr/>
        </p:nvPicPr>
        <p:blipFill rotWithShape="1">
          <a:blip r:embed="rId2"/>
          <a:srcRect t="7898" r="-2" b="7691"/>
          <a:stretch/>
        </p:blipFill>
        <p:spPr>
          <a:xfrm>
            <a:off x="9" y="-1119"/>
            <a:ext cx="12191982" cy="6859119"/>
          </a:xfrm>
          <a:prstGeom prst="rect">
            <a:avLst/>
          </a:prstGeom>
        </p:spPr>
      </p:pic>
      <p:sp>
        <p:nvSpPr>
          <p:cNvPr id="11" name="Rectangle 10">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33" y="2221085"/>
            <a:ext cx="6309307" cy="1580786"/>
          </a:xfrm>
        </p:spPr>
        <p:txBody>
          <a:bodyPr>
            <a:normAutofit/>
          </a:bodyPr>
          <a:lstStyle/>
          <a:p>
            <a:r>
              <a:rPr lang="en-US" sz="4000">
                <a:solidFill>
                  <a:srgbClr val="FFFFFF"/>
                </a:solidFill>
                <a:cs typeface="Calibri Light"/>
              </a:rPr>
              <a:t>Sandes-A Chat Application</a:t>
            </a:r>
          </a:p>
        </p:txBody>
      </p:sp>
      <p:sp>
        <p:nvSpPr>
          <p:cNvPr id="3" name="Subtitle 2"/>
          <p:cNvSpPr>
            <a:spLocks noGrp="1"/>
          </p:cNvSpPr>
          <p:nvPr>
            <p:ph type="subTitle" idx="1"/>
          </p:nvPr>
        </p:nvSpPr>
        <p:spPr>
          <a:xfrm>
            <a:off x="347764" y="4745700"/>
            <a:ext cx="2467434" cy="1082083"/>
          </a:xfrm>
        </p:spPr>
        <p:txBody>
          <a:bodyPr vert="horz" lIns="91440" tIns="45720" rIns="91440" bIns="45720" rtlCol="0" anchor="t">
            <a:normAutofit fontScale="92500" lnSpcReduction="20000"/>
          </a:bodyPr>
          <a:lstStyle/>
          <a:p>
            <a:pPr>
              <a:lnSpc>
                <a:spcPct val="140000"/>
              </a:lnSpc>
            </a:pPr>
            <a:r>
              <a:rPr lang="en-US">
                <a:solidFill>
                  <a:srgbClr val="FFFFFF"/>
                </a:solidFill>
                <a:cs typeface="Calibri"/>
              </a:rPr>
              <a:t>18BECE30074</a:t>
            </a:r>
            <a:endParaRPr lang="en-US">
              <a:solidFill>
                <a:srgbClr val="FFFFFF"/>
              </a:solidFill>
            </a:endParaRPr>
          </a:p>
          <a:p>
            <a:pPr>
              <a:lnSpc>
                <a:spcPct val="140000"/>
              </a:lnSpc>
            </a:pPr>
            <a:r>
              <a:rPr lang="en-US">
                <a:solidFill>
                  <a:srgbClr val="FFFFFF"/>
                </a:solidFill>
                <a:cs typeface="Calibri"/>
              </a:rPr>
              <a:t>18BECE30167</a:t>
            </a:r>
          </a:p>
          <a:p>
            <a:pPr>
              <a:lnSpc>
                <a:spcPct val="140000"/>
              </a:lnSpc>
            </a:pPr>
            <a:r>
              <a:rPr lang="en-US">
                <a:solidFill>
                  <a:srgbClr val="FFFFFF"/>
                </a:solidFill>
                <a:cs typeface="Calibri"/>
              </a:rPr>
              <a:t>18BECE30091</a:t>
            </a:r>
          </a:p>
        </p:txBody>
      </p:sp>
      <p:sp>
        <p:nvSpPr>
          <p:cNvPr id="10" name="TextBox 9">
            <a:extLst>
              <a:ext uri="{FF2B5EF4-FFF2-40B4-BE49-F238E27FC236}">
                <a16:creationId xmlns:a16="http://schemas.microsoft.com/office/drawing/2014/main" id="{92975690-9D31-4125-A432-5EFA9F17E04D}"/>
              </a:ext>
            </a:extLst>
          </p:cNvPr>
          <p:cNvSpPr txBox="1"/>
          <p:nvPr/>
        </p:nvSpPr>
        <p:spPr>
          <a:xfrm>
            <a:off x="4030078" y="4711867"/>
            <a:ext cx="3003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000">
                <a:solidFill>
                  <a:srgbClr val="FFFFFF"/>
                </a:solidFill>
              </a:rPr>
              <a:t>Guided By:</a:t>
            </a:r>
            <a:endParaRPr lang="en-US" sz="2000">
              <a:solidFill>
                <a:srgbClr val="FFFFFF"/>
              </a:solidFill>
            </a:endParaRPr>
          </a:p>
          <a:p>
            <a:pPr algn="r"/>
            <a:r>
              <a:rPr lang="en-GB" sz="2000">
                <a:solidFill>
                  <a:srgbClr val="FFFFFF"/>
                </a:solidFill>
              </a:rPr>
              <a:t>Mrs. Jayana Kaneriya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Enter user Mobile Number</a:t>
            </a:r>
            <a:endParaRPr lang="en-US"/>
          </a:p>
        </p:txBody>
      </p:sp>
      <p:pic>
        <p:nvPicPr>
          <p:cNvPr id="4" name="Picture 6">
            <a:extLst>
              <a:ext uri="{FF2B5EF4-FFF2-40B4-BE49-F238E27FC236}">
                <a16:creationId xmlns:a16="http://schemas.microsoft.com/office/drawing/2014/main" id="{C1B166D5-0273-4985-BBBC-FC16C555B0EA}"/>
              </a:ext>
            </a:extLst>
          </p:cNvPr>
          <p:cNvPicPr>
            <a:picLocks noChangeAspect="1"/>
          </p:cNvPicPr>
          <p:nvPr/>
        </p:nvPicPr>
        <p:blipFill>
          <a:blip r:embed="rId3"/>
          <a:stretch>
            <a:fillRect/>
          </a:stretch>
        </p:blipFill>
        <p:spPr>
          <a:xfrm>
            <a:off x="7342194" y="639679"/>
            <a:ext cx="2600980" cy="5628773"/>
          </a:xfrm>
          <a:prstGeom prst="rect">
            <a:avLst/>
          </a:prstGeom>
        </p:spPr>
      </p:pic>
    </p:spTree>
    <p:extLst>
      <p:ext uri="{BB962C8B-B14F-4D97-AF65-F5344CB8AC3E}">
        <p14:creationId xmlns:p14="http://schemas.microsoft.com/office/powerpoint/2010/main" val="391777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OTP</a:t>
            </a:r>
            <a:br>
              <a:rPr lang="en-GB">
                <a:solidFill>
                  <a:srgbClr val="FFFFFF"/>
                </a:solidFill>
              </a:rPr>
            </a:br>
            <a:r>
              <a:rPr lang="en-GB">
                <a:solidFill>
                  <a:srgbClr val="FFFFFF"/>
                </a:solidFill>
              </a:rPr>
              <a:t>Verification</a:t>
            </a:r>
          </a:p>
        </p:txBody>
      </p:sp>
      <p:pic>
        <p:nvPicPr>
          <p:cNvPr id="6" name="Picture 6">
            <a:extLst>
              <a:ext uri="{FF2B5EF4-FFF2-40B4-BE49-F238E27FC236}">
                <a16:creationId xmlns:a16="http://schemas.microsoft.com/office/drawing/2014/main" id="{A6EA628D-986D-402D-A1D6-409412C9E204}"/>
              </a:ext>
            </a:extLst>
          </p:cNvPr>
          <p:cNvPicPr>
            <a:picLocks noChangeAspect="1"/>
          </p:cNvPicPr>
          <p:nvPr/>
        </p:nvPicPr>
        <p:blipFill>
          <a:blip r:embed="rId3"/>
          <a:stretch>
            <a:fillRect/>
          </a:stretch>
        </p:blipFill>
        <p:spPr>
          <a:xfrm>
            <a:off x="7564602" y="630065"/>
            <a:ext cx="2599794" cy="5648826"/>
          </a:xfrm>
          <a:prstGeom prst="rect">
            <a:avLst/>
          </a:prstGeom>
        </p:spPr>
      </p:pic>
    </p:spTree>
    <p:extLst>
      <p:ext uri="{BB962C8B-B14F-4D97-AF65-F5344CB8AC3E}">
        <p14:creationId xmlns:p14="http://schemas.microsoft.com/office/powerpoint/2010/main" val="189791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Profile Setup</a:t>
            </a:r>
          </a:p>
        </p:txBody>
      </p:sp>
      <p:pic>
        <p:nvPicPr>
          <p:cNvPr id="3" name="Picture 3" descr="A screenshot of a web page&#10;&#10;Description automatically generated">
            <a:extLst>
              <a:ext uri="{FF2B5EF4-FFF2-40B4-BE49-F238E27FC236}">
                <a16:creationId xmlns:a16="http://schemas.microsoft.com/office/drawing/2014/main" id="{0C28A590-E106-4A75-8F28-C7AB1931BD55}"/>
              </a:ext>
            </a:extLst>
          </p:cNvPr>
          <p:cNvPicPr>
            <a:picLocks noChangeAspect="1"/>
          </p:cNvPicPr>
          <p:nvPr/>
        </p:nvPicPr>
        <p:blipFill>
          <a:blip r:embed="rId3"/>
          <a:stretch>
            <a:fillRect/>
          </a:stretch>
        </p:blipFill>
        <p:spPr>
          <a:xfrm>
            <a:off x="7377948" y="476373"/>
            <a:ext cx="2730136" cy="5929563"/>
          </a:xfrm>
          <a:prstGeom prst="rect">
            <a:avLst/>
          </a:prstGeom>
        </p:spPr>
      </p:pic>
    </p:spTree>
    <p:extLst>
      <p:ext uri="{BB962C8B-B14F-4D97-AF65-F5344CB8AC3E}">
        <p14:creationId xmlns:p14="http://schemas.microsoft.com/office/powerpoint/2010/main" val="97083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Main Chat Activity</a:t>
            </a:r>
            <a:br>
              <a:rPr lang="en-GB"/>
            </a:br>
            <a:r>
              <a:rPr lang="en-GB">
                <a:solidFill>
                  <a:srgbClr val="FFFFFF"/>
                </a:solidFill>
              </a:rPr>
              <a:t>(under construction)</a:t>
            </a:r>
          </a:p>
        </p:txBody>
      </p:sp>
      <p:pic>
        <p:nvPicPr>
          <p:cNvPr id="4" name="Picture 5" descr="A picture containing background pattern&#10;&#10;Description automatically generated">
            <a:extLst>
              <a:ext uri="{FF2B5EF4-FFF2-40B4-BE49-F238E27FC236}">
                <a16:creationId xmlns:a16="http://schemas.microsoft.com/office/drawing/2014/main" id="{89476240-356B-4280-A0B4-AF53D1357BD4}"/>
              </a:ext>
            </a:extLst>
          </p:cNvPr>
          <p:cNvPicPr>
            <a:picLocks noChangeAspect="1"/>
          </p:cNvPicPr>
          <p:nvPr/>
        </p:nvPicPr>
        <p:blipFill>
          <a:blip r:embed="rId3"/>
          <a:stretch>
            <a:fillRect/>
          </a:stretch>
        </p:blipFill>
        <p:spPr>
          <a:xfrm>
            <a:off x="7392919" y="509337"/>
            <a:ext cx="2700057" cy="5849352"/>
          </a:xfrm>
          <a:prstGeom prst="rect">
            <a:avLst/>
          </a:prstGeom>
        </p:spPr>
      </p:pic>
    </p:spTree>
    <p:extLst>
      <p:ext uri="{BB962C8B-B14F-4D97-AF65-F5344CB8AC3E}">
        <p14:creationId xmlns:p14="http://schemas.microsoft.com/office/powerpoint/2010/main" val="98384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Limitation</a:t>
            </a:r>
            <a:br>
              <a:rPr lang="en-GB"/>
            </a:br>
            <a:r>
              <a:rPr lang="en-GB">
                <a:solidFill>
                  <a:srgbClr val="FFFFFF"/>
                </a:solidFill>
              </a:rPr>
              <a:t>of this</a:t>
            </a:r>
            <a:br>
              <a:rPr lang="en-GB"/>
            </a:br>
            <a:r>
              <a:rPr lang="en-GB">
                <a:solidFill>
                  <a:srgbClr val="FFFFFF"/>
                </a:solidFill>
              </a:rPr>
              <a:t>App</a:t>
            </a:r>
            <a:endParaRPr lang="en-US"/>
          </a:p>
        </p:txBody>
      </p:sp>
      <p:sp>
        <p:nvSpPr>
          <p:cNvPr id="7" name="TextBox 6">
            <a:extLst>
              <a:ext uri="{FF2B5EF4-FFF2-40B4-BE49-F238E27FC236}">
                <a16:creationId xmlns:a16="http://schemas.microsoft.com/office/drawing/2014/main" id="{0691CB82-B679-46E6-82D9-F835735B0D93}"/>
              </a:ext>
            </a:extLst>
          </p:cNvPr>
          <p:cNvSpPr txBox="1"/>
          <p:nvPr/>
        </p:nvSpPr>
        <p:spPr>
          <a:xfrm>
            <a:off x="5616742" y="2769269"/>
            <a:ext cx="5410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latin typeface="Cambria"/>
                <a:ea typeface="Cambria"/>
              </a:rPr>
              <a:t>This application will show all  the registered users to the any user.</a:t>
            </a:r>
          </a:p>
          <a:p>
            <a:pPr marL="342900" indent="-342900">
              <a:buFont typeface="Arial"/>
              <a:buChar char="•"/>
            </a:pPr>
            <a:r>
              <a:rPr lang="en-US" sz="2000">
                <a:latin typeface="Cambria"/>
                <a:ea typeface="Cambria"/>
              </a:rPr>
              <a:t>It will not show list of the users using the app in particular users contact list.</a:t>
            </a:r>
          </a:p>
        </p:txBody>
      </p:sp>
    </p:spTree>
    <p:extLst>
      <p:ext uri="{BB962C8B-B14F-4D97-AF65-F5344CB8AC3E}">
        <p14:creationId xmlns:p14="http://schemas.microsoft.com/office/powerpoint/2010/main" val="399743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Future Enhancements</a:t>
            </a:r>
          </a:p>
        </p:txBody>
      </p:sp>
      <p:sp>
        <p:nvSpPr>
          <p:cNvPr id="3" name="TextBox 2">
            <a:extLst>
              <a:ext uri="{FF2B5EF4-FFF2-40B4-BE49-F238E27FC236}">
                <a16:creationId xmlns:a16="http://schemas.microsoft.com/office/drawing/2014/main" id="{1867E4D8-46BC-4D15-BE2D-542FF00045A8}"/>
              </a:ext>
            </a:extLst>
          </p:cNvPr>
          <p:cNvSpPr txBox="1"/>
          <p:nvPr/>
        </p:nvSpPr>
        <p:spPr>
          <a:xfrm>
            <a:off x="5506452" y="2949742"/>
            <a:ext cx="581125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latin typeface="Cambria"/>
                <a:ea typeface="Cambria"/>
              </a:rPr>
              <a:t>We will try to add a feature that will automatically detect the OTP SMS on the user's mobile phone and will auto-fill the OTP.</a:t>
            </a:r>
          </a:p>
        </p:txBody>
      </p:sp>
    </p:spTree>
    <p:extLst>
      <p:ext uri="{BB962C8B-B14F-4D97-AF65-F5344CB8AC3E}">
        <p14:creationId xmlns:p14="http://schemas.microsoft.com/office/powerpoint/2010/main" val="32329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Working space background">
            <a:extLst>
              <a:ext uri="{FF2B5EF4-FFF2-40B4-BE49-F238E27FC236}">
                <a16:creationId xmlns:a16="http://schemas.microsoft.com/office/drawing/2014/main" id="{2345A398-75D3-478C-B5D2-19DA3993C311}"/>
              </a:ext>
            </a:extLst>
          </p:cNvPr>
          <p:cNvPicPr>
            <a:picLocks noChangeAspect="1"/>
          </p:cNvPicPr>
          <p:nvPr/>
        </p:nvPicPr>
        <p:blipFill rotWithShape="1">
          <a:blip r:embed="rId2"/>
          <a:srcRect t="7898" r="-2" b="7691"/>
          <a:stretch/>
        </p:blipFill>
        <p:spPr>
          <a:xfrm>
            <a:off x="9" y="-1119"/>
            <a:ext cx="12191982" cy="6859119"/>
          </a:xfrm>
          <a:prstGeom prst="rect">
            <a:avLst/>
          </a:prstGeom>
        </p:spPr>
      </p:pic>
      <p:sp>
        <p:nvSpPr>
          <p:cNvPr id="11" name="Rectangle 10">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60817" y="2932953"/>
            <a:ext cx="4464465" cy="748602"/>
          </a:xfrm>
        </p:spPr>
        <p:txBody>
          <a:bodyPr>
            <a:normAutofit/>
          </a:bodyPr>
          <a:lstStyle/>
          <a:p>
            <a:r>
              <a:rPr lang="en-US" sz="4000">
                <a:solidFill>
                  <a:srgbClr val="FFFFFF"/>
                </a:solidFill>
                <a:cs typeface="Calibri Light"/>
              </a:rPr>
              <a:t>Thank You</a:t>
            </a:r>
            <a:endParaRPr lang="en-US"/>
          </a:p>
        </p:txBody>
      </p:sp>
    </p:spTree>
    <p:extLst>
      <p:ext uri="{BB962C8B-B14F-4D97-AF65-F5344CB8AC3E}">
        <p14:creationId xmlns:p14="http://schemas.microsoft.com/office/powerpoint/2010/main" val="3121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Abstract</a:t>
            </a:r>
          </a:p>
        </p:txBody>
      </p:sp>
      <p:sp>
        <p:nvSpPr>
          <p:cNvPr id="3" name="Content Placeholder 2">
            <a:extLst>
              <a:ext uri="{FF2B5EF4-FFF2-40B4-BE49-F238E27FC236}">
                <a16:creationId xmlns:a16="http://schemas.microsoft.com/office/drawing/2014/main" id="{BA7F87B5-E7AC-4C3A-AE7F-1B88E833EEE2}"/>
              </a:ext>
            </a:extLst>
          </p:cNvPr>
          <p:cNvSpPr>
            <a:spLocks noGrp="1"/>
          </p:cNvSpPr>
          <p:nvPr>
            <p:ph idx="1"/>
          </p:nvPr>
        </p:nvSpPr>
        <p:spPr>
          <a:xfrm>
            <a:off x="5517770" y="747195"/>
            <a:ext cx="6445932" cy="5361963"/>
          </a:xfrm>
        </p:spPr>
        <p:txBody>
          <a:bodyPr vert="horz" lIns="91440" tIns="45720" rIns="91440" bIns="45720" rtlCol="0" anchor="t">
            <a:normAutofit fontScale="92500" lnSpcReduction="20000"/>
          </a:bodyPr>
          <a:lstStyle/>
          <a:p>
            <a:pPr algn="just">
              <a:buClr>
                <a:srgbClr val="BFBFBF"/>
              </a:buClr>
            </a:pPr>
            <a:r>
              <a:rPr lang="en-GB">
                <a:ea typeface="+mn-lt"/>
                <a:cs typeface="+mn-lt"/>
              </a:rPr>
              <a:t>Our Project “Sandes-A Chat Application” as the name suggest is chatting based application through which different user can interact with each other. </a:t>
            </a:r>
            <a:endParaRPr lang="en-US">
              <a:ea typeface="+mn-lt"/>
              <a:cs typeface="+mn-lt"/>
            </a:endParaRPr>
          </a:p>
          <a:p>
            <a:pPr algn="just">
              <a:buClr>
                <a:srgbClr val="BFBFBF"/>
              </a:buClr>
            </a:pPr>
            <a:r>
              <a:rPr lang="en-GB">
                <a:ea typeface="+mn-lt"/>
                <a:cs typeface="+mn-lt"/>
              </a:rPr>
              <a:t>The sole aim of making this project is to learn more about android and getting more familiar with different aspects of android development. </a:t>
            </a:r>
            <a:endParaRPr lang="en-US"/>
          </a:p>
          <a:p>
            <a:pPr algn="just">
              <a:buClr>
                <a:srgbClr val="BFBFBF"/>
              </a:buClr>
            </a:pPr>
            <a:r>
              <a:rPr lang="en-GB">
                <a:ea typeface="+mn-lt"/>
                <a:cs typeface="+mn-lt"/>
              </a:rPr>
              <a:t>In this project we also have used </a:t>
            </a:r>
            <a:r>
              <a:rPr lang="en-GB" b="1">
                <a:ea typeface="+mn-lt"/>
                <a:cs typeface="+mn-lt"/>
              </a:rPr>
              <a:t>GOOGLE FIREBASE </a:t>
            </a:r>
            <a:r>
              <a:rPr lang="en-GB">
                <a:ea typeface="+mn-lt"/>
                <a:cs typeface="+mn-lt"/>
              </a:rPr>
              <a:t>which is a very important feature when it comes to data storage and various other services for development </a:t>
            </a:r>
            <a:endParaRPr lang="en-GB"/>
          </a:p>
          <a:p>
            <a:pPr algn="just">
              <a:buClr>
                <a:srgbClr val="BFBFBF"/>
              </a:buClr>
            </a:pPr>
            <a:r>
              <a:rPr lang="en-GB">
                <a:ea typeface="+mn-lt"/>
                <a:cs typeface="+mn-lt"/>
              </a:rPr>
              <a:t>In this app users will be able to send messages to each other and can set up their profile. This app features an OTP based authentication through which the user can register on the app.</a:t>
            </a:r>
          </a:p>
        </p:txBody>
      </p:sp>
    </p:spTree>
    <p:extLst>
      <p:ext uri="{BB962C8B-B14F-4D97-AF65-F5344CB8AC3E}">
        <p14:creationId xmlns:p14="http://schemas.microsoft.com/office/powerpoint/2010/main" val="288701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Technologies used in this project</a:t>
            </a:r>
          </a:p>
        </p:txBody>
      </p:sp>
      <p:sp>
        <p:nvSpPr>
          <p:cNvPr id="6" name="Content Placeholder 5">
            <a:extLst>
              <a:ext uri="{FF2B5EF4-FFF2-40B4-BE49-F238E27FC236}">
                <a16:creationId xmlns:a16="http://schemas.microsoft.com/office/drawing/2014/main" id="{B3182C33-302B-489F-8EBF-8D5D8FB53A62}"/>
              </a:ext>
            </a:extLst>
          </p:cNvPr>
          <p:cNvSpPr>
            <a:spLocks noGrp="1"/>
          </p:cNvSpPr>
          <p:nvPr>
            <p:ph idx="1"/>
          </p:nvPr>
        </p:nvSpPr>
        <p:spPr>
          <a:xfrm>
            <a:off x="6032874" y="2456047"/>
            <a:ext cx="2354906" cy="1945021"/>
          </a:xfrm>
        </p:spPr>
        <p:txBody>
          <a:bodyPr vert="horz" lIns="91440" tIns="45720" rIns="91440" bIns="45720" rtlCol="0" anchor="t">
            <a:normAutofit/>
          </a:bodyPr>
          <a:lstStyle/>
          <a:p>
            <a:r>
              <a:rPr lang="en-GB" b="1"/>
              <a:t>Android</a:t>
            </a:r>
          </a:p>
          <a:p>
            <a:pPr>
              <a:buClr>
                <a:srgbClr val="BFBFBF"/>
              </a:buClr>
            </a:pPr>
            <a:r>
              <a:rPr lang="en-GB" b="1"/>
              <a:t>Java</a:t>
            </a:r>
          </a:p>
          <a:p>
            <a:pPr>
              <a:buClr>
                <a:srgbClr val="BFBFBF"/>
              </a:buClr>
            </a:pPr>
            <a:r>
              <a:rPr lang="en-GB" b="1"/>
              <a:t>Firebase</a:t>
            </a:r>
          </a:p>
        </p:txBody>
      </p:sp>
    </p:spTree>
    <p:extLst>
      <p:ext uri="{BB962C8B-B14F-4D97-AF65-F5344CB8AC3E}">
        <p14:creationId xmlns:p14="http://schemas.microsoft.com/office/powerpoint/2010/main" val="346552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Working space background">
            <a:extLst>
              <a:ext uri="{FF2B5EF4-FFF2-40B4-BE49-F238E27FC236}">
                <a16:creationId xmlns:a16="http://schemas.microsoft.com/office/drawing/2014/main" id="{2345A398-75D3-478C-B5D2-19DA3993C311}"/>
              </a:ext>
            </a:extLst>
          </p:cNvPr>
          <p:cNvPicPr>
            <a:picLocks noChangeAspect="1"/>
          </p:cNvPicPr>
          <p:nvPr/>
        </p:nvPicPr>
        <p:blipFill rotWithShape="1">
          <a:blip r:embed="rId2"/>
          <a:srcRect t="7898" r="-2" b="7691"/>
          <a:stretch/>
        </p:blipFill>
        <p:spPr>
          <a:xfrm>
            <a:off x="9" y="8907"/>
            <a:ext cx="12191982" cy="6859119"/>
          </a:xfrm>
          <a:prstGeom prst="rect">
            <a:avLst/>
          </a:prstGeom>
        </p:spPr>
      </p:pic>
      <p:sp>
        <p:nvSpPr>
          <p:cNvPr id="11" name="Rectangle 10">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9922" y="3023190"/>
            <a:ext cx="5547307" cy="818786"/>
          </a:xfrm>
        </p:spPr>
        <p:txBody>
          <a:bodyPr>
            <a:normAutofit/>
          </a:bodyPr>
          <a:lstStyle/>
          <a:p>
            <a:r>
              <a:rPr lang="en-US" sz="4400">
                <a:solidFill>
                  <a:srgbClr val="FFFFFF"/>
                </a:solidFill>
                <a:cs typeface="Calibri Light"/>
              </a:rPr>
              <a:t>System Design</a:t>
            </a:r>
            <a:endParaRPr lang="en-US" sz="4400"/>
          </a:p>
        </p:txBody>
      </p:sp>
    </p:spTree>
    <p:extLst>
      <p:ext uri="{BB962C8B-B14F-4D97-AF65-F5344CB8AC3E}">
        <p14:creationId xmlns:p14="http://schemas.microsoft.com/office/powerpoint/2010/main" val="96087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Use Case Diagram</a:t>
            </a:r>
            <a:endParaRPr lang="en-US"/>
          </a:p>
        </p:txBody>
      </p:sp>
      <p:pic>
        <p:nvPicPr>
          <p:cNvPr id="7" name="Picture 7" descr="Diagram&#10;&#10;Description automatically generated">
            <a:extLst>
              <a:ext uri="{FF2B5EF4-FFF2-40B4-BE49-F238E27FC236}">
                <a16:creationId xmlns:a16="http://schemas.microsoft.com/office/drawing/2014/main" id="{7E0828C1-2F51-46A2-B05B-6DF56A9BC8F0}"/>
              </a:ext>
            </a:extLst>
          </p:cNvPr>
          <p:cNvPicPr>
            <a:picLocks noGrp="1" noChangeAspect="1"/>
          </p:cNvPicPr>
          <p:nvPr>
            <p:ph idx="1"/>
          </p:nvPr>
        </p:nvPicPr>
        <p:blipFill>
          <a:blip r:embed="rId3"/>
          <a:stretch>
            <a:fillRect/>
          </a:stretch>
        </p:blipFill>
        <p:spPr>
          <a:xfrm>
            <a:off x="5728105" y="512131"/>
            <a:ext cx="5992665" cy="5939982"/>
          </a:xfrm>
        </p:spPr>
      </p:pic>
    </p:spTree>
    <p:extLst>
      <p:ext uri="{BB962C8B-B14F-4D97-AF65-F5344CB8AC3E}">
        <p14:creationId xmlns:p14="http://schemas.microsoft.com/office/powerpoint/2010/main" val="212298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Sequence Diagram</a:t>
            </a:r>
          </a:p>
        </p:txBody>
      </p:sp>
      <p:pic>
        <p:nvPicPr>
          <p:cNvPr id="6" name="Picture 7" descr="Diagram&#10;&#10;Description automatically generated">
            <a:extLst>
              <a:ext uri="{FF2B5EF4-FFF2-40B4-BE49-F238E27FC236}">
                <a16:creationId xmlns:a16="http://schemas.microsoft.com/office/drawing/2014/main" id="{85843FE9-8564-419C-A7A1-52DCA59AECF0}"/>
              </a:ext>
            </a:extLst>
          </p:cNvPr>
          <p:cNvPicPr>
            <a:picLocks noChangeAspect="1"/>
          </p:cNvPicPr>
          <p:nvPr/>
        </p:nvPicPr>
        <p:blipFill>
          <a:blip r:embed="rId3"/>
          <a:stretch>
            <a:fillRect/>
          </a:stretch>
        </p:blipFill>
        <p:spPr>
          <a:xfrm>
            <a:off x="5389323" y="1783024"/>
            <a:ext cx="6755731" cy="3283573"/>
          </a:xfrm>
          <a:prstGeom prst="rect">
            <a:avLst/>
          </a:prstGeom>
        </p:spPr>
      </p:pic>
    </p:spTree>
    <p:extLst>
      <p:ext uri="{BB962C8B-B14F-4D97-AF65-F5344CB8AC3E}">
        <p14:creationId xmlns:p14="http://schemas.microsoft.com/office/powerpoint/2010/main" val="201916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Activity Diagram</a:t>
            </a:r>
          </a:p>
        </p:txBody>
      </p:sp>
      <p:pic>
        <p:nvPicPr>
          <p:cNvPr id="4" name="Picture 5" descr="Diagram&#10;&#10;Description automatically generated">
            <a:extLst>
              <a:ext uri="{FF2B5EF4-FFF2-40B4-BE49-F238E27FC236}">
                <a16:creationId xmlns:a16="http://schemas.microsoft.com/office/drawing/2014/main" id="{B18FE49B-E4AD-4BBC-8779-0224018F1032}"/>
              </a:ext>
            </a:extLst>
          </p:cNvPr>
          <p:cNvPicPr>
            <a:picLocks noChangeAspect="1"/>
          </p:cNvPicPr>
          <p:nvPr/>
        </p:nvPicPr>
        <p:blipFill>
          <a:blip r:embed="rId3"/>
          <a:stretch>
            <a:fillRect/>
          </a:stretch>
        </p:blipFill>
        <p:spPr>
          <a:xfrm>
            <a:off x="5914373" y="482784"/>
            <a:ext cx="5592869" cy="5923747"/>
          </a:xfrm>
          <a:prstGeom prst="rect">
            <a:avLst/>
          </a:prstGeom>
        </p:spPr>
      </p:pic>
    </p:spTree>
    <p:extLst>
      <p:ext uri="{BB962C8B-B14F-4D97-AF65-F5344CB8AC3E}">
        <p14:creationId xmlns:p14="http://schemas.microsoft.com/office/powerpoint/2010/main" val="99749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Working space background">
            <a:extLst>
              <a:ext uri="{FF2B5EF4-FFF2-40B4-BE49-F238E27FC236}">
                <a16:creationId xmlns:a16="http://schemas.microsoft.com/office/drawing/2014/main" id="{2345A398-75D3-478C-B5D2-19DA3993C311}"/>
              </a:ext>
            </a:extLst>
          </p:cNvPr>
          <p:cNvPicPr>
            <a:picLocks noChangeAspect="1"/>
          </p:cNvPicPr>
          <p:nvPr/>
        </p:nvPicPr>
        <p:blipFill rotWithShape="1">
          <a:blip r:embed="rId2"/>
          <a:srcRect t="7898" r="-2" b="7691"/>
          <a:stretch/>
        </p:blipFill>
        <p:spPr>
          <a:xfrm>
            <a:off x="9" y="-1119"/>
            <a:ext cx="12191982" cy="6859119"/>
          </a:xfrm>
          <a:prstGeom prst="rect">
            <a:avLst/>
          </a:prstGeom>
        </p:spPr>
      </p:pic>
      <p:sp>
        <p:nvSpPr>
          <p:cNvPr id="11" name="Rectangle 10">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60817" y="2932953"/>
            <a:ext cx="4464465" cy="748602"/>
          </a:xfrm>
        </p:spPr>
        <p:txBody>
          <a:bodyPr>
            <a:normAutofit/>
          </a:bodyPr>
          <a:lstStyle/>
          <a:p>
            <a:r>
              <a:rPr lang="en-US" sz="4000">
                <a:solidFill>
                  <a:srgbClr val="FFFFFF"/>
                </a:solidFill>
                <a:cs typeface="Calibri Light"/>
              </a:rPr>
              <a:t>App Workflow</a:t>
            </a:r>
            <a:endParaRPr lang="en-US"/>
          </a:p>
        </p:txBody>
      </p:sp>
    </p:spTree>
    <p:extLst>
      <p:ext uri="{BB962C8B-B14F-4D97-AF65-F5344CB8AC3E}">
        <p14:creationId xmlns:p14="http://schemas.microsoft.com/office/powerpoint/2010/main" val="296116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7287510E-3591-48C3-9C83-7052F4D1DD41}"/>
              </a:ext>
            </a:extLst>
          </p:cNvPr>
          <p:cNvPicPr>
            <a:picLocks noChangeAspect="1"/>
          </p:cNvPicPr>
          <p:nvPr/>
        </p:nvPicPr>
        <p:blipFill rotWithShape="1">
          <a:blip r:embed="rId2">
            <a:alphaModFix amt="60000"/>
          </a:blip>
          <a:srcRect l="48672" r="-5" b="-5"/>
          <a:stretch/>
        </p:blipFill>
        <p:spPr>
          <a:xfrm>
            <a:off x="-1" y="1"/>
            <a:ext cx="5284893" cy="6865396"/>
          </a:xfrm>
          <a:prstGeom prst="rect">
            <a:avLst/>
          </a:prstGeom>
        </p:spPr>
      </p:pic>
      <p:sp>
        <p:nvSpPr>
          <p:cNvPr id="2" name="Title 1">
            <a:extLst>
              <a:ext uri="{FF2B5EF4-FFF2-40B4-BE49-F238E27FC236}">
                <a16:creationId xmlns:a16="http://schemas.microsoft.com/office/drawing/2014/main" id="{0D0FEB6C-9DB2-4779-8435-2ED75DA1790B}"/>
              </a:ext>
            </a:extLst>
          </p:cNvPr>
          <p:cNvSpPr>
            <a:spLocks noGrp="1"/>
          </p:cNvSpPr>
          <p:nvPr>
            <p:ph type="title"/>
          </p:nvPr>
        </p:nvSpPr>
        <p:spPr>
          <a:xfrm>
            <a:off x="591674" y="1395699"/>
            <a:ext cx="4223965" cy="4111831"/>
          </a:xfrm>
        </p:spPr>
        <p:txBody>
          <a:bodyPr>
            <a:normAutofit/>
          </a:bodyPr>
          <a:lstStyle/>
          <a:p>
            <a:pPr algn="ctr"/>
            <a:r>
              <a:rPr lang="en-GB">
                <a:solidFill>
                  <a:srgbClr val="FFFFFF"/>
                </a:solidFill>
              </a:rPr>
              <a:t>Splash Screen</a:t>
            </a:r>
            <a:endParaRPr lang="en-US"/>
          </a:p>
        </p:txBody>
      </p:sp>
      <p:pic>
        <p:nvPicPr>
          <p:cNvPr id="7" name="Picture 7" descr="Icon&#10;&#10;Description automatically generated">
            <a:extLst>
              <a:ext uri="{FF2B5EF4-FFF2-40B4-BE49-F238E27FC236}">
                <a16:creationId xmlns:a16="http://schemas.microsoft.com/office/drawing/2014/main" id="{8285334E-7A7E-4F7C-95FA-1B7E4596552B}"/>
              </a:ext>
            </a:extLst>
          </p:cNvPr>
          <p:cNvPicPr>
            <a:picLocks noChangeAspect="1"/>
          </p:cNvPicPr>
          <p:nvPr/>
        </p:nvPicPr>
        <p:blipFill>
          <a:blip r:embed="rId3"/>
          <a:stretch>
            <a:fillRect/>
          </a:stretch>
        </p:blipFill>
        <p:spPr>
          <a:xfrm>
            <a:off x="7321180" y="587486"/>
            <a:ext cx="2621033" cy="5688931"/>
          </a:xfrm>
          <a:prstGeom prst="rect">
            <a:avLst/>
          </a:prstGeom>
        </p:spPr>
      </p:pic>
    </p:spTree>
    <p:extLst>
      <p:ext uri="{BB962C8B-B14F-4D97-AF65-F5344CB8AC3E}">
        <p14:creationId xmlns:p14="http://schemas.microsoft.com/office/powerpoint/2010/main" val="2035937875"/>
      </p:ext>
    </p:extLst>
  </p:cSld>
  <p:clrMapOvr>
    <a:masterClrMapping/>
  </p:clrMapOvr>
</p:sld>
</file>

<file path=ppt/theme/theme1.xml><?xml version="1.0" encoding="utf-8"?>
<a:theme xmlns:a="http://schemas.openxmlformats.org/drawingml/2006/main" name="BohemianVTI">
  <a:themeElements>
    <a:clrScheme name="Grayscale">
      <a:dk1>
        <a:srgbClr val="000000"/>
      </a:dk1>
      <a:lt1>
        <a:srgbClr val="FFFFFF"/>
      </a:lt1>
      <a:dk2>
        <a:srgbClr val="000000"/>
      </a:dk2>
      <a:lt2>
        <a:srgbClr val="FFFFFF"/>
      </a:lt2>
      <a:accent1>
        <a:srgbClr val="B5B5B5"/>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BohemianVTI</vt:lpstr>
      <vt:lpstr>Sandes-A Chat Application</vt:lpstr>
      <vt:lpstr>Abstract</vt:lpstr>
      <vt:lpstr>Technologies used in this project</vt:lpstr>
      <vt:lpstr>System Design</vt:lpstr>
      <vt:lpstr>Use Case Diagram</vt:lpstr>
      <vt:lpstr>Sequence Diagram</vt:lpstr>
      <vt:lpstr>Activity Diagram</vt:lpstr>
      <vt:lpstr>App Workflow</vt:lpstr>
      <vt:lpstr>Splash Screen</vt:lpstr>
      <vt:lpstr>Enter user Mobile Number</vt:lpstr>
      <vt:lpstr>OTP Verification</vt:lpstr>
      <vt:lpstr>Profile Setup</vt:lpstr>
      <vt:lpstr>Main Chat Activity (under construction)</vt:lpstr>
      <vt:lpstr>Limitation of this App</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33</cp:revision>
  <dcterms:created xsi:type="dcterms:W3CDTF">2021-03-23T08:52:44Z</dcterms:created>
  <dcterms:modified xsi:type="dcterms:W3CDTF">2021-09-06T18:25:37Z</dcterms:modified>
</cp:coreProperties>
</file>