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75" r:id="rId4"/>
    <p:sldId id="257" r:id="rId5"/>
    <p:sldId id="258" r:id="rId6"/>
    <p:sldId id="259" r:id="rId7"/>
    <p:sldId id="262" r:id="rId8"/>
    <p:sldId id="265" r:id="rId9"/>
    <p:sldId id="260" r:id="rId10"/>
    <p:sldId id="274" r:id="rId11"/>
    <p:sldId id="264" r:id="rId12"/>
    <p:sldId id="273" r:id="rId13"/>
    <p:sldId id="263" r:id="rId14"/>
    <p:sldId id="261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6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9T12:53:58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9T23:52:23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06:08:38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9T12:54:00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9T12:54:03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9T12:54:34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9T12:54:37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9T12:54:41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9T23:52:11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9T23:52:13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9T23:52:19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F328-7DB6-47BE-F86E-DEDB1B749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FC15-352A-4035-2177-ED5528090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F6F0B-0E8F-6C08-6D75-B58654ED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8425-0F0F-4F09-9F07-B16D84ECADC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C9F1A-C0E6-698D-7F7A-A7396647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C39BD-EE7C-8458-D2E7-09FA9809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43C5-9722-4C6F-B3CD-F4D817C45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42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E3B-7CAB-33B8-A67A-BA5843F2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B9297-4F8B-B4CF-3984-A3DEB4F8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06B1D-63FB-CFA5-1B3D-5B473BBF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8425-0F0F-4F09-9F07-B16D84ECADC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4E066-AB4E-3519-AB21-074379B8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00FA9-B0AC-78FC-DD8C-973A18C4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43C5-9722-4C6F-B3CD-F4D817C45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49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1E91A1-C6FC-2C0E-AF45-DFD22E5CE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DFCE3-5485-5D4A-BCC1-9E404CB40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5D335-8D1D-882E-4B49-054B566C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8425-0F0F-4F09-9F07-B16D84ECADC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0A59C-2811-7ADC-55B8-D72D6B77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D7C91-E10A-DFC2-9E10-55D71F29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43C5-9722-4C6F-B3CD-F4D817C45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54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03B9-5AAD-077A-551F-D5020E28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1BDB8-DDD4-A4D6-CE30-361BCBE7F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82961-45CE-6375-E83B-E16B1504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8425-0F0F-4F09-9F07-B16D84ECADC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48913-0C32-FE26-3734-545EB6F1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BBC98-5FD6-6597-B5CD-B7009325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43C5-9722-4C6F-B3CD-F4D817C45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37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6182-2456-9EA4-2E54-D06D33B6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147A3-2276-66B7-6552-311620C4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93DB2-A311-8837-C64A-E057208A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8425-0F0F-4F09-9F07-B16D84ECADC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9E20F-679E-770B-7719-03B21A07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794CA-DC2C-CC83-8A30-877D6BDD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43C5-9722-4C6F-B3CD-F4D817C45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0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3E9F-8385-4420-A320-D442902A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6D85-AA8E-85B8-CD6D-648640651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497FC-2260-FB9F-04C5-F1BB73ED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D5E09-70E8-2B23-5A6E-440946A2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8425-0F0F-4F09-9F07-B16D84ECADC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09E0C-43F7-7260-89F4-2E0A3157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5CFA0-6784-B153-E688-DBC5E083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43C5-9722-4C6F-B3CD-F4D817C45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5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E981-E3EE-4EC0-C1B7-0977EA8F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E34AD-91A3-3383-6C0D-8B66A71CE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79DCB-F5C0-D421-5658-7EDB7DBB0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2F8F6-5BB6-CADB-9F59-40B959911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E32EF-8204-172D-1FB4-2E027AED2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615D4-AFDC-0382-4107-125D7AD5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8425-0F0F-4F09-9F07-B16D84ECADC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AD4AC-766E-D5E8-CFC8-2502DA52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3DD7D-7439-3091-1AF4-25EF160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43C5-9722-4C6F-B3CD-F4D817C45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09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EF79-EAA9-EF9C-979F-C4CDBAEA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31B8A-63D5-C6DD-1A51-2A01A544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8425-0F0F-4F09-9F07-B16D84ECADC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71484-F9A1-A2E1-77E2-A4EABB9F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59EDB-9E79-EEB4-CF4A-C8EAD354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43C5-9722-4C6F-B3CD-F4D817C45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1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90F66-B163-9FBA-04BD-0F30386D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8425-0F0F-4F09-9F07-B16D84ECADC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7FA4F-F4E3-9D65-D334-D75AD0DA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A082D-3FE3-CB49-0A73-71518EEA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43C5-9722-4C6F-B3CD-F4D817C45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42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9169-2953-A47B-14A9-642D98C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DCB70-4C87-19E0-01AA-C8A5C9A3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06904-4066-DB32-4512-57D3728D2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F2593-3C92-1115-C0AF-914F083F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8425-0F0F-4F09-9F07-B16D84ECADC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17EAB-6108-A009-93C0-5F6DC349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98350-DB99-A171-7EEF-67240B27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43C5-9722-4C6F-B3CD-F4D817C45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30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C0BF-B67B-5008-8D16-9203E3DB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9AC29-14C3-A70C-51F8-241EA8E1B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F4FD4-D2F9-0E49-4DB5-10904A0E1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D6EC8-54E9-1CC1-72DD-809F0BE1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8425-0F0F-4F09-9F07-B16D84ECADC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7514B-4397-1B3E-78A8-D3444C70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F1E02-6F84-1DD7-3B94-2809A8F0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43C5-9722-4C6F-B3CD-F4D817C45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62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B4108-1049-27B5-F40A-9EE45996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E391A-1E92-9A5C-5CAE-92C412DAB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C254F-7064-172C-DD5B-2C1064FAD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38425-0F0F-4F09-9F07-B16D84ECADCC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7CE5D-F025-3871-5BDB-003E3D59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38F11-5C31-3D01-AB6B-7568625A6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B43C5-9722-4C6F-B3CD-F4D817C45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5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" Type="http://schemas.openxmlformats.org/officeDocument/2006/relationships/image" Target="../media/image9.png"/><Relationship Id="rId21" Type="http://schemas.openxmlformats.org/officeDocument/2006/relationships/customXml" Target="../ink/ink7.xml"/><Relationship Id="rId7" Type="http://schemas.openxmlformats.org/officeDocument/2006/relationships/customXml" Target="../ink/ink1.xml"/><Relationship Id="rId12" Type="http://schemas.openxmlformats.org/officeDocument/2006/relationships/customXml" Target="../ink/ink3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customXml" Target="../ink/ink6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customXml" Target="../ink/ink2.xml"/><Relationship Id="rId24" Type="http://schemas.openxmlformats.org/officeDocument/2006/relationships/customXml" Target="../ink/ink10.xml"/><Relationship Id="rId5" Type="http://schemas.openxmlformats.org/officeDocument/2006/relationships/image" Target="../media/image11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customXml" Target="../ink/ink11.xml"/><Relationship Id="rId10" Type="http://schemas.openxmlformats.org/officeDocument/2006/relationships/image" Target="../media/image120.png"/><Relationship Id="rId19" Type="http://schemas.openxmlformats.org/officeDocument/2006/relationships/image" Target="../media/image16.png"/><Relationship Id="rId4" Type="http://schemas.openxmlformats.org/officeDocument/2006/relationships/image" Target="../media/image10.png"/><Relationship Id="rId14" Type="http://schemas.openxmlformats.org/officeDocument/2006/relationships/customXml" Target="../ink/ink4.xml"/><Relationship Id="rId22" Type="http://schemas.openxmlformats.org/officeDocument/2006/relationships/customXml" Target="../ink/ink8.xml"/><Relationship Id="rId27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F9A882E-FBCA-45B1-88A0-0EB5C1F25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702" y="332008"/>
            <a:ext cx="8176591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 AMBEDKAR INSTITUTE OF TECHNOLOGY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Near Jnana Bharathi Campus, Bengaluru-560056.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(An Autonomous Institution, Aided by Government of Karnataka)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3">
            <a:extLst>
              <a:ext uri="{FF2B5EF4-FFF2-40B4-BE49-F238E27FC236}">
                <a16:creationId xmlns:a16="http://schemas.microsoft.com/office/drawing/2014/main" id="{2997DA73-D768-479E-806E-BE617704B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322" y="1132227"/>
            <a:ext cx="1877995" cy="201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D723C463-C34B-44BC-B53A-94E1788A4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414" y="2855502"/>
            <a:ext cx="9171165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ELECTRONICS AND COMMUNICATION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UG MAIN PROJECT 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 of RISC-V Vector Processor for Embedded Systems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F81B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By:</a:t>
            </a:r>
            <a:endParaRPr lang="en-US" altLang="en-US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ANJALI DEVI N                                  1DA19EC015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DHARMARAJ S R 	                          1DA19EC033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GANGADHARAIAH T G                   1DA19EC039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JAIKISHORE G	                          1DA19EC055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4F81B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uide By: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PUSHPALATHA 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Assistant Professor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ELECTRONICS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COMMUNICATION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1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C6A586-8D09-18B2-B38F-CD46CCCA2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838" y="554477"/>
            <a:ext cx="11099260" cy="5885234"/>
          </a:xfrm>
        </p:spPr>
        <p:txBody>
          <a:bodyPr/>
          <a:lstStyle/>
          <a:p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239F471-A208-BE1F-1859-A1329913D66D}"/>
              </a:ext>
            </a:extLst>
          </p:cNvPr>
          <p:cNvGraphicFramePr>
            <a:graphicFrameLocks noGrp="1"/>
          </p:cNvGraphicFramePr>
          <p:nvPr/>
        </p:nvGraphicFramePr>
        <p:xfrm>
          <a:off x="2503056" y="1945640"/>
          <a:ext cx="1117599" cy="304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7599">
                  <a:extLst>
                    <a:ext uri="{9D8B030D-6E8A-4147-A177-3AD203B41FA5}">
                      <a16:colId xmlns:a16="http://schemas.microsoft.com/office/drawing/2014/main" val="2279747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3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66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182857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r>
                        <a:rPr lang="en-IN" dirty="0"/>
                        <a:t>.</a:t>
                      </a:r>
                    </a:p>
                    <a:p>
                      <a:r>
                        <a:rPr lang="en-IN" dirty="0"/>
                        <a:t>.</a:t>
                      </a:r>
                    </a:p>
                    <a:p>
                      <a:r>
                        <a:rPr lang="en-IN" dirty="0"/>
                        <a:t>.</a:t>
                      </a:r>
                    </a:p>
                    <a:p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14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8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4288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1EFE20-6C7B-DDCD-15FF-FE3572520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86308"/>
              </p:ext>
            </p:extLst>
          </p:nvPr>
        </p:nvGraphicFramePr>
        <p:xfrm>
          <a:off x="7211003" y="1888888"/>
          <a:ext cx="3798742" cy="304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704">
                  <a:extLst>
                    <a:ext uri="{9D8B030D-6E8A-4147-A177-3AD203B41FA5}">
                      <a16:colId xmlns:a16="http://schemas.microsoft.com/office/drawing/2014/main" val="4071646009"/>
                    </a:ext>
                  </a:extLst>
                </a:gridCol>
                <a:gridCol w="450726">
                  <a:extLst>
                    <a:ext uri="{9D8B030D-6E8A-4147-A177-3AD203B41FA5}">
                      <a16:colId xmlns:a16="http://schemas.microsoft.com/office/drawing/2014/main" val="3821459421"/>
                    </a:ext>
                  </a:extLst>
                </a:gridCol>
                <a:gridCol w="426729">
                  <a:extLst>
                    <a:ext uri="{9D8B030D-6E8A-4147-A177-3AD203B41FA5}">
                      <a16:colId xmlns:a16="http://schemas.microsoft.com/office/drawing/2014/main" val="1329352662"/>
                    </a:ext>
                  </a:extLst>
                </a:gridCol>
                <a:gridCol w="397163">
                  <a:extLst>
                    <a:ext uri="{9D8B030D-6E8A-4147-A177-3AD203B41FA5}">
                      <a16:colId xmlns:a16="http://schemas.microsoft.com/office/drawing/2014/main" val="2378037686"/>
                    </a:ext>
                  </a:extLst>
                </a:gridCol>
                <a:gridCol w="1099127">
                  <a:extLst>
                    <a:ext uri="{9D8B030D-6E8A-4147-A177-3AD203B41FA5}">
                      <a16:colId xmlns:a16="http://schemas.microsoft.com/office/drawing/2014/main" val="2166684375"/>
                    </a:ext>
                  </a:extLst>
                </a:gridCol>
                <a:gridCol w="471055">
                  <a:extLst>
                    <a:ext uri="{9D8B030D-6E8A-4147-A177-3AD203B41FA5}">
                      <a16:colId xmlns:a16="http://schemas.microsoft.com/office/drawing/2014/main" val="1966116184"/>
                    </a:ext>
                  </a:extLst>
                </a:gridCol>
                <a:gridCol w="485238">
                  <a:extLst>
                    <a:ext uri="{9D8B030D-6E8A-4147-A177-3AD203B41FA5}">
                      <a16:colId xmlns:a16="http://schemas.microsoft.com/office/drawing/2014/main" val="833354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e0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/>
                        <a:t>e1</a:t>
                      </a:r>
                      <a:endParaRPr lang="en-IN" dirty="0"/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/>
                        <a:t>e2</a:t>
                      </a:r>
                      <a:endParaRPr lang="en-IN" dirty="0"/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e3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. . . . . . . .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e8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e9</a:t>
                      </a:r>
                    </a:p>
                  </a:txBody>
                  <a:tcPr marL="83127" marR="83127"/>
                </a:tc>
                <a:extLst>
                  <a:ext uri="{0D108BD9-81ED-4DB2-BD59-A6C34878D82A}">
                    <a16:rowId xmlns:a16="http://schemas.microsoft.com/office/drawing/2014/main" val="363522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e0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/>
                        <a:t>e1</a:t>
                      </a:r>
                      <a:endParaRPr lang="en-IN" dirty="0"/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/>
                        <a:t>e2</a:t>
                      </a:r>
                      <a:endParaRPr lang="en-IN" dirty="0"/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e3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 . . . . . . .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e8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e9</a:t>
                      </a:r>
                    </a:p>
                  </a:txBody>
                  <a:tcPr marL="83127" marR="83127"/>
                </a:tc>
                <a:extLst>
                  <a:ext uri="{0D108BD9-81ED-4DB2-BD59-A6C34878D82A}">
                    <a16:rowId xmlns:a16="http://schemas.microsoft.com/office/drawing/2014/main" val="314421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e0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e1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e2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e3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 . . . . . . .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e8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e9</a:t>
                      </a:r>
                    </a:p>
                  </a:txBody>
                  <a:tcPr marL="83127" marR="83127"/>
                </a:tc>
                <a:extLst>
                  <a:ext uri="{0D108BD9-81ED-4DB2-BD59-A6C34878D82A}">
                    <a16:rowId xmlns:a16="http://schemas.microsoft.com/office/drawing/2014/main" val="2285437792"/>
                  </a:ext>
                </a:extLst>
              </a:tr>
              <a:tr h="1112520">
                <a:tc gridSpan="4">
                  <a:txBody>
                    <a:bodyPr/>
                    <a:lstStyle/>
                    <a:p>
                      <a:r>
                        <a:rPr lang="en-IN" dirty="0"/>
                        <a:t>.</a:t>
                      </a:r>
                    </a:p>
                    <a:p>
                      <a:r>
                        <a:rPr lang="en-IN" dirty="0"/>
                        <a:t>.</a:t>
                      </a:r>
                    </a:p>
                    <a:p>
                      <a:r>
                        <a:rPr lang="en-IN" dirty="0"/>
                        <a:t>.</a:t>
                      </a:r>
                    </a:p>
                    <a:p>
                      <a:r>
                        <a:rPr lang="en-IN" dirty="0"/>
                        <a:t>.</a:t>
                      </a:r>
                    </a:p>
                  </a:txBody>
                  <a:tcPr marL="83127" marR="83127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</a:t>
                      </a:r>
                    </a:p>
                    <a:p>
                      <a:r>
                        <a:rPr lang="en-IN" dirty="0"/>
                        <a:t>.</a:t>
                      </a:r>
                    </a:p>
                    <a:p>
                      <a:r>
                        <a:rPr lang="en-IN" dirty="0"/>
                        <a:t>.</a:t>
                      </a:r>
                    </a:p>
                    <a:p>
                      <a:r>
                        <a:rPr lang="en-IN" dirty="0"/>
                        <a:t>.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83127" marR="83127"/>
                </a:tc>
                <a:extLst>
                  <a:ext uri="{0D108BD9-81ED-4DB2-BD59-A6C34878D82A}">
                    <a16:rowId xmlns:a16="http://schemas.microsoft.com/office/drawing/2014/main" val="329851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e0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/>
                        <a:t>e1</a:t>
                      </a:r>
                      <a:endParaRPr lang="en-IN" dirty="0"/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/>
                        <a:t>e2</a:t>
                      </a:r>
                      <a:endParaRPr lang="en-IN" dirty="0"/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/>
                        <a:t>e3</a:t>
                      </a:r>
                      <a:endParaRPr lang="en-IN" dirty="0"/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 . . . . . . .</a:t>
                      </a:r>
                      <a:endParaRPr lang="en-IN" dirty="0"/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e8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e9</a:t>
                      </a:r>
                    </a:p>
                  </a:txBody>
                  <a:tcPr marL="83127" marR="83127"/>
                </a:tc>
                <a:extLst>
                  <a:ext uri="{0D108BD9-81ED-4DB2-BD59-A6C34878D82A}">
                    <a16:rowId xmlns:a16="http://schemas.microsoft.com/office/drawing/2014/main" val="69831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e0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e1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e2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e3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 . . . . . . .</a:t>
                      </a:r>
                      <a:endParaRPr lang="en-IN" dirty="0"/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e8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e9</a:t>
                      </a:r>
                    </a:p>
                  </a:txBody>
                  <a:tcPr marL="83127" marR="83127"/>
                </a:tc>
                <a:extLst>
                  <a:ext uri="{0D108BD9-81ED-4DB2-BD59-A6C34878D82A}">
                    <a16:rowId xmlns:a16="http://schemas.microsoft.com/office/drawing/2014/main" val="40264685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0CC319-41CA-FB00-747A-0746412B8FB9}"/>
              </a:ext>
            </a:extLst>
          </p:cNvPr>
          <p:cNvSpPr txBox="1"/>
          <p:nvPr/>
        </p:nvSpPr>
        <p:spPr>
          <a:xfrm>
            <a:off x="1889532" y="737556"/>
            <a:ext cx="2677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Register file :</a:t>
            </a:r>
            <a:r>
              <a:rPr lang="en-IN" dirty="0"/>
              <a:t> </a:t>
            </a:r>
          </a:p>
          <a:p>
            <a:r>
              <a:rPr lang="en-IN" dirty="0"/>
              <a:t>32 reg with 32bit size each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C1E87-70C4-5D26-AF94-FD7E00068331}"/>
              </a:ext>
            </a:extLst>
          </p:cNvPr>
          <p:cNvSpPr txBox="1"/>
          <p:nvPr/>
        </p:nvSpPr>
        <p:spPr>
          <a:xfrm>
            <a:off x="7435273" y="554477"/>
            <a:ext cx="2867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Vector register file :</a:t>
            </a:r>
          </a:p>
          <a:p>
            <a:r>
              <a:rPr lang="en-IN" dirty="0"/>
              <a:t>4 element of each 32 bit size</a:t>
            </a:r>
          </a:p>
          <a:p>
            <a:r>
              <a:rPr lang="en-IN" dirty="0"/>
              <a:t> in each vector register.</a:t>
            </a:r>
          </a:p>
          <a:p>
            <a:r>
              <a:rPr lang="en-IN" dirty="0"/>
              <a:t>32 vector Reg.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33439-6E1B-524E-7F01-3409156F16A6}"/>
              </a:ext>
            </a:extLst>
          </p:cNvPr>
          <p:cNvSpPr txBox="1"/>
          <p:nvPr/>
        </p:nvSpPr>
        <p:spPr>
          <a:xfrm>
            <a:off x="6779492" y="188888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CE59CF-A31A-7D54-89E2-F40D6FB05E97}"/>
              </a:ext>
            </a:extLst>
          </p:cNvPr>
          <p:cNvSpPr txBox="1"/>
          <p:nvPr/>
        </p:nvSpPr>
        <p:spPr>
          <a:xfrm>
            <a:off x="6728952" y="226988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DB875D-ECC4-26F6-3640-2A9FE1A43DE4}"/>
              </a:ext>
            </a:extLst>
          </p:cNvPr>
          <p:cNvSpPr txBox="1"/>
          <p:nvPr/>
        </p:nvSpPr>
        <p:spPr>
          <a:xfrm>
            <a:off x="6767038" y="2666611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8CA9F-2898-5BA2-BB01-2519CC46BF4E}"/>
              </a:ext>
            </a:extLst>
          </p:cNvPr>
          <p:cNvSpPr txBox="1"/>
          <p:nvPr/>
        </p:nvSpPr>
        <p:spPr>
          <a:xfrm>
            <a:off x="6699291" y="4169963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3735EA-B972-0092-856B-B054D86515B0}"/>
              </a:ext>
            </a:extLst>
          </p:cNvPr>
          <p:cNvSpPr txBox="1"/>
          <p:nvPr/>
        </p:nvSpPr>
        <p:spPr>
          <a:xfrm>
            <a:off x="6710479" y="4550962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v31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58DAF3-6087-0C21-376A-DACDC0571DB8}"/>
              </a:ext>
            </a:extLst>
          </p:cNvPr>
          <p:cNvCxnSpPr>
            <a:cxnSpLocks/>
          </p:cNvCxnSpPr>
          <p:nvPr/>
        </p:nvCxnSpPr>
        <p:spPr>
          <a:xfrm>
            <a:off x="7185372" y="5070764"/>
            <a:ext cx="545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CB810A-B751-3E29-09C0-0F087C96FE8F}"/>
              </a:ext>
            </a:extLst>
          </p:cNvPr>
          <p:cNvCxnSpPr>
            <a:cxnSpLocks/>
          </p:cNvCxnSpPr>
          <p:nvPr/>
        </p:nvCxnSpPr>
        <p:spPr>
          <a:xfrm>
            <a:off x="7233379" y="5344250"/>
            <a:ext cx="3740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9D2191-0FA6-0841-82AD-F516AEAF8003}"/>
              </a:ext>
            </a:extLst>
          </p:cNvPr>
          <p:cNvSpPr txBox="1"/>
          <p:nvPr/>
        </p:nvSpPr>
        <p:spPr>
          <a:xfrm>
            <a:off x="7134832" y="5022618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32-bits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B439E9-5257-69DD-4932-DCD588EC8717}"/>
              </a:ext>
            </a:extLst>
          </p:cNvPr>
          <p:cNvSpPr txBox="1"/>
          <p:nvPr/>
        </p:nvSpPr>
        <p:spPr>
          <a:xfrm>
            <a:off x="8762331" y="5330395"/>
            <a:ext cx="952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/>
              <a:t>MaxVL</a:t>
            </a:r>
            <a:r>
              <a:rPr lang="en-IN" sz="1400" dirty="0"/>
              <a:t>=10</a:t>
            </a:r>
          </a:p>
        </p:txBody>
      </p:sp>
    </p:spTree>
    <p:extLst>
      <p:ext uri="{BB962C8B-B14F-4D97-AF65-F5344CB8AC3E}">
        <p14:creationId xmlns:p14="http://schemas.microsoft.com/office/powerpoint/2010/main" val="62019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C6A586-8D09-18B2-B38F-CD46CCCA2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838" y="554477"/>
            <a:ext cx="11099260" cy="5885234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 descr="Table 3 from Vector vs. superscalar and VLIW architectures for embedded  multimedia benchmarks | Semantic Scholar">
            <a:extLst>
              <a:ext uri="{FF2B5EF4-FFF2-40B4-BE49-F238E27FC236}">
                <a16:creationId xmlns:a16="http://schemas.microsoft.com/office/drawing/2014/main" id="{6F171C4E-50A8-F403-9CD4-203117833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43000"/>
            <a:ext cx="7234382" cy="529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7EAF03-0E7B-A2CA-19A7-9973CB76BF66}"/>
              </a:ext>
            </a:extLst>
          </p:cNvPr>
          <p:cNvSpPr txBox="1"/>
          <p:nvPr/>
        </p:nvSpPr>
        <p:spPr>
          <a:xfrm>
            <a:off x="972993" y="323644"/>
            <a:ext cx="578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vector processing architecture:</a:t>
            </a:r>
          </a:p>
        </p:txBody>
      </p:sp>
    </p:spTree>
    <p:extLst>
      <p:ext uri="{BB962C8B-B14F-4D97-AF65-F5344CB8AC3E}">
        <p14:creationId xmlns:p14="http://schemas.microsoft.com/office/powerpoint/2010/main" val="192526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1A8E-D633-1803-1BD7-A4A37B1C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Paper Block Diagram</a:t>
            </a:r>
          </a:p>
        </p:txBody>
      </p:sp>
      <p:pic>
        <p:nvPicPr>
          <p:cNvPr id="4" name="Content Placeholder 5" descr="Diagram">
            <a:extLst>
              <a:ext uri="{FF2B5EF4-FFF2-40B4-BE49-F238E27FC236}">
                <a16:creationId xmlns:a16="http://schemas.microsoft.com/office/drawing/2014/main" id="{640762C4-0AAE-8016-D613-959BFDE9B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07" y="1690688"/>
            <a:ext cx="10808786" cy="386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1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C6A586-8D09-18B2-B38F-CD46CCCA2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838" y="235527"/>
            <a:ext cx="11099260" cy="6204184"/>
          </a:xfrm>
        </p:spPr>
        <p:txBody>
          <a:bodyPr/>
          <a:lstStyle/>
          <a:p>
            <a:r>
              <a:rPr lang="en-IN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RISC-V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 descr="A computer screen shot of a computer">
            <a:extLst>
              <a:ext uri="{FF2B5EF4-FFF2-40B4-BE49-F238E27FC236}">
                <a16:creationId xmlns:a16="http://schemas.microsoft.com/office/drawing/2014/main" id="{DB46265D-F994-ABBB-2F42-726653B696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5" t="34071" r="23825" b="20611"/>
          <a:stretch/>
        </p:blipFill>
        <p:spPr>
          <a:xfrm>
            <a:off x="875488" y="703632"/>
            <a:ext cx="10359959" cy="573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56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C6A586-8D09-18B2-B38F-CD46CCCA2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IN" dirty="0"/>
              <a:t> 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C4C0BE-8062-0A41-BF84-53DBAF25E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62" y="3639763"/>
            <a:ext cx="607836" cy="3830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9A1C70-D7BF-D60D-0678-A2C8A0F8A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53" y="3055635"/>
            <a:ext cx="1160086" cy="11682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360576-0920-2B56-B9A5-406144DBA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801" y="1028176"/>
            <a:ext cx="1533093" cy="16568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338CE5-257C-1CF5-9E55-7F1EC8B75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7000" y="3429000"/>
            <a:ext cx="1533093" cy="18493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C97DF4-CDB0-23A9-A9F1-6202907DE1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0601" y="2536819"/>
            <a:ext cx="1533093" cy="168707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42F280-E562-D96A-D4C7-59C369D38CC8}"/>
              </a:ext>
            </a:extLst>
          </p:cNvPr>
          <p:cNvCxnSpPr>
            <a:stCxn id="9" idx="3"/>
          </p:cNvCxnSpPr>
          <p:nvPr/>
        </p:nvCxnSpPr>
        <p:spPr>
          <a:xfrm>
            <a:off x="1458398" y="3831273"/>
            <a:ext cx="396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51121F2-F3B3-B206-532A-DAA275B225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86796" y="1963597"/>
            <a:ext cx="2196953" cy="929062"/>
          </a:xfrm>
          <a:prstGeom prst="bentConnector3">
            <a:avLst>
              <a:gd name="adj1" fmla="val 1004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DD9933-9BD6-CBA8-0071-28E9D4EB4B47}"/>
              </a:ext>
            </a:extLst>
          </p:cNvPr>
          <p:cNvCxnSpPr>
            <a:cxnSpLocks/>
          </p:cNvCxnSpPr>
          <p:nvPr/>
        </p:nvCxnSpPr>
        <p:spPr>
          <a:xfrm>
            <a:off x="4143563" y="1714922"/>
            <a:ext cx="963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4FA2265-7404-C69E-6EF1-643AC2978B53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3014939" y="3638893"/>
            <a:ext cx="1102249" cy="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15DE698-A2C8-5C37-8FB6-88EAFA4257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66478" y="3520107"/>
            <a:ext cx="1128925" cy="1019287"/>
          </a:xfrm>
          <a:prstGeom prst="bentConnector3">
            <a:avLst>
              <a:gd name="adj1" fmla="val 1003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A1A11D3-B833-933B-8D39-F5ACD21E0927}"/>
              </a:ext>
            </a:extLst>
          </p:cNvPr>
          <p:cNvCxnSpPr>
            <a:cxnSpLocks/>
          </p:cNvCxnSpPr>
          <p:nvPr/>
        </p:nvCxnSpPr>
        <p:spPr>
          <a:xfrm>
            <a:off x="4103973" y="4167268"/>
            <a:ext cx="1003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53025B-3456-D7A2-6C66-B7F373DDF0FF}"/>
              </a:ext>
            </a:extLst>
          </p:cNvPr>
          <p:cNvCxnSpPr>
            <a:cxnSpLocks/>
          </p:cNvCxnSpPr>
          <p:nvPr/>
        </p:nvCxnSpPr>
        <p:spPr>
          <a:xfrm>
            <a:off x="4103973" y="3937116"/>
            <a:ext cx="1003027" cy="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21700B7-1321-E0F6-0C97-79F5D4FF2E90}"/>
              </a:ext>
            </a:extLst>
          </p:cNvPr>
          <p:cNvCxnSpPr>
            <a:cxnSpLocks/>
          </p:cNvCxnSpPr>
          <p:nvPr/>
        </p:nvCxnSpPr>
        <p:spPr>
          <a:xfrm>
            <a:off x="4137520" y="2054430"/>
            <a:ext cx="969480" cy="1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4E6655A-6224-88E8-1832-E08244EF559F}"/>
                  </a:ext>
                </a:extLst>
              </p14:cNvPr>
              <p14:cNvContentPartPr/>
              <p14:nvPr/>
            </p14:nvContentPartPr>
            <p14:xfrm>
              <a:off x="4137520" y="1714237"/>
              <a:ext cx="360" cy="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4E6655A-6224-88E8-1832-E08244EF55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19880" y="169659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39F4697-73EC-651F-B108-FBEAC733F7C6}"/>
                  </a:ext>
                </a:extLst>
              </p14:cNvPr>
              <p14:cNvContentPartPr/>
              <p14:nvPr/>
            </p14:nvContentPartPr>
            <p14:xfrm>
              <a:off x="4359280" y="1714237"/>
              <a:ext cx="36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39F4697-73EC-651F-B108-FBEAC733F7C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41280" y="169659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D7E17CB-FCF2-058E-CF13-EB26153F1619}"/>
                  </a:ext>
                </a:extLst>
              </p14:cNvPr>
              <p14:cNvContentPartPr/>
              <p14:nvPr/>
            </p14:nvContentPartPr>
            <p14:xfrm>
              <a:off x="4120381" y="2054070"/>
              <a:ext cx="36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D7E17CB-FCF2-058E-CF13-EB26153F16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02381" y="20360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398250F-488A-59F3-9E5F-CC5285CFD998}"/>
                  </a:ext>
                </a:extLst>
              </p14:cNvPr>
              <p14:cNvContentPartPr/>
              <p14:nvPr/>
            </p14:nvContentPartPr>
            <p14:xfrm>
              <a:off x="4091440" y="3931117"/>
              <a:ext cx="36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398250F-488A-59F3-9E5F-CC5285CFD99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73440" y="391311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7F8B533-75DD-01EE-1C3E-139B82839A94}"/>
                  </a:ext>
                </a:extLst>
              </p14:cNvPr>
              <p14:cNvContentPartPr/>
              <p14:nvPr/>
            </p14:nvContentPartPr>
            <p14:xfrm>
              <a:off x="4340920" y="4171597"/>
              <a:ext cx="360" cy="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7F8B533-75DD-01EE-1C3E-139B82839A9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22920" y="415359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D5B8227-B81F-AE0A-7C97-D8626B047422}"/>
                  </a:ext>
                </a:extLst>
              </p14:cNvPr>
              <p14:cNvContentPartPr/>
              <p14:nvPr/>
            </p14:nvContentPartPr>
            <p14:xfrm>
              <a:off x="4100440" y="4161877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D5B8227-B81F-AE0A-7C97-D8626B0474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82800" y="4144237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105" name="Picture 104">
            <a:extLst>
              <a:ext uri="{FF2B5EF4-FFF2-40B4-BE49-F238E27FC236}">
                <a16:creationId xmlns:a16="http://schemas.microsoft.com/office/drawing/2014/main" id="{C58ACAAC-6519-D7E2-E1E9-92EA5354B7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98846" y="2532049"/>
            <a:ext cx="732361" cy="13334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0C5D6F81-7A09-1D3A-18D9-94A6E4025BB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44504" y="2491877"/>
            <a:ext cx="619125" cy="1451689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8B8691A-DAD2-6A0D-7561-0B633BAFCD85}"/>
              </a:ext>
            </a:extLst>
          </p:cNvPr>
          <p:cNvCxnSpPr/>
          <p:nvPr/>
        </p:nvCxnSpPr>
        <p:spPr>
          <a:xfrm>
            <a:off x="6582894" y="1465415"/>
            <a:ext cx="2797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F0B6228-31B2-FF95-5266-058AC93AAF18}"/>
              </a:ext>
            </a:extLst>
          </p:cNvPr>
          <p:cNvCxnSpPr>
            <a:cxnSpLocks/>
          </p:cNvCxnSpPr>
          <p:nvPr/>
        </p:nvCxnSpPr>
        <p:spPr>
          <a:xfrm flipH="1">
            <a:off x="6846345" y="1474651"/>
            <a:ext cx="7037" cy="1210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0D1466F-FF34-E5E3-0505-42E234AC7E1E}"/>
              </a:ext>
            </a:extLst>
          </p:cNvPr>
          <p:cNvCxnSpPr/>
          <p:nvPr/>
        </p:nvCxnSpPr>
        <p:spPr>
          <a:xfrm>
            <a:off x="6595432" y="4307832"/>
            <a:ext cx="2797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54762B3-AB31-81F5-C58E-1EDD6D48F692}"/>
              </a:ext>
            </a:extLst>
          </p:cNvPr>
          <p:cNvCxnSpPr>
            <a:cxnSpLocks/>
          </p:cNvCxnSpPr>
          <p:nvPr/>
        </p:nvCxnSpPr>
        <p:spPr>
          <a:xfrm>
            <a:off x="6747832" y="3055635"/>
            <a:ext cx="0" cy="884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A8506B-5CE6-2901-ECB5-2F8B4984AA35}"/>
              </a:ext>
            </a:extLst>
          </p:cNvPr>
          <p:cNvCxnSpPr>
            <a:cxnSpLocks/>
          </p:cNvCxnSpPr>
          <p:nvPr/>
        </p:nvCxnSpPr>
        <p:spPr>
          <a:xfrm>
            <a:off x="6595432" y="3931117"/>
            <a:ext cx="139862" cy="9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744CFBC-4ACC-148F-0EB6-12A614C431D6}"/>
              </a:ext>
            </a:extLst>
          </p:cNvPr>
          <p:cNvCxnSpPr>
            <a:cxnSpLocks/>
          </p:cNvCxnSpPr>
          <p:nvPr/>
        </p:nvCxnSpPr>
        <p:spPr>
          <a:xfrm>
            <a:off x="6875156" y="3217721"/>
            <a:ext cx="0" cy="1090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B84D0B9-12C5-1788-12E4-624330C40BE6}"/>
              </a:ext>
            </a:extLst>
          </p:cNvPr>
          <p:cNvCxnSpPr>
            <a:cxnSpLocks/>
          </p:cNvCxnSpPr>
          <p:nvPr/>
        </p:nvCxnSpPr>
        <p:spPr>
          <a:xfrm>
            <a:off x="6573658" y="1988012"/>
            <a:ext cx="161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90B5794-9D37-7F6D-DDCE-8CD7FCFE3932}"/>
              </a:ext>
            </a:extLst>
          </p:cNvPr>
          <p:cNvCxnSpPr>
            <a:cxnSpLocks/>
          </p:cNvCxnSpPr>
          <p:nvPr/>
        </p:nvCxnSpPr>
        <p:spPr>
          <a:xfrm>
            <a:off x="6735294" y="1988012"/>
            <a:ext cx="9221" cy="93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5" name="Picture 134">
            <a:extLst>
              <a:ext uri="{FF2B5EF4-FFF2-40B4-BE49-F238E27FC236}">
                <a16:creationId xmlns:a16="http://schemas.microsoft.com/office/drawing/2014/main" id="{5BD2FD80-A250-BC11-A8B1-5991B583D67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55931" y="5876133"/>
            <a:ext cx="1266825" cy="771525"/>
          </a:xfrm>
          <a:prstGeom prst="rect">
            <a:avLst/>
          </a:prstGeom>
        </p:spPr>
      </p:pic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147DE401-9192-60C3-5998-4DEF51B2D6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98878" y="3744302"/>
            <a:ext cx="2647261" cy="2438181"/>
          </a:xfrm>
          <a:prstGeom prst="bentConnector3">
            <a:avLst>
              <a:gd name="adj1" fmla="val 99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E63B2F0-7769-54C9-EA6B-F5B2048EC128}"/>
              </a:ext>
            </a:extLst>
          </p:cNvPr>
          <p:cNvCxnSpPr>
            <a:cxnSpLocks/>
          </p:cNvCxnSpPr>
          <p:nvPr/>
        </p:nvCxnSpPr>
        <p:spPr>
          <a:xfrm>
            <a:off x="6853382" y="2685016"/>
            <a:ext cx="228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140F461-ECF9-FBD7-A196-A3BF1D87A90B}"/>
              </a:ext>
            </a:extLst>
          </p:cNvPr>
          <p:cNvCxnSpPr>
            <a:cxnSpLocks/>
          </p:cNvCxnSpPr>
          <p:nvPr/>
        </p:nvCxnSpPr>
        <p:spPr>
          <a:xfrm>
            <a:off x="6748251" y="2926883"/>
            <a:ext cx="333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6416E90-7768-0761-4964-28226DCC43F5}"/>
              </a:ext>
            </a:extLst>
          </p:cNvPr>
          <p:cNvCxnSpPr>
            <a:cxnSpLocks/>
          </p:cNvCxnSpPr>
          <p:nvPr/>
        </p:nvCxnSpPr>
        <p:spPr>
          <a:xfrm>
            <a:off x="6744515" y="3052869"/>
            <a:ext cx="337600" cy="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50232A5-7F5F-AC02-A8D1-8EC7F1461A5D}"/>
              </a:ext>
            </a:extLst>
          </p:cNvPr>
          <p:cNvCxnSpPr>
            <a:cxnSpLocks/>
          </p:cNvCxnSpPr>
          <p:nvPr/>
        </p:nvCxnSpPr>
        <p:spPr>
          <a:xfrm>
            <a:off x="6862618" y="3217721"/>
            <a:ext cx="228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D5849AD-E2CA-AF8A-3C3D-275599F439E6}"/>
              </a:ext>
            </a:extLst>
          </p:cNvPr>
          <p:cNvCxnSpPr>
            <a:cxnSpLocks/>
          </p:cNvCxnSpPr>
          <p:nvPr/>
        </p:nvCxnSpPr>
        <p:spPr>
          <a:xfrm>
            <a:off x="6948594" y="3690461"/>
            <a:ext cx="169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79EBFF69-E254-62E6-D26E-12AD4BFE4D4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03876" y="4834890"/>
            <a:ext cx="2597773" cy="291661"/>
          </a:xfrm>
          <a:prstGeom prst="bentConnector3">
            <a:avLst>
              <a:gd name="adj1" fmla="val -13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FCC0B2D-7CB3-08A8-27AA-2184BFD81E6E}"/>
              </a:ext>
            </a:extLst>
          </p:cNvPr>
          <p:cNvCxnSpPr>
            <a:cxnSpLocks/>
          </p:cNvCxnSpPr>
          <p:nvPr/>
        </p:nvCxnSpPr>
        <p:spPr>
          <a:xfrm flipV="1">
            <a:off x="7255777" y="3871600"/>
            <a:ext cx="0" cy="25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AF321EF-9212-7DAE-0099-7EB2D1846954}"/>
              </a:ext>
            </a:extLst>
          </p:cNvPr>
          <p:cNvCxnSpPr>
            <a:cxnSpLocks/>
          </p:cNvCxnSpPr>
          <p:nvPr/>
        </p:nvCxnSpPr>
        <p:spPr>
          <a:xfrm flipV="1">
            <a:off x="7482068" y="3871601"/>
            <a:ext cx="0" cy="25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BEA6177-32E4-3B66-DCC3-4C0962B78F52}"/>
              </a:ext>
            </a:extLst>
          </p:cNvPr>
          <p:cNvCxnSpPr>
            <a:cxnSpLocks/>
          </p:cNvCxnSpPr>
          <p:nvPr/>
        </p:nvCxnSpPr>
        <p:spPr>
          <a:xfrm>
            <a:off x="7638276" y="3528053"/>
            <a:ext cx="257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53F0BFC-047A-173D-8D07-24C974B13C01}"/>
              </a:ext>
            </a:extLst>
          </p:cNvPr>
          <p:cNvCxnSpPr>
            <a:cxnSpLocks/>
          </p:cNvCxnSpPr>
          <p:nvPr/>
        </p:nvCxnSpPr>
        <p:spPr>
          <a:xfrm>
            <a:off x="7638276" y="2772126"/>
            <a:ext cx="282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ABB3857B-5F7A-F5B0-2474-7318F0DE98BD}"/>
              </a:ext>
            </a:extLst>
          </p:cNvPr>
          <p:cNvCxnSpPr>
            <a:cxnSpLocks/>
          </p:cNvCxnSpPr>
          <p:nvPr/>
        </p:nvCxnSpPr>
        <p:spPr>
          <a:xfrm>
            <a:off x="8613959" y="3063556"/>
            <a:ext cx="536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2" name="Picture 181">
            <a:extLst>
              <a:ext uri="{FF2B5EF4-FFF2-40B4-BE49-F238E27FC236}">
                <a16:creationId xmlns:a16="http://schemas.microsoft.com/office/drawing/2014/main" id="{4725C086-FDD9-8C81-C213-3DD6AD73308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59364" y="296078"/>
            <a:ext cx="492419" cy="1168245"/>
          </a:xfrm>
          <a:prstGeom prst="rect">
            <a:avLst/>
          </a:prstGeom>
        </p:spPr>
      </p:pic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E6E484A9-DFD8-E0F5-F3FA-B56A53B54D06}"/>
              </a:ext>
            </a:extLst>
          </p:cNvPr>
          <p:cNvCxnSpPr>
            <a:cxnSpLocks/>
            <a:stCxn id="182" idx="1"/>
          </p:cNvCxnSpPr>
          <p:nvPr/>
        </p:nvCxnSpPr>
        <p:spPr>
          <a:xfrm rot="10800000" flipV="1">
            <a:off x="507590" y="880200"/>
            <a:ext cx="451774" cy="294512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99E1D00-DCC6-0FAD-7525-A09E761FC0D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0570" y="3825327"/>
            <a:ext cx="349992" cy="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BA5089A2-D41A-916A-9AE0-6B082E946F4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47405" y="1722205"/>
            <a:ext cx="2484947" cy="1348429"/>
          </a:xfrm>
          <a:prstGeom prst="bentConnector3">
            <a:avLst>
              <a:gd name="adj1" fmla="val -17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290CD406-7A16-4861-4C09-3DAFDA0905FE}"/>
              </a:ext>
            </a:extLst>
          </p:cNvPr>
          <p:cNvCxnSpPr>
            <a:cxnSpLocks/>
          </p:cNvCxnSpPr>
          <p:nvPr/>
        </p:nvCxnSpPr>
        <p:spPr>
          <a:xfrm rot="10800000">
            <a:off x="1396670" y="766393"/>
            <a:ext cx="5326086" cy="699022"/>
          </a:xfrm>
          <a:prstGeom prst="bentConnector3">
            <a:avLst>
              <a:gd name="adj1" fmla="val 74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234AB7DA-B11C-4D45-9CF2-2C0A4C44F72A}"/>
              </a:ext>
            </a:extLst>
          </p:cNvPr>
          <p:cNvCxnSpPr>
            <a:cxnSpLocks/>
          </p:cNvCxnSpPr>
          <p:nvPr/>
        </p:nvCxnSpPr>
        <p:spPr>
          <a:xfrm flipH="1" flipV="1">
            <a:off x="1378494" y="530900"/>
            <a:ext cx="5087436" cy="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A3F531A2-42FB-9CDC-E921-515640EE8824}"/>
              </a:ext>
            </a:extLst>
          </p:cNvPr>
          <p:cNvCxnSpPr>
            <a:cxnSpLocks/>
          </p:cNvCxnSpPr>
          <p:nvPr/>
        </p:nvCxnSpPr>
        <p:spPr>
          <a:xfrm flipV="1">
            <a:off x="1111311" y="1438969"/>
            <a:ext cx="3950" cy="40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8E787C13-C8F1-431C-CC72-99B0E5E1F98F}"/>
              </a:ext>
            </a:extLst>
          </p:cNvPr>
          <p:cNvCxnSpPr>
            <a:cxnSpLocks/>
          </p:cNvCxnSpPr>
          <p:nvPr/>
        </p:nvCxnSpPr>
        <p:spPr>
          <a:xfrm flipH="1">
            <a:off x="1396670" y="947228"/>
            <a:ext cx="492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CE9A3DA-F5EE-41EB-4313-A53EF031D65B}"/>
              </a:ext>
            </a:extLst>
          </p:cNvPr>
          <p:cNvCxnSpPr>
            <a:cxnSpLocks/>
          </p:cNvCxnSpPr>
          <p:nvPr/>
        </p:nvCxnSpPr>
        <p:spPr>
          <a:xfrm flipH="1">
            <a:off x="1371311" y="766392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F5623B83-6E16-9A0D-54FB-D604AB2038A4}"/>
              </a:ext>
            </a:extLst>
          </p:cNvPr>
          <p:cNvCxnSpPr>
            <a:cxnSpLocks/>
          </p:cNvCxnSpPr>
          <p:nvPr/>
        </p:nvCxnSpPr>
        <p:spPr>
          <a:xfrm flipH="1">
            <a:off x="1399976" y="1153945"/>
            <a:ext cx="415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5B795714-AA4D-3B40-CBA3-F6801ACF9D4C}"/>
              </a:ext>
            </a:extLst>
          </p:cNvPr>
          <p:cNvCxnSpPr>
            <a:cxnSpLocks/>
          </p:cNvCxnSpPr>
          <p:nvPr/>
        </p:nvCxnSpPr>
        <p:spPr>
          <a:xfrm flipV="1">
            <a:off x="1255123" y="1442106"/>
            <a:ext cx="3950" cy="40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Flowchart: Manual Operation 228">
            <a:extLst>
              <a:ext uri="{FF2B5EF4-FFF2-40B4-BE49-F238E27FC236}">
                <a16:creationId xmlns:a16="http://schemas.microsoft.com/office/drawing/2014/main" id="{65AEBBB2-CAC8-293B-38FB-B115419A5F03}"/>
              </a:ext>
            </a:extLst>
          </p:cNvPr>
          <p:cNvSpPr/>
          <p:nvPr/>
        </p:nvSpPr>
        <p:spPr>
          <a:xfrm rot="5400000">
            <a:off x="6408643" y="377593"/>
            <a:ext cx="393159" cy="278585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6466293E-C766-941C-7483-5A0CE042F571}"/>
              </a:ext>
            </a:extLst>
          </p:cNvPr>
          <p:cNvCxnSpPr>
            <a:cxnSpLocks/>
          </p:cNvCxnSpPr>
          <p:nvPr/>
        </p:nvCxnSpPr>
        <p:spPr>
          <a:xfrm rot="16200000" flipV="1">
            <a:off x="5310205" y="2042094"/>
            <a:ext cx="3120696" cy="193294"/>
          </a:xfrm>
          <a:prstGeom prst="bentConnector3">
            <a:avLst>
              <a:gd name="adj1" fmla="val 1006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B3B667FB-B479-18D2-A78D-621BD124AF15}"/>
              </a:ext>
            </a:extLst>
          </p:cNvPr>
          <p:cNvGrpSpPr/>
          <p:nvPr/>
        </p:nvGrpSpPr>
        <p:grpSpPr>
          <a:xfrm>
            <a:off x="3112240" y="3648193"/>
            <a:ext cx="55800" cy="360"/>
            <a:chOff x="3112240" y="3648193"/>
            <a:chExt cx="5580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60695E3-B39E-3DCB-41E9-3649671311EF}"/>
                    </a:ext>
                  </a:extLst>
                </p14:cNvPr>
                <p14:cNvContentPartPr/>
                <p14:nvPr/>
              </p14:nvContentPartPr>
              <p14:xfrm>
                <a:off x="3112240" y="3648193"/>
                <a:ext cx="360" cy="3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60695E3-B39E-3DCB-41E9-3649671311E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94240" y="36301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BEA615D-F7A6-D5D5-6709-BAB06493EB15}"/>
                    </a:ext>
                  </a:extLst>
                </p14:cNvPr>
                <p14:cNvContentPartPr/>
                <p14:nvPr/>
              </p14:nvContentPartPr>
              <p14:xfrm>
                <a:off x="3167680" y="3648193"/>
                <a:ext cx="360" cy="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BEA615D-F7A6-D5D5-6709-BAB06493EB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49680" y="36301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7D535555-2A6E-D058-003D-84AFAD22081A}"/>
                  </a:ext>
                </a:extLst>
              </p14:cNvPr>
              <p14:cNvContentPartPr/>
              <p14:nvPr/>
            </p14:nvContentPartPr>
            <p14:xfrm>
              <a:off x="6945520" y="3684913"/>
              <a:ext cx="360" cy="3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7D535555-2A6E-D058-003D-84AFAD2208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27880" y="366691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D5D2422D-5044-43A4-0490-0BF54430576B}"/>
                  </a:ext>
                </a:extLst>
              </p14:cNvPr>
              <p14:cNvContentPartPr/>
              <p14:nvPr/>
            </p14:nvContentPartPr>
            <p14:xfrm>
              <a:off x="6686680" y="1459033"/>
              <a:ext cx="360" cy="3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D5D2422D-5044-43A4-0490-0BF5443057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69040" y="1441033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0A251CE7-1407-613F-E02F-5940D2A7314D}"/>
              </a:ext>
            </a:extLst>
          </p:cNvPr>
          <p:cNvCxnSpPr>
            <a:cxnSpLocks/>
          </p:cNvCxnSpPr>
          <p:nvPr/>
        </p:nvCxnSpPr>
        <p:spPr>
          <a:xfrm flipH="1">
            <a:off x="6744515" y="416137"/>
            <a:ext cx="492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23E38454-D184-C578-F48A-B78D584DD4FC}"/>
              </a:ext>
            </a:extLst>
          </p:cNvPr>
          <p:cNvCxnSpPr>
            <a:cxnSpLocks/>
          </p:cNvCxnSpPr>
          <p:nvPr/>
        </p:nvCxnSpPr>
        <p:spPr>
          <a:xfrm>
            <a:off x="8247778" y="2324077"/>
            <a:ext cx="0" cy="36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21CBF02D-B8AD-9432-F59D-2FB276504A07}"/>
              </a:ext>
            </a:extLst>
          </p:cNvPr>
          <p:cNvSpPr txBox="1"/>
          <p:nvPr/>
        </p:nvSpPr>
        <p:spPr>
          <a:xfrm>
            <a:off x="1396670" y="297013"/>
            <a:ext cx="926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PC + Branch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21C76A0-3861-7485-C8E7-7D4575A355CA}"/>
              </a:ext>
            </a:extLst>
          </p:cNvPr>
          <p:cNvSpPr txBox="1"/>
          <p:nvPr/>
        </p:nvSpPr>
        <p:spPr>
          <a:xfrm>
            <a:off x="1385625" y="728907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PC+4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1CD76043-6104-569A-8E36-F6A6E0987BA1}"/>
              </a:ext>
            </a:extLst>
          </p:cNvPr>
          <p:cNvSpPr txBox="1"/>
          <p:nvPr/>
        </p:nvSpPr>
        <p:spPr>
          <a:xfrm>
            <a:off x="1367279" y="527619"/>
            <a:ext cx="70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/>
              <a:t>Jmp</a:t>
            </a:r>
            <a:r>
              <a:rPr lang="en-IN" sz="1200" dirty="0"/>
              <a:t> Reg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CFDCB1C-AA9B-8B51-617A-DEDDB25A5552}"/>
              </a:ext>
            </a:extLst>
          </p:cNvPr>
          <p:cNvSpPr txBox="1"/>
          <p:nvPr/>
        </p:nvSpPr>
        <p:spPr>
          <a:xfrm>
            <a:off x="1422132" y="924136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jump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7B207A2F-6E2F-F147-202A-69429D6F298C}"/>
              </a:ext>
            </a:extLst>
          </p:cNvPr>
          <p:cNvSpPr txBox="1"/>
          <p:nvPr/>
        </p:nvSpPr>
        <p:spPr>
          <a:xfrm>
            <a:off x="7964101" y="2090009"/>
            <a:ext cx="649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opcode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BCF7414-14DE-35B5-1B54-B94EB0900E31}"/>
              </a:ext>
            </a:extLst>
          </p:cNvPr>
          <p:cNvSpPr txBox="1"/>
          <p:nvPr/>
        </p:nvSpPr>
        <p:spPr>
          <a:xfrm>
            <a:off x="7124624" y="4068536"/>
            <a:ext cx="519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Input </a:t>
            </a:r>
          </a:p>
          <a:p>
            <a:r>
              <a:rPr lang="en-IN" sz="1100" dirty="0"/>
              <a:t>select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B6D2C12C-ED4B-D895-D767-A12CA72E6E1F}"/>
              </a:ext>
            </a:extLst>
          </p:cNvPr>
          <p:cNvCxnSpPr/>
          <p:nvPr/>
        </p:nvCxnSpPr>
        <p:spPr>
          <a:xfrm flipV="1">
            <a:off x="5001184" y="6205081"/>
            <a:ext cx="121113" cy="14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5483285C-E80E-CD48-F476-9333D8FCFAE4}"/>
              </a:ext>
            </a:extLst>
          </p:cNvPr>
          <p:cNvCxnSpPr>
            <a:cxnSpLocks/>
          </p:cNvCxnSpPr>
          <p:nvPr/>
        </p:nvCxnSpPr>
        <p:spPr>
          <a:xfrm flipV="1">
            <a:off x="6702915" y="6210823"/>
            <a:ext cx="179186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ED37652-15C9-806B-423A-1539D521B971}"/>
              </a:ext>
            </a:extLst>
          </p:cNvPr>
          <p:cNvSpPr txBox="1"/>
          <p:nvPr/>
        </p:nvSpPr>
        <p:spPr>
          <a:xfrm>
            <a:off x="4913981" y="603338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16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486FCE2C-E6F5-28C1-9833-9A93D7E9BC38}"/>
              </a:ext>
            </a:extLst>
          </p:cNvPr>
          <p:cNvSpPr txBox="1"/>
          <p:nvPr/>
        </p:nvSpPr>
        <p:spPr>
          <a:xfrm>
            <a:off x="6644958" y="600471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32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013C7BE-5D15-8453-5FBE-9A6B6378BA28}"/>
              </a:ext>
            </a:extLst>
          </p:cNvPr>
          <p:cNvSpPr txBox="1"/>
          <p:nvPr/>
        </p:nvSpPr>
        <p:spPr>
          <a:xfrm>
            <a:off x="6772069" y="187939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PC+4</a:t>
            </a:r>
          </a:p>
        </p:txBody>
      </p:sp>
      <p:pic>
        <p:nvPicPr>
          <p:cNvPr id="273" name="Picture 272">
            <a:extLst>
              <a:ext uri="{FF2B5EF4-FFF2-40B4-BE49-F238E27FC236}">
                <a16:creationId xmlns:a16="http://schemas.microsoft.com/office/drawing/2014/main" id="{E989C195-8F2D-FFB6-5AA8-A8D1B8BA1E7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301691" y="819638"/>
            <a:ext cx="871164" cy="455381"/>
          </a:xfrm>
          <a:prstGeom prst="rect">
            <a:avLst/>
          </a:prstGeom>
        </p:spPr>
      </p:pic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529FB995-69FC-03D9-E620-49D282DE2A6D}"/>
              </a:ext>
            </a:extLst>
          </p:cNvPr>
          <p:cNvCxnSpPr>
            <a:cxnSpLocks/>
            <a:endCxn id="273" idx="1"/>
          </p:cNvCxnSpPr>
          <p:nvPr/>
        </p:nvCxnSpPr>
        <p:spPr>
          <a:xfrm flipV="1">
            <a:off x="3164094" y="1047329"/>
            <a:ext cx="137597" cy="106616"/>
          </a:xfrm>
          <a:prstGeom prst="bentConnector3">
            <a:avLst>
              <a:gd name="adj1" fmla="val -37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6658FE1-AE77-6AEA-043B-47834A1A912E}"/>
              </a:ext>
            </a:extLst>
          </p:cNvPr>
          <p:cNvCxnSpPr>
            <a:cxnSpLocks/>
            <a:stCxn id="273" idx="3"/>
          </p:cNvCxnSpPr>
          <p:nvPr/>
        </p:nvCxnSpPr>
        <p:spPr>
          <a:xfrm flipV="1">
            <a:off x="4172855" y="1042321"/>
            <a:ext cx="304727" cy="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DE7CD09B-487E-26AE-D0CF-7E14D328748E}"/>
              </a:ext>
            </a:extLst>
          </p:cNvPr>
          <p:cNvSpPr txBox="1"/>
          <p:nvPr/>
        </p:nvSpPr>
        <p:spPr>
          <a:xfrm rot="16200000">
            <a:off x="-50893" y="2221955"/>
            <a:ext cx="954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Next PC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90EB62E5-019F-75B5-0B20-2220DC4968C4}"/>
              </a:ext>
            </a:extLst>
          </p:cNvPr>
          <p:cNvSpPr txBox="1"/>
          <p:nvPr/>
        </p:nvSpPr>
        <p:spPr>
          <a:xfrm>
            <a:off x="843419" y="1808968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err="1"/>
              <a:t>PC_select</a:t>
            </a:r>
            <a:endParaRPr lang="en-IN" sz="1100" dirty="0"/>
          </a:p>
        </p:txBody>
      </p:sp>
      <p:pic>
        <p:nvPicPr>
          <p:cNvPr id="283" name="Picture 282">
            <a:extLst>
              <a:ext uri="{FF2B5EF4-FFF2-40B4-BE49-F238E27FC236}">
                <a16:creationId xmlns:a16="http://schemas.microsoft.com/office/drawing/2014/main" id="{E1EEEC2E-2455-1884-E570-F23E35BC9CF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329486" y="3825321"/>
            <a:ext cx="345058" cy="705119"/>
          </a:xfrm>
          <a:prstGeom prst="rect">
            <a:avLst/>
          </a:prstGeom>
        </p:spPr>
      </p:pic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EF4DBA8A-845E-FE88-A052-8A69840264F4}"/>
              </a:ext>
            </a:extLst>
          </p:cNvPr>
          <p:cNvCxnSpPr>
            <a:cxnSpLocks/>
            <a:stCxn id="283" idx="3"/>
          </p:cNvCxnSpPr>
          <p:nvPr/>
        </p:nvCxnSpPr>
        <p:spPr>
          <a:xfrm flipV="1">
            <a:off x="8674544" y="3770137"/>
            <a:ext cx="536642" cy="407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D8D083E5-631F-51D5-8279-D725C23CAA3A}"/>
              </a:ext>
            </a:extLst>
          </p:cNvPr>
          <p:cNvCxnSpPr>
            <a:cxnSpLocks/>
          </p:cNvCxnSpPr>
          <p:nvPr/>
        </p:nvCxnSpPr>
        <p:spPr>
          <a:xfrm flipV="1">
            <a:off x="8502015" y="4499423"/>
            <a:ext cx="0" cy="21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FC213C3-D23B-9226-0157-A9BB71B02268}"/>
              </a:ext>
            </a:extLst>
          </p:cNvPr>
          <p:cNvCxnSpPr>
            <a:cxnSpLocks/>
          </p:cNvCxnSpPr>
          <p:nvPr/>
        </p:nvCxnSpPr>
        <p:spPr>
          <a:xfrm flipV="1">
            <a:off x="8052553" y="4329068"/>
            <a:ext cx="304727" cy="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BE119201-10D7-E0DD-4A28-03EB06D302D0}"/>
              </a:ext>
            </a:extLst>
          </p:cNvPr>
          <p:cNvCxnSpPr>
            <a:cxnSpLocks/>
          </p:cNvCxnSpPr>
          <p:nvPr/>
        </p:nvCxnSpPr>
        <p:spPr>
          <a:xfrm flipV="1">
            <a:off x="8063927" y="3993591"/>
            <a:ext cx="304727" cy="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0E9D4190-7F21-E948-7FD9-F23762188D5D}"/>
              </a:ext>
            </a:extLst>
          </p:cNvPr>
          <p:cNvSpPr txBox="1"/>
          <p:nvPr/>
        </p:nvSpPr>
        <p:spPr>
          <a:xfrm>
            <a:off x="7847601" y="3843158"/>
            <a:ext cx="288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rs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003A106C-502F-6AE9-C06B-D6AC1C4C9670}"/>
              </a:ext>
            </a:extLst>
          </p:cNvPr>
          <p:cNvSpPr txBox="1"/>
          <p:nvPr/>
        </p:nvSpPr>
        <p:spPr>
          <a:xfrm>
            <a:off x="7844914" y="4202943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vs</a:t>
            </a:r>
          </a:p>
        </p:txBody>
      </p:sp>
      <p:pic>
        <p:nvPicPr>
          <p:cNvPr id="296" name="Picture 295">
            <a:extLst>
              <a:ext uri="{FF2B5EF4-FFF2-40B4-BE49-F238E27FC236}">
                <a16:creationId xmlns:a16="http://schemas.microsoft.com/office/drawing/2014/main" id="{2CE755EC-9191-3921-8879-9A63A877335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265318" y="2738207"/>
            <a:ext cx="345058" cy="705119"/>
          </a:xfrm>
          <a:prstGeom prst="rect">
            <a:avLst/>
          </a:prstGeom>
        </p:spPr>
      </p:pic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10516947-5148-EBCC-7B6F-4069F3CDCA8D}"/>
              </a:ext>
            </a:extLst>
          </p:cNvPr>
          <p:cNvCxnSpPr>
            <a:cxnSpLocks/>
          </p:cNvCxnSpPr>
          <p:nvPr/>
        </p:nvCxnSpPr>
        <p:spPr>
          <a:xfrm flipH="1" flipV="1">
            <a:off x="8783597" y="2090009"/>
            <a:ext cx="185" cy="973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15E37984-64CF-89C1-9BE9-B59CCAAB659B}"/>
              </a:ext>
            </a:extLst>
          </p:cNvPr>
          <p:cNvCxnSpPr>
            <a:cxnSpLocks/>
          </p:cNvCxnSpPr>
          <p:nvPr/>
        </p:nvCxnSpPr>
        <p:spPr>
          <a:xfrm flipH="1" flipV="1">
            <a:off x="8783597" y="2090008"/>
            <a:ext cx="218920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Connector: Elbow 318">
            <a:extLst>
              <a:ext uri="{FF2B5EF4-FFF2-40B4-BE49-F238E27FC236}">
                <a16:creationId xmlns:a16="http://schemas.microsoft.com/office/drawing/2014/main" id="{83C6B3E5-1FF1-6D27-223B-010A32075C1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09858" y="2371422"/>
            <a:ext cx="836875" cy="274045"/>
          </a:xfrm>
          <a:prstGeom prst="bentConnector3">
            <a:avLst>
              <a:gd name="adj1" fmla="val 1007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090979CA-88F3-4E0C-E7A0-0F7760D0BFFC}"/>
              </a:ext>
            </a:extLst>
          </p:cNvPr>
          <p:cNvCxnSpPr>
            <a:cxnSpLocks/>
          </p:cNvCxnSpPr>
          <p:nvPr/>
        </p:nvCxnSpPr>
        <p:spPr>
          <a:xfrm>
            <a:off x="10668073" y="3204957"/>
            <a:ext cx="617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Connector: Elbow 331">
            <a:extLst>
              <a:ext uri="{FF2B5EF4-FFF2-40B4-BE49-F238E27FC236}">
                <a16:creationId xmlns:a16="http://schemas.microsoft.com/office/drawing/2014/main" id="{6BCFE076-4C9D-7F53-8BB6-000C8D4C048B}"/>
              </a:ext>
            </a:extLst>
          </p:cNvPr>
          <p:cNvCxnSpPr>
            <a:cxnSpLocks/>
            <a:stCxn id="296" idx="3"/>
          </p:cNvCxnSpPr>
          <p:nvPr/>
        </p:nvCxnSpPr>
        <p:spPr>
          <a:xfrm>
            <a:off x="11610376" y="3090767"/>
            <a:ext cx="280870" cy="162606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4" name="Picture 333">
            <a:extLst>
              <a:ext uri="{FF2B5EF4-FFF2-40B4-BE49-F238E27FC236}">
                <a16:creationId xmlns:a16="http://schemas.microsoft.com/office/drawing/2014/main" id="{C8DBF289-677B-842B-C2C9-DC1F01DC546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256562" y="4396235"/>
            <a:ext cx="312892" cy="864177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43816E19-2A76-8C7B-22C9-9D2E0C86AD18}"/>
              </a:ext>
            </a:extLst>
          </p:cNvPr>
          <p:cNvCxnSpPr>
            <a:cxnSpLocks/>
          </p:cNvCxnSpPr>
          <p:nvPr/>
        </p:nvCxnSpPr>
        <p:spPr>
          <a:xfrm flipH="1">
            <a:off x="10937443" y="5032567"/>
            <a:ext cx="318691" cy="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23903AC8-C84B-682E-3BB0-FF3B16C0E6E3}"/>
              </a:ext>
            </a:extLst>
          </p:cNvPr>
          <p:cNvCxnSpPr>
            <a:cxnSpLocks/>
          </p:cNvCxnSpPr>
          <p:nvPr/>
        </p:nvCxnSpPr>
        <p:spPr>
          <a:xfrm flipH="1">
            <a:off x="10926676" y="4608126"/>
            <a:ext cx="329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063EF703-E347-0090-E8FA-9DB01412D688}"/>
              </a:ext>
            </a:extLst>
          </p:cNvPr>
          <p:cNvCxnSpPr>
            <a:cxnSpLocks/>
          </p:cNvCxnSpPr>
          <p:nvPr/>
        </p:nvCxnSpPr>
        <p:spPr>
          <a:xfrm flipH="1" flipV="1">
            <a:off x="11540208" y="4694337"/>
            <a:ext cx="351038" cy="2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37650286-DB3B-7C2E-F3FB-D2F189CDD721}"/>
              </a:ext>
            </a:extLst>
          </p:cNvPr>
          <p:cNvCxnSpPr>
            <a:cxnSpLocks/>
          </p:cNvCxnSpPr>
          <p:nvPr/>
        </p:nvCxnSpPr>
        <p:spPr>
          <a:xfrm flipV="1">
            <a:off x="11394478" y="5260412"/>
            <a:ext cx="0" cy="21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80A84328-3CD1-3F18-9DA9-FC3BF23970D3}"/>
              </a:ext>
            </a:extLst>
          </p:cNvPr>
          <p:cNvSpPr txBox="1"/>
          <p:nvPr/>
        </p:nvSpPr>
        <p:spPr>
          <a:xfrm>
            <a:off x="10008312" y="4901762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Write-back Vs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47D2C194-99FB-F2C9-F510-4A11CB31E44A}"/>
              </a:ext>
            </a:extLst>
          </p:cNvPr>
          <p:cNvSpPr txBox="1"/>
          <p:nvPr/>
        </p:nvSpPr>
        <p:spPr>
          <a:xfrm>
            <a:off x="10011518" y="4476434"/>
            <a:ext cx="979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Write-back Rs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D9A81932-5295-9047-0F08-8A62A7AEF5F1}"/>
              </a:ext>
            </a:extLst>
          </p:cNvPr>
          <p:cNvSpPr txBox="1"/>
          <p:nvPr/>
        </p:nvSpPr>
        <p:spPr>
          <a:xfrm>
            <a:off x="11064988" y="538352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err="1"/>
              <a:t>RV_select</a:t>
            </a:r>
            <a:endParaRPr lang="en-IN" sz="1100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CEC6A92E-C8A7-316E-20BD-35ED9710E7D7}"/>
              </a:ext>
            </a:extLst>
          </p:cNvPr>
          <p:cNvSpPr txBox="1"/>
          <p:nvPr/>
        </p:nvSpPr>
        <p:spPr>
          <a:xfrm>
            <a:off x="8103992" y="4678766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err="1"/>
              <a:t>RV_select</a:t>
            </a:r>
            <a:endParaRPr lang="en-IN" sz="1100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F0F82C8C-376D-7D66-29E2-DDAA6770CB9D}"/>
              </a:ext>
            </a:extLst>
          </p:cNvPr>
          <p:cNvSpPr txBox="1"/>
          <p:nvPr/>
        </p:nvSpPr>
        <p:spPr>
          <a:xfrm>
            <a:off x="4171963" y="1115590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Inst[25-21]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5E2B5F2F-07DC-BB3E-5FA1-BB5B85DADF95}"/>
              </a:ext>
            </a:extLst>
          </p:cNvPr>
          <p:cNvSpPr txBox="1"/>
          <p:nvPr/>
        </p:nvSpPr>
        <p:spPr>
          <a:xfrm>
            <a:off x="4097267" y="3959809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Inst[20-16]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89173A7D-E21C-8162-6607-617D3623C60A}"/>
              </a:ext>
            </a:extLst>
          </p:cNvPr>
          <p:cNvSpPr txBox="1"/>
          <p:nvPr/>
        </p:nvSpPr>
        <p:spPr>
          <a:xfrm>
            <a:off x="3342058" y="1939773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Inst[15-10]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5CF10665-3590-1284-096B-60156269D9A2}"/>
              </a:ext>
            </a:extLst>
          </p:cNvPr>
          <p:cNvSpPr txBox="1"/>
          <p:nvPr/>
        </p:nvSpPr>
        <p:spPr>
          <a:xfrm>
            <a:off x="4117188" y="3758273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Inst[25-21]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D0525F08-72CD-C7E2-3C9B-2A1E1DA33D21}"/>
              </a:ext>
            </a:extLst>
          </p:cNvPr>
          <p:cNvSpPr txBox="1"/>
          <p:nvPr/>
        </p:nvSpPr>
        <p:spPr>
          <a:xfrm>
            <a:off x="4205147" y="147165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Inst[20-16]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8E76F580-94CE-15C2-009E-25A3076F903F}"/>
              </a:ext>
            </a:extLst>
          </p:cNvPr>
          <p:cNvSpPr txBox="1"/>
          <p:nvPr/>
        </p:nvSpPr>
        <p:spPr>
          <a:xfrm>
            <a:off x="4148713" y="4343021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Inst[15-10]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9410609E-8E9F-1BF9-1107-05C9232E8ED1}"/>
              </a:ext>
            </a:extLst>
          </p:cNvPr>
          <p:cNvSpPr txBox="1"/>
          <p:nvPr/>
        </p:nvSpPr>
        <p:spPr>
          <a:xfrm>
            <a:off x="2590442" y="816177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Inst[31-26]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0095F2CE-291E-3FB9-D76C-A195762F879B}"/>
              </a:ext>
            </a:extLst>
          </p:cNvPr>
          <p:cNvSpPr txBox="1"/>
          <p:nvPr/>
        </p:nvSpPr>
        <p:spPr>
          <a:xfrm>
            <a:off x="4204583" y="814153"/>
            <a:ext cx="1021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Control signals</a:t>
            </a:r>
          </a:p>
        </p:txBody>
      </p: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BFF69B0D-A3DC-4685-13B3-0E0F9231025B}"/>
              </a:ext>
            </a:extLst>
          </p:cNvPr>
          <p:cNvCxnSpPr>
            <a:cxnSpLocks/>
          </p:cNvCxnSpPr>
          <p:nvPr/>
        </p:nvCxnSpPr>
        <p:spPr>
          <a:xfrm flipV="1">
            <a:off x="11413008" y="3421487"/>
            <a:ext cx="0" cy="21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4" name="Picture 363">
            <a:extLst>
              <a:ext uri="{FF2B5EF4-FFF2-40B4-BE49-F238E27FC236}">
                <a16:creationId xmlns:a16="http://schemas.microsoft.com/office/drawing/2014/main" id="{F4BBDD68-C111-3AAC-249F-285D474EB4A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381778" y="4583390"/>
            <a:ext cx="733425" cy="466725"/>
          </a:xfrm>
          <a:prstGeom prst="rect">
            <a:avLst/>
          </a:prstGeom>
        </p:spPr>
      </p:pic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D5485C03-6CCD-4EEC-F854-FF5323512D02}"/>
              </a:ext>
            </a:extLst>
          </p:cNvPr>
          <p:cNvCxnSpPr>
            <a:cxnSpLocks/>
          </p:cNvCxnSpPr>
          <p:nvPr/>
        </p:nvCxnSpPr>
        <p:spPr>
          <a:xfrm>
            <a:off x="4849382" y="2499690"/>
            <a:ext cx="257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85587731-D9A5-82E5-9236-B31C4DAC2DD3}"/>
              </a:ext>
            </a:extLst>
          </p:cNvPr>
          <p:cNvCxnSpPr>
            <a:cxnSpLocks/>
          </p:cNvCxnSpPr>
          <p:nvPr/>
        </p:nvCxnSpPr>
        <p:spPr>
          <a:xfrm>
            <a:off x="4885988" y="4959128"/>
            <a:ext cx="257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Connector: Elbow 369">
            <a:extLst>
              <a:ext uri="{FF2B5EF4-FFF2-40B4-BE49-F238E27FC236}">
                <a16:creationId xmlns:a16="http://schemas.microsoft.com/office/drawing/2014/main" id="{275DAA16-0884-08A8-91A2-D6352B4A93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42033" y="5006448"/>
            <a:ext cx="434520" cy="322650"/>
          </a:xfrm>
          <a:prstGeom prst="bentConnector3">
            <a:avLst>
              <a:gd name="adj1" fmla="val 1010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Connector: Elbow 375">
            <a:extLst>
              <a:ext uri="{FF2B5EF4-FFF2-40B4-BE49-F238E27FC236}">
                <a16:creationId xmlns:a16="http://schemas.microsoft.com/office/drawing/2014/main" id="{E731A1A2-F6E0-138B-F7C4-FDA6AA73E8C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97537" y="2555550"/>
            <a:ext cx="434520" cy="322650"/>
          </a:xfrm>
          <a:prstGeom prst="bentConnector3">
            <a:avLst>
              <a:gd name="adj1" fmla="val 1010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8C9BBEE5-463D-DBBE-9FAA-C8DAD81697CB}"/>
              </a:ext>
            </a:extLst>
          </p:cNvPr>
          <p:cNvSpPr txBox="1"/>
          <p:nvPr/>
        </p:nvSpPr>
        <p:spPr>
          <a:xfrm>
            <a:off x="5129162" y="2800931"/>
            <a:ext cx="979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Write-back Rs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1EB3E2C5-2B82-3FC7-42C8-CFA436C5E197}"/>
              </a:ext>
            </a:extLst>
          </p:cNvPr>
          <p:cNvSpPr txBox="1"/>
          <p:nvPr/>
        </p:nvSpPr>
        <p:spPr>
          <a:xfrm>
            <a:off x="5136336" y="5260412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Write-back Vs</a:t>
            </a:r>
          </a:p>
        </p:txBody>
      </p: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9635F537-56D8-D25F-9F97-B455CCC17C5B}"/>
              </a:ext>
            </a:extLst>
          </p:cNvPr>
          <p:cNvCxnSpPr>
            <a:cxnSpLocks/>
          </p:cNvCxnSpPr>
          <p:nvPr/>
        </p:nvCxnSpPr>
        <p:spPr>
          <a:xfrm flipV="1">
            <a:off x="3552074" y="5050115"/>
            <a:ext cx="0" cy="25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9CC8C63B-05CF-8160-51E1-02E2EB5AE135}"/>
              </a:ext>
            </a:extLst>
          </p:cNvPr>
          <p:cNvCxnSpPr>
            <a:cxnSpLocks/>
          </p:cNvCxnSpPr>
          <p:nvPr/>
        </p:nvCxnSpPr>
        <p:spPr>
          <a:xfrm flipV="1">
            <a:off x="3097295" y="4821421"/>
            <a:ext cx="318306" cy="15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6DD3D6E6-B130-7C54-4FC0-EA8B2732E211}"/>
              </a:ext>
            </a:extLst>
          </p:cNvPr>
          <p:cNvCxnSpPr>
            <a:cxnSpLocks/>
          </p:cNvCxnSpPr>
          <p:nvPr/>
        </p:nvCxnSpPr>
        <p:spPr>
          <a:xfrm>
            <a:off x="4081786" y="4849895"/>
            <a:ext cx="106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6" name="TextBox 395">
            <a:extLst>
              <a:ext uri="{FF2B5EF4-FFF2-40B4-BE49-F238E27FC236}">
                <a16:creationId xmlns:a16="http://schemas.microsoft.com/office/drawing/2014/main" id="{A7F11723-E146-1FCA-7636-D6D7DD9B2F68}"/>
              </a:ext>
            </a:extLst>
          </p:cNvPr>
          <p:cNvSpPr txBox="1"/>
          <p:nvPr/>
        </p:nvSpPr>
        <p:spPr>
          <a:xfrm>
            <a:off x="4115203" y="479923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Element </a:t>
            </a:r>
          </a:p>
          <a:p>
            <a:r>
              <a:rPr lang="en-IN" sz="1100" dirty="0"/>
              <a:t>index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113F0C2B-AE02-F81F-D878-9D423BE329F3}"/>
                  </a:ext>
                </a:extLst>
              </p14:cNvPr>
              <p14:cNvContentPartPr/>
              <p14:nvPr/>
            </p14:nvContentPartPr>
            <p14:xfrm>
              <a:off x="8783680" y="2077862"/>
              <a:ext cx="360" cy="36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113F0C2B-AE02-F81F-D878-9D423BE329F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65680" y="2060222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1A4225B-15A9-CCF4-21A7-0F582FF4131A}"/>
              </a:ext>
            </a:extLst>
          </p:cNvPr>
          <p:cNvSpPr txBox="1"/>
          <p:nvPr/>
        </p:nvSpPr>
        <p:spPr>
          <a:xfrm>
            <a:off x="8052553" y="2926882"/>
            <a:ext cx="457115" cy="392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91908-1297-DF6C-8775-CCA3C314A717}"/>
              </a:ext>
            </a:extLst>
          </p:cNvPr>
          <p:cNvSpPr txBox="1"/>
          <p:nvPr/>
        </p:nvSpPr>
        <p:spPr>
          <a:xfrm>
            <a:off x="8063927" y="3004792"/>
            <a:ext cx="395885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alu</a:t>
            </a:r>
          </a:p>
        </p:txBody>
      </p:sp>
    </p:spTree>
    <p:extLst>
      <p:ext uri="{BB962C8B-B14F-4D97-AF65-F5344CB8AC3E}">
        <p14:creationId xmlns:p14="http://schemas.microsoft.com/office/powerpoint/2010/main" val="2140407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73836-A902-7A5B-100D-7402AF57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327" y="212436"/>
            <a:ext cx="11656292" cy="6419273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 Between Scalar and Vector :</a:t>
            </a:r>
          </a:p>
          <a:p>
            <a:endParaRPr lang="en-IN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&lt;100 ;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    // repeat 100 times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y[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x [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y[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       // assume x &amp; y are arrays start at location 4000 and 8000.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745D97-4E9F-6796-0F66-8C5E47A78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04292"/>
              </p:ext>
            </p:extLst>
          </p:nvPr>
        </p:nvGraphicFramePr>
        <p:xfrm>
          <a:off x="618836" y="2054629"/>
          <a:ext cx="11083637" cy="38686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7091">
                  <a:extLst>
                    <a:ext uri="{9D8B030D-6E8A-4147-A177-3AD203B41FA5}">
                      <a16:colId xmlns:a16="http://schemas.microsoft.com/office/drawing/2014/main" val="431726051"/>
                    </a:ext>
                  </a:extLst>
                </a:gridCol>
                <a:gridCol w="2937164">
                  <a:extLst>
                    <a:ext uri="{9D8B030D-6E8A-4147-A177-3AD203B41FA5}">
                      <a16:colId xmlns:a16="http://schemas.microsoft.com/office/drawing/2014/main" val="1285000511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3642824472"/>
                    </a:ext>
                  </a:extLst>
                </a:gridCol>
                <a:gridCol w="2752436">
                  <a:extLst>
                    <a:ext uri="{9D8B030D-6E8A-4147-A177-3AD203B41FA5}">
                      <a16:colId xmlns:a16="http://schemas.microsoft.com/office/drawing/2014/main" val="3172671967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2319818217"/>
                    </a:ext>
                  </a:extLst>
                </a:gridCol>
              </a:tblGrid>
              <a:tr h="485371">
                <a:tc>
                  <a:txBody>
                    <a:bodyPr/>
                    <a:lstStyle/>
                    <a:p>
                      <a:r>
                        <a:rPr lang="en-IN" dirty="0"/>
                        <a:t>Scalar 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No.cycles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Vector 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No.cycles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3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andi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$3, $3, 0 ;</a:t>
                      </a:r>
                      <a:endParaRPr lang="en-IN" dirty="0"/>
                    </a:p>
                    <a:p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andi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$2, $2, 0 ; </a:t>
                      </a:r>
                      <a:endParaRPr lang="en-IN" dirty="0"/>
                    </a:p>
                    <a:p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$2, $2, 100 ;</a:t>
                      </a: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$label: </a:t>
                      </a:r>
                      <a:r>
                        <a:rPr lang="en-IN" sz="18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$15,  4000($3) ;</a:t>
                      </a:r>
                    </a:p>
                    <a:p>
                      <a:r>
                        <a:rPr lang="en-IN" sz="18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$14, 8000($3) ;</a:t>
                      </a:r>
                      <a:endParaRPr lang="en-IN" dirty="0"/>
                    </a:p>
                    <a:p>
                      <a:r>
                        <a:rPr lang="en-IN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$24, $15, $14 ;</a:t>
                      </a:r>
                    </a:p>
                    <a:p>
                      <a:r>
                        <a:rPr lang="en-IN" sz="18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$24, 8000($3) ;</a:t>
                      </a:r>
                    </a:p>
                    <a:p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$3, $3, 1 ;</a:t>
                      </a:r>
                    </a:p>
                    <a:p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bne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$3, $2, $label 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initialize loop counter $3=0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 register for loop bound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loop bound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x(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to R15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y(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to R14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x(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+ y(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new y(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address register, address= address + 1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if loop counter=loop bound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  <a:p>
                      <a:r>
                        <a:rPr lang="en-IN" dirty="0"/>
                        <a:t>3</a:t>
                      </a:r>
                    </a:p>
                    <a:p>
                      <a:r>
                        <a:rPr lang="en-IN" dirty="0"/>
                        <a:t>3</a:t>
                      </a:r>
                    </a:p>
                    <a:p>
                      <a:r>
                        <a:rPr lang="en-IN" dirty="0"/>
                        <a:t>{ 4</a:t>
                      </a:r>
                    </a:p>
                    <a:p>
                      <a:r>
                        <a:rPr lang="en-IN" dirty="0"/>
                        <a:t>4</a:t>
                      </a:r>
                    </a:p>
                    <a:p>
                      <a:r>
                        <a:rPr lang="en-IN" dirty="0"/>
                        <a:t>3</a:t>
                      </a:r>
                    </a:p>
                    <a:p>
                      <a:r>
                        <a:rPr lang="en-IN" dirty="0"/>
                        <a:t>4</a:t>
                      </a:r>
                    </a:p>
                    <a:p>
                      <a:r>
                        <a:rPr lang="en-IN" dirty="0"/>
                        <a:t>3</a:t>
                      </a:r>
                    </a:p>
                    <a:p>
                      <a:r>
                        <a:rPr lang="en-IN" dirty="0"/>
                        <a:t>2 } *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andi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$3, $3, 0 ;</a:t>
                      </a:r>
                      <a:endParaRPr lang="en-IN" dirty="0"/>
                    </a:p>
                    <a:p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andi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$2, $2, 0 ; </a:t>
                      </a:r>
                      <a:endParaRPr lang="en-IN" dirty="0"/>
                    </a:p>
                    <a:p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$2, $2, 10 ;</a:t>
                      </a:r>
                    </a:p>
                    <a:p>
                      <a:r>
                        <a:rPr lang="en-IN" sz="18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Vconfig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10;</a:t>
                      </a: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$label: </a:t>
                      </a:r>
                      <a:r>
                        <a:rPr lang="en-IN" sz="18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vlw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$15,  4000($3) ;</a:t>
                      </a:r>
                    </a:p>
                    <a:p>
                      <a:r>
                        <a:rPr lang="en-IN" sz="18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vlw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$25, 8000($3) ;</a:t>
                      </a:r>
                      <a:endParaRPr lang="en-IN" dirty="0"/>
                    </a:p>
                    <a:p>
                      <a:r>
                        <a:rPr lang="en-IN" sz="18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vadd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$35, $15, $25 ;</a:t>
                      </a:r>
                    </a:p>
                    <a:p>
                      <a:r>
                        <a:rPr lang="en-IN" sz="18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vsw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$35, 8000($3) ;</a:t>
                      </a:r>
                    </a:p>
                    <a:p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$3, $3, 1 ;</a:t>
                      </a:r>
                    </a:p>
                    <a:p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bne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$3, $2, $label ;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  <a:p>
                      <a:r>
                        <a:rPr lang="en-IN" dirty="0"/>
                        <a:t>3</a:t>
                      </a:r>
                    </a:p>
                    <a:p>
                      <a:r>
                        <a:rPr lang="en-IN" dirty="0"/>
                        <a:t>3</a:t>
                      </a:r>
                    </a:p>
                    <a:p>
                      <a:r>
                        <a:rPr lang="en-IN" dirty="0"/>
                        <a:t>2</a:t>
                      </a:r>
                    </a:p>
                    <a:p>
                      <a:r>
                        <a:rPr lang="en-IN" dirty="0"/>
                        <a:t>{ 2 + 10 = 12</a:t>
                      </a:r>
                    </a:p>
                    <a:p>
                      <a:r>
                        <a:rPr lang="en-IN" dirty="0"/>
                        <a:t>2 +10 = 12</a:t>
                      </a:r>
                    </a:p>
                    <a:p>
                      <a:r>
                        <a:rPr lang="en-IN" dirty="0"/>
                        <a:t>12</a:t>
                      </a:r>
                    </a:p>
                    <a:p>
                      <a:r>
                        <a:rPr lang="en-IN" dirty="0"/>
                        <a:t>12</a:t>
                      </a:r>
                    </a:p>
                    <a:p>
                      <a:r>
                        <a:rPr lang="en-IN" dirty="0"/>
                        <a:t>3</a:t>
                      </a:r>
                    </a:p>
                    <a:p>
                      <a:r>
                        <a:rPr lang="en-IN" dirty="0"/>
                        <a:t>2 } *10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5349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7020A7-316C-05D5-F659-CC558659AE8B}"/>
              </a:ext>
            </a:extLst>
          </p:cNvPr>
          <p:cNvSpPr txBox="1"/>
          <p:nvPr/>
        </p:nvSpPr>
        <p:spPr>
          <a:xfrm>
            <a:off x="6096000" y="6022929"/>
            <a:ext cx="1755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Scalar_total_cyc</a:t>
            </a:r>
            <a:r>
              <a:rPr lang="en-IN" dirty="0"/>
              <a:t> </a:t>
            </a:r>
          </a:p>
          <a:p>
            <a:r>
              <a:rPr lang="en-IN" dirty="0"/>
              <a:t>= 2009 </a:t>
            </a:r>
            <a:r>
              <a:rPr lang="en-IN" dirty="0" err="1"/>
              <a:t>cyc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5BEF1-08F7-7FC0-AF3D-97F3252BD698}"/>
              </a:ext>
            </a:extLst>
          </p:cNvPr>
          <p:cNvSpPr txBox="1"/>
          <p:nvPr/>
        </p:nvSpPr>
        <p:spPr>
          <a:xfrm>
            <a:off x="10201563" y="6022928"/>
            <a:ext cx="1809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Vector_total_cyc</a:t>
            </a:r>
            <a:r>
              <a:rPr lang="en-IN" dirty="0"/>
              <a:t> </a:t>
            </a:r>
          </a:p>
          <a:p>
            <a:r>
              <a:rPr lang="en-IN" dirty="0"/>
              <a:t>= 541 </a:t>
            </a:r>
            <a:r>
              <a:rPr lang="en-IN" dirty="0" err="1"/>
              <a:t>cyc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998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73836-A902-7A5B-100D-7402AF57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327" y="212436"/>
            <a:ext cx="11656292" cy="6419273"/>
          </a:xfrm>
        </p:spPr>
        <p:txBody>
          <a:bodyPr/>
          <a:lstStyle/>
          <a:p>
            <a:r>
              <a:rPr lang="en-IN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Upgrades on Previous Paper :</a:t>
            </a:r>
          </a:p>
          <a:p>
            <a:pPr marL="0" indent="0">
              <a:buNone/>
            </a:pPr>
            <a:endParaRPr lang="en-IN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C8CFD10-C50B-BA67-4660-4A27FE5C9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823289"/>
              </p:ext>
            </p:extLst>
          </p:nvPr>
        </p:nvGraphicFramePr>
        <p:xfrm>
          <a:off x="526473" y="1024466"/>
          <a:ext cx="11129818" cy="50539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4327">
                  <a:extLst>
                    <a:ext uri="{9D8B030D-6E8A-4147-A177-3AD203B41FA5}">
                      <a16:colId xmlns:a16="http://schemas.microsoft.com/office/drawing/2014/main" val="4183944419"/>
                    </a:ext>
                  </a:extLst>
                </a:gridCol>
                <a:gridCol w="5255491">
                  <a:extLst>
                    <a:ext uri="{9D8B030D-6E8A-4147-A177-3AD203B41FA5}">
                      <a16:colId xmlns:a16="http://schemas.microsoft.com/office/drawing/2014/main" val="1990218000"/>
                    </a:ext>
                  </a:extLst>
                </a:gridCol>
              </a:tblGrid>
              <a:tr h="71197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Previous Paper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1209"/>
                  </a:ext>
                </a:extLst>
              </a:tr>
              <a:tr h="2604655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consists of 4 ALU ( 32-bit , 16-bit , and two 8-bit ), with more complex mapping Architecture.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1.It consists of one 32bit ALU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201228"/>
                  </a:ext>
                </a:extLst>
              </a:tr>
              <a:tr h="136948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VLSU was just a register which provides current element index and ALU was used to update the element index. 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this operation it needed N+1 cycles.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Note: N is no of elements in vector.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We have updated VLSU , it consists of adder and comparator , which updates next element index by it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Self.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Now the N+1 cycle is reduced to N cycles.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37498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EF80701-D1CF-1EB2-702A-99A71F73B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98" y="2418927"/>
            <a:ext cx="2829866" cy="1897186"/>
          </a:xfrm>
          <a:prstGeom prst="rect">
            <a:avLst/>
          </a:prstGeom>
        </p:spPr>
      </p:pic>
      <p:pic>
        <p:nvPicPr>
          <p:cNvPr id="5" name="Picture 4" descr="A computer screen shot of a computer">
            <a:extLst>
              <a:ext uri="{FF2B5EF4-FFF2-40B4-BE49-F238E27FC236}">
                <a16:creationId xmlns:a16="http://schemas.microsoft.com/office/drawing/2014/main" id="{10B60837-D7EA-E228-EF14-DA3091F651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7" t="46268" r="35095" b="39443"/>
          <a:stretch/>
        </p:blipFill>
        <p:spPr>
          <a:xfrm>
            <a:off x="7730837" y="2445636"/>
            <a:ext cx="2112747" cy="152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14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86EE642-5451-3E55-27F2-CCAFD81FC1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6952"/>
              </p:ext>
            </p:extLst>
          </p:nvPr>
        </p:nvGraphicFramePr>
        <p:xfrm>
          <a:off x="838200" y="523297"/>
          <a:ext cx="10515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855">
                  <a:extLst>
                    <a:ext uri="{9D8B030D-6E8A-4147-A177-3AD203B41FA5}">
                      <a16:colId xmlns:a16="http://schemas.microsoft.com/office/drawing/2014/main" val="2029469940"/>
                    </a:ext>
                  </a:extLst>
                </a:gridCol>
                <a:gridCol w="5294745">
                  <a:extLst>
                    <a:ext uri="{9D8B030D-6E8A-4147-A177-3AD203B41FA5}">
                      <a16:colId xmlns:a16="http://schemas.microsoft.com/office/drawing/2014/main" val="1241839813"/>
                    </a:ext>
                  </a:extLst>
                </a:gridCol>
              </a:tblGrid>
              <a:tr h="3854738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Vector register file :</a:t>
                      </a:r>
                    </a:p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element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of each 32 bit size in each vector register.</a:t>
                      </a: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32 vector Reg.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Vector register file :</a:t>
                      </a:r>
                    </a:p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element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of each 32 bit size in each vector register.</a:t>
                      </a: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32 vector Reg.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Thus increases data processing capability in execution stage.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4215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00C0E1F-BE98-27D8-2CDF-05C2C27B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78" t="40135" r="14546" b="20539"/>
          <a:stretch/>
        </p:blipFill>
        <p:spPr>
          <a:xfrm>
            <a:off x="7168574" y="2733964"/>
            <a:ext cx="3057236" cy="2697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3A0579-2CEF-09BB-32EE-31C02E1AE0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73" t="41076" r="20606" b="17173"/>
          <a:stretch/>
        </p:blipFill>
        <p:spPr>
          <a:xfrm>
            <a:off x="2049319" y="2511425"/>
            <a:ext cx="2392217" cy="286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23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7B443B0-D5E0-4CCF-935C-90F0B24800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5750" y="212725"/>
          <a:ext cx="10515599" cy="818911"/>
        </p:xfrm>
        <a:graphic>
          <a:graphicData uri="http://schemas.openxmlformats.org/drawingml/2006/table">
            <a:tbl>
              <a:tblPr firstRow="1" firstCol="1" bandRow="1"/>
              <a:tblGrid>
                <a:gridCol w="1008696">
                  <a:extLst>
                    <a:ext uri="{9D8B030D-6E8A-4147-A177-3AD203B41FA5}">
                      <a16:colId xmlns:a16="http://schemas.microsoft.com/office/drawing/2014/main" val="4256083360"/>
                    </a:ext>
                  </a:extLst>
                </a:gridCol>
                <a:gridCol w="4033565">
                  <a:extLst>
                    <a:ext uri="{9D8B030D-6E8A-4147-A177-3AD203B41FA5}">
                      <a16:colId xmlns:a16="http://schemas.microsoft.com/office/drawing/2014/main" val="347111213"/>
                    </a:ext>
                  </a:extLst>
                </a:gridCol>
                <a:gridCol w="2016170">
                  <a:extLst>
                    <a:ext uri="{9D8B030D-6E8A-4147-A177-3AD203B41FA5}">
                      <a16:colId xmlns:a16="http://schemas.microsoft.com/office/drawing/2014/main" val="3725708755"/>
                    </a:ext>
                  </a:extLst>
                </a:gridCol>
                <a:gridCol w="3457168">
                  <a:extLst>
                    <a:ext uri="{9D8B030D-6E8A-4147-A177-3AD203B41FA5}">
                      <a16:colId xmlns:a16="http://schemas.microsoft.com/office/drawing/2014/main" val="581721315"/>
                    </a:ext>
                  </a:extLst>
                </a:gridCol>
              </a:tblGrid>
              <a:tr h="818911">
                <a:tc>
                  <a:txBody>
                    <a:bodyPr/>
                    <a:lstStyle/>
                    <a:p>
                      <a:pPr marL="6350" marR="48895" indent="-6350" algn="ctr">
                        <a:lnSpc>
                          <a:spcPct val="150000"/>
                        </a:lnSpc>
                        <a:spcAft>
                          <a:spcPts val="1775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IDFont"/>
                        </a:rPr>
                        <a:t>2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2985" marR="229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48895" indent="-6350" algn="ctr">
                        <a:lnSpc>
                          <a:spcPct val="150000"/>
                        </a:lnSpc>
                        <a:spcAft>
                          <a:spcPts val="1775"/>
                        </a:spcAft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Ara: A 1 GHz+ Scalable and Energy-Efficient RISC-V Vector Processor</a:t>
                      </a:r>
                    </a:p>
                  </a:txBody>
                  <a:tcPr marL="22985" marR="229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48895" indent="-6350" algn="ctr">
                        <a:lnSpc>
                          <a:spcPct val="150000"/>
                        </a:lnSpc>
                        <a:spcAft>
                          <a:spcPts val="1775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IDFont"/>
                        </a:rPr>
                        <a:t>IEEE on 2</a:t>
                      </a:r>
                      <a:r>
                        <a:rPr lang="en-US" sz="12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IDFont"/>
                        </a:rPr>
                        <a:t>nd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IDFont"/>
                        </a:rPr>
                        <a:t> June 2019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2985" marR="229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48895" indent="-6350" algn="just">
                        <a:lnSpc>
                          <a:spcPct val="150000"/>
                        </a:lnSpc>
                        <a:spcAft>
                          <a:spcPts val="1775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IDFont"/>
                        </a:rPr>
                        <a:t>Implementation of </a:t>
                      </a: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high-performance energy-efficient 64-bit vector unit based on the version 0.5 draft of RISC-V’s vector extension.</a:t>
                      </a:r>
                    </a:p>
                  </a:txBody>
                  <a:tcPr marL="22985" marR="229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538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142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AB2C5-1708-5463-5000-E8537DAD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4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C6A586-8D09-18B2-B38F-CD46CCCA2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838" y="554477"/>
            <a:ext cx="11099260" cy="5885234"/>
          </a:xfrm>
        </p:spPr>
        <p:txBody>
          <a:bodyPr/>
          <a:lstStyle/>
          <a:p>
            <a:pPr algn="l"/>
            <a:r>
              <a:rPr lang="en-IN" b="1" dirty="0">
                <a:solidFill>
                  <a:srgbClr val="FF0000"/>
                </a:solidFill>
              </a:rPr>
              <a:t>DIFFERENCE BETWEEN SCALAR AND VECTOR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0F2BC-61A9-510B-167E-71BE26C10A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0" t="31752" r="31147" b="16250"/>
          <a:stretch/>
        </p:blipFill>
        <p:spPr>
          <a:xfrm>
            <a:off x="2725365" y="1361872"/>
            <a:ext cx="7196848" cy="519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89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73836-A902-7A5B-100D-7402AF57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327" y="212436"/>
            <a:ext cx="11656292" cy="641927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191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085E-EB3B-CF00-B277-2ECAB424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F1DD5-FC8C-2534-0C33-FAA7FFC7E6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SCALAR 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 r1, 14 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add r3, r1, r2    ; r3 ← r1 + r2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 + 4 = 7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* 8 = 32 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VECTOR: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vload.32 v1, 14 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vadd.i32 v3, v1, v2   ; v3 ← v1 + v2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[3, 2, 1,5] + [1, 2, 2,4] = [4, 4, 3,9]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[3, 2, 1,4] - [1, 2, 2,2] = [2, 0, -1,2]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58A978-1E06-E8C1-4B76-9849D2AF24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0" t="31752" r="31147" b="16250"/>
          <a:stretch/>
        </p:blipFill>
        <p:spPr>
          <a:xfrm>
            <a:off x="838200" y="2132678"/>
            <a:ext cx="5181600" cy="373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1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C6A586-8D09-18B2-B38F-CD46CCCA2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838" y="554477"/>
            <a:ext cx="11099260" cy="5885234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SCALAR :</a:t>
            </a:r>
          </a:p>
          <a:p>
            <a:r>
              <a:rPr lang="pt-BR" dirty="0"/>
              <a:t>load r1, 14  </a:t>
            </a:r>
          </a:p>
          <a:p>
            <a:r>
              <a:rPr lang="pt-BR" dirty="0"/>
              <a:t>                                 add r3, r1, r2    ; r3 ← r1 + r2</a:t>
            </a:r>
          </a:p>
          <a:p>
            <a:endParaRPr lang="pt-BR" dirty="0"/>
          </a:p>
          <a:p>
            <a:r>
              <a:rPr lang="en-IN" dirty="0"/>
              <a:t>3 + 4 = 7 </a:t>
            </a:r>
          </a:p>
          <a:p>
            <a:r>
              <a:rPr lang="en-IN" dirty="0"/>
              <a:t>4 * 8 = 32 </a:t>
            </a:r>
            <a:endParaRPr lang="pt-BR" dirty="0"/>
          </a:p>
          <a:p>
            <a:endParaRPr lang="pt-BR" dirty="0"/>
          </a:p>
          <a:p>
            <a:r>
              <a:rPr lang="pt-BR" b="1" dirty="0">
                <a:solidFill>
                  <a:srgbClr val="FF0000"/>
                </a:solidFill>
              </a:rPr>
              <a:t>VECTOR:</a:t>
            </a:r>
          </a:p>
          <a:p>
            <a:r>
              <a:rPr lang="en-IN" dirty="0"/>
              <a:t>vload.32 v1, 14  </a:t>
            </a:r>
          </a:p>
          <a:p>
            <a:r>
              <a:rPr lang="en-IN" dirty="0"/>
              <a:t>                                   vadd.i32 v3, v1, v2   ; v3 ← v1 + v2 </a:t>
            </a:r>
          </a:p>
          <a:p>
            <a:endParaRPr lang="en-IN" dirty="0"/>
          </a:p>
          <a:p>
            <a:r>
              <a:rPr lang="en-IN" dirty="0"/>
              <a:t>[3, 2, 1,5] + [1, 2, 2,4] = [4, 4, 3,9] </a:t>
            </a:r>
          </a:p>
          <a:p>
            <a:r>
              <a:rPr lang="en-IN" dirty="0"/>
              <a:t>[3, 2, 1,4] - [1, 2, 2,2] = [2, 0, -1,2] </a:t>
            </a:r>
          </a:p>
        </p:txBody>
      </p:sp>
    </p:spTree>
    <p:extLst>
      <p:ext uri="{BB962C8B-B14F-4D97-AF65-F5344CB8AC3E}">
        <p14:creationId xmlns:p14="http://schemas.microsoft.com/office/powerpoint/2010/main" val="320973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C6A586-8D09-18B2-B38F-CD46CCCA2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838" y="554477"/>
            <a:ext cx="11099260" cy="5885234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Traditional vector processing and our vector processing unit</a:t>
            </a: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10660-47D1-DB57-36DF-66EB4C7EF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8" t="25859" r="32879" b="17306"/>
          <a:stretch/>
        </p:blipFill>
        <p:spPr>
          <a:xfrm>
            <a:off x="794326" y="2009350"/>
            <a:ext cx="4608945" cy="38977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606BF8-5579-E7BB-0052-425654A1E7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7" t="20337" r="34773" b="10168"/>
          <a:stretch/>
        </p:blipFill>
        <p:spPr>
          <a:xfrm>
            <a:off x="7158181" y="1283851"/>
            <a:ext cx="4446917" cy="534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C6A586-8D09-18B2-B38F-CD46CCCA2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838" y="554477"/>
            <a:ext cx="11099260" cy="5885234"/>
          </a:xfrm>
        </p:spPr>
        <p:txBody>
          <a:bodyPr/>
          <a:lstStyle/>
          <a:p>
            <a:pPr algn="l"/>
            <a:r>
              <a:rPr lang="en-IN" b="1" dirty="0">
                <a:solidFill>
                  <a:srgbClr val="FF0000"/>
                </a:solidFill>
              </a:rPr>
              <a:t>Instruction format:</a:t>
            </a:r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1CE7608A-6D96-2DCC-E489-47AC47B8F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48798"/>
              </p:ext>
            </p:extLst>
          </p:nvPr>
        </p:nvGraphicFramePr>
        <p:xfrm>
          <a:off x="729673" y="2013734"/>
          <a:ext cx="10574941" cy="27591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609">
                  <a:extLst>
                    <a:ext uri="{9D8B030D-6E8A-4147-A177-3AD203B41FA5}">
                      <a16:colId xmlns:a16="http://schemas.microsoft.com/office/drawing/2014/main" val="1302674582"/>
                    </a:ext>
                  </a:extLst>
                </a:gridCol>
                <a:gridCol w="1047609">
                  <a:extLst>
                    <a:ext uri="{9D8B030D-6E8A-4147-A177-3AD203B41FA5}">
                      <a16:colId xmlns:a16="http://schemas.microsoft.com/office/drawing/2014/main" val="3788935549"/>
                    </a:ext>
                  </a:extLst>
                </a:gridCol>
                <a:gridCol w="1047609">
                  <a:extLst>
                    <a:ext uri="{9D8B030D-6E8A-4147-A177-3AD203B41FA5}">
                      <a16:colId xmlns:a16="http://schemas.microsoft.com/office/drawing/2014/main" val="1344653705"/>
                    </a:ext>
                  </a:extLst>
                </a:gridCol>
                <a:gridCol w="1047609">
                  <a:extLst>
                    <a:ext uri="{9D8B030D-6E8A-4147-A177-3AD203B41FA5}">
                      <a16:colId xmlns:a16="http://schemas.microsoft.com/office/drawing/2014/main" val="2446890908"/>
                    </a:ext>
                  </a:extLst>
                </a:gridCol>
                <a:gridCol w="908368">
                  <a:extLst>
                    <a:ext uri="{9D8B030D-6E8A-4147-A177-3AD203B41FA5}">
                      <a16:colId xmlns:a16="http://schemas.microsoft.com/office/drawing/2014/main" val="3824581721"/>
                    </a:ext>
                  </a:extLst>
                </a:gridCol>
                <a:gridCol w="1047609">
                  <a:extLst>
                    <a:ext uri="{9D8B030D-6E8A-4147-A177-3AD203B41FA5}">
                      <a16:colId xmlns:a16="http://schemas.microsoft.com/office/drawing/2014/main" val="1323078260"/>
                    </a:ext>
                  </a:extLst>
                </a:gridCol>
                <a:gridCol w="1047609">
                  <a:extLst>
                    <a:ext uri="{9D8B030D-6E8A-4147-A177-3AD203B41FA5}">
                      <a16:colId xmlns:a16="http://schemas.microsoft.com/office/drawing/2014/main" val="4160026271"/>
                    </a:ext>
                  </a:extLst>
                </a:gridCol>
                <a:gridCol w="3380919">
                  <a:extLst>
                    <a:ext uri="{9D8B030D-6E8A-4147-A177-3AD203B41FA5}">
                      <a16:colId xmlns:a16="http://schemas.microsoft.com/office/drawing/2014/main" val="3784818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Format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365265"/>
                  </a:ext>
                </a:extLst>
              </a:tr>
              <a:tr h="73731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6-bit</a:t>
                      </a:r>
                    </a:p>
                    <a:p>
                      <a:r>
                        <a:rPr lang="en-IN" dirty="0"/>
                        <a:t>[31-26]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5-bit</a:t>
                      </a:r>
                    </a:p>
                    <a:p>
                      <a:r>
                        <a:rPr lang="en-IN" dirty="0"/>
                        <a:t>[21-25]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5-bit</a:t>
                      </a:r>
                    </a:p>
                    <a:p>
                      <a:r>
                        <a:rPr lang="en-IN" dirty="0"/>
                        <a:t>[16-20]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5-bit</a:t>
                      </a:r>
                    </a:p>
                    <a:p>
                      <a:r>
                        <a:rPr lang="en-IN" dirty="0"/>
                        <a:t>[11-15]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5-bit</a:t>
                      </a:r>
                    </a:p>
                    <a:p>
                      <a:r>
                        <a:rPr lang="en-IN" dirty="0"/>
                        <a:t>[10-6]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6-bit</a:t>
                      </a:r>
                    </a:p>
                    <a:p>
                      <a:r>
                        <a:rPr lang="en-IN" dirty="0"/>
                        <a:t>[5-0]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All MIPS </a:t>
                      </a:r>
                      <a:r>
                        <a:rPr lang="en-IN" dirty="0" err="1"/>
                        <a:t>instrunction</a:t>
                      </a:r>
                      <a:r>
                        <a:rPr lang="en-IN" dirty="0"/>
                        <a:t> are 32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6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R-format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shamt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F_Code</a:t>
                      </a:r>
                      <a:endParaRPr lang="en-IN" dirty="0"/>
                    </a:p>
                    <a:p>
                      <a:r>
                        <a:rPr lang="en-IN" dirty="0"/>
                        <a:t>(</a:t>
                      </a:r>
                      <a:r>
                        <a:rPr lang="en-IN" dirty="0" err="1"/>
                        <a:t>funct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ALU instructions except immediate, jump Register (JR)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0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I-format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dirty="0"/>
                        <a:t>  address/immediate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Load, store, Immediate ALU, </a:t>
                      </a:r>
                      <a:r>
                        <a:rPr lang="en-IN" dirty="0" err="1"/>
                        <a:t>beq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bne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2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J-format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opcode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IN" dirty="0"/>
                        <a:t>                        target address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Jump (J)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24252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EE829D-284B-AD93-41F9-9C21ED4DA59A}"/>
              </a:ext>
            </a:extLst>
          </p:cNvPr>
          <p:cNvCxnSpPr/>
          <p:nvPr/>
        </p:nvCxnSpPr>
        <p:spPr>
          <a:xfrm>
            <a:off x="1791855" y="1791855"/>
            <a:ext cx="61514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91EC84-48EE-11DF-47CA-9DFB1055FEC7}"/>
              </a:ext>
            </a:extLst>
          </p:cNvPr>
          <p:cNvSpPr txBox="1"/>
          <p:nvPr/>
        </p:nvSpPr>
        <p:spPr>
          <a:xfrm>
            <a:off x="4461042" y="142252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32 bits</a:t>
            </a:r>
          </a:p>
        </p:txBody>
      </p:sp>
    </p:spTree>
    <p:extLst>
      <p:ext uri="{BB962C8B-B14F-4D97-AF65-F5344CB8AC3E}">
        <p14:creationId xmlns:p14="http://schemas.microsoft.com/office/powerpoint/2010/main" val="345483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C6A586-8D09-18B2-B38F-CD46CCCA2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838" y="554477"/>
            <a:ext cx="11099260" cy="5885234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Scalar Integer Instruction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330E79F-4668-4EE6-8AFD-2E2E71067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135126"/>
              </p:ext>
            </p:extLst>
          </p:nvPr>
        </p:nvGraphicFramePr>
        <p:xfrm>
          <a:off x="1330038" y="2077700"/>
          <a:ext cx="8128000" cy="35629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8327">
                  <a:extLst>
                    <a:ext uri="{9D8B030D-6E8A-4147-A177-3AD203B41FA5}">
                      <a16:colId xmlns:a16="http://schemas.microsoft.com/office/drawing/2014/main" val="215960030"/>
                    </a:ext>
                  </a:extLst>
                </a:gridCol>
                <a:gridCol w="5809673">
                  <a:extLst>
                    <a:ext uri="{9D8B030D-6E8A-4147-A177-3AD203B41FA5}">
                      <a16:colId xmlns:a16="http://schemas.microsoft.com/office/drawing/2014/main" val="1585208661"/>
                    </a:ext>
                  </a:extLst>
                </a:gridCol>
              </a:tblGrid>
              <a:tr h="54571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instructions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010363"/>
                  </a:ext>
                </a:extLst>
              </a:tr>
              <a:tr h="424873">
                <a:tc>
                  <a:txBody>
                    <a:bodyPr/>
                    <a:lstStyle/>
                    <a:p>
                      <a:r>
                        <a:rPr lang="en-IN" dirty="0"/>
                        <a:t>Arithmetic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 , sub , </a:t>
                      </a:r>
                      <a:r>
                        <a:rPr lang="en-IN" dirty="0" err="1"/>
                        <a:t>addi</a:t>
                      </a:r>
                      <a:r>
                        <a:rPr lang="en-IN" dirty="0"/>
                        <a:t> , </a:t>
                      </a:r>
                      <a:r>
                        <a:rPr lang="en-IN" dirty="0" err="1"/>
                        <a:t>subi</a:t>
                      </a:r>
                      <a:r>
                        <a:rPr lang="en-IN" dirty="0"/>
                        <a:t> , </a:t>
                      </a:r>
                      <a:r>
                        <a:rPr lang="en-IN" dirty="0" err="1"/>
                        <a:t>mult</a:t>
                      </a:r>
                      <a:r>
                        <a:rPr lang="en-IN" dirty="0"/>
                        <a:t> , div </a:t>
                      </a:r>
                    </a:p>
                    <a:p>
                      <a:endParaRPr lang="en-IN" dirty="0"/>
                    </a:p>
                    <a:p>
                      <a:r>
                        <a:rPr lang="en-IN" sz="1800" i="1" dirty="0"/>
                        <a:t>Ex : add </a:t>
                      </a:r>
                      <a:r>
                        <a:rPr lang="en-IN" sz="1800" i="1" dirty="0" err="1"/>
                        <a:t>rd</a:t>
                      </a:r>
                      <a:r>
                        <a:rPr lang="en-IN" sz="1800" i="1" dirty="0"/>
                        <a:t>, rs, rt        </a:t>
                      </a:r>
                    </a:p>
                    <a:p>
                      <a:r>
                        <a:rPr lang="en-IN" sz="1800" i="1" dirty="0"/>
                        <a:t>        </a:t>
                      </a:r>
                      <a:r>
                        <a:rPr lang="en-IN" sz="1800" i="1" dirty="0" err="1"/>
                        <a:t>subi</a:t>
                      </a:r>
                      <a:r>
                        <a:rPr lang="en-IN" sz="1800" i="1" dirty="0"/>
                        <a:t> </a:t>
                      </a:r>
                      <a:r>
                        <a:rPr lang="en-IN" sz="1800" i="1" dirty="0" err="1"/>
                        <a:t>rd</a:t>
                      </a:r>
                      <a:r>
                        <a:rPr lang="en-IN" sz="1800" i="1" dirty="0"/>
                        <a:t> , rs , k ; k=immediate </a:t>
                      </a:r>
                      <a:r>
                        <a:rPr lang="en-IN" sz="1800" i="1" dirty="0" err="1"/>
                        <a:t>const</a:t>
                      </a:r>
                      <a:endParaRPr lang="en-IN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05459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IN" dirty="0"/>
                        <a:t>Logical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and , or , </a:t>
                      </a:r>
                      <a:r>
                        <a:rPr lang="en-IN" dirty="0" err="1"/>
                        <a:t>andi</a:t>
                      </a:r>
                      <a:r>
                        <a:rPr lang="en-IN" dirty="0"/>
                        <a:t> , </a:t>
                      </a:r>
                      <a:r>
                        <a:rPr lang="en-IN" dirty="0" err="1"/>
                        <a:t>ori</a:t>
                      </a:r>
                      <a:r>
                        <a:rPr lang="en-IN" dirty="0"/>
                        <a:t> , </a:t>
                      </a:r>
                      <a:r>
                        <a:rPr lang="en-IN" dirty="0" err="1"/>
                        <a:t>xor</a:t>
                      </a:r>
                      <a:r>
                        <a:rPr lang="en-IN" dirty="0"/>
                        <a:t> , </a:t>
                      </a:r>
                      <a:r>
                        <a:rPr lang="en-IN" dirty="0" err="1"/>
                        <a:t>xori</a:t>
                      </a:r>
                      <a:r>
                        <a:rPr lang="en-IN" dirty="0"/>
                        <a:t> , </a:t>
                      </a:r>
                      <a:r>
                        <a:rPr lang="en-IN" dirty="0" err="1"/>
                        <a:t>sll</a:t>
                      </a:r>
                      <a:r>
                        <a:rPr lang="en-IN" dirty="0"/>
                        <a:t> , </a:t>
                      </a:r>
                      <a:r>
                        <a:rPr lang="en-IN" dirty="0" err="1"/>
                        <a:t>srl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993620"/>
                  </a:ext>
                </a:extLst>
              </a:tr>
              <a:tr h="480291">
                <a:tc>
                  <a:txBody>
                    <a:bodyPr/>
                    <a:lstStyle/>
                    <a:p>
                      <a:r>
                        <a:rPr lang="en-IN" dirty="0"/>
                        <a:t>Comparison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beq</a:t>
                      </a:r>
                      <a:r>
                        <a:rPr lang="en-IN" dirty="0"/>
                        <a:t> , </a:t>
                      </a:r>
                      <a:r>
                        <a:rPr lang="en-IN" dirty="0" err="1"/>
                        <a:t>bne</a:t>
                      </a:r>
                      <a:r>
                        <a:rPr lang="en-IN" dirty="0"/>
                        <a:t> , </a:t>
                      </a:r>
                      <a:r>
                        <a:rPr lang="en-IN" dirty="0" err="1"/>
                        <a:t>slt</a:t>
                      </a:r>
                      <a:r>
                        <a:rPr lang="en-IN" dirty="0"/>
                        <a:t> , </a:t>
                      </a:r>
                      <a:r>
                        <a:rPr lang="en-IN" dirty="0" err="1"/>
                        <a:t>slti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44695"/>
                  </a:ext>
                </a:extLst>
              </a:tr>
              <a:tr h="452582">
                <a:tc>
                  <a:txBody>
                    <a:bodyPr/>
                    <a:lstStyle/>
                    <a:p>
                      <a:r>
                        <a:rPr lang="en-IN" dirty="0"/>
                        <a:t>Jump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 , </a:t>
                      </a:r>
                      <a:r>
                        <a:rPr lang="en-IN" dirty="0" err="1"/>
                        <a:t>jr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546147"/>
                  </a:ext>
                </a:extLst>
              </a:tr>
              <a:tr h="480001">
                <a:tc>
                  <a:txBody>
                    <a:bodyPr/>
                    <a:lstStyle/>
                    <a:p>
                      <a:r>
                        <a:rPr lang="en-IN" dirty="0"/>
                        <a:t>Memory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lw</a:t>
                      </a:r>
                      <a:r>
                        <a:rPr lang="en-IN" dirty="0"/>
                        <a:t> , </a:t>
                      </a:r>
                      <a:r>
                        <a:rPr lang="en-IN" dirty="0" err="1"/>
                        <a:t>sw</a:t>
                      </a:r>
                      <a:r>
                        <a:rPr lang="en-IN" dirty="0"/>
                        <a:t> , </a:t>
                      </a:r>
                      <a:r>
                        <a:rPr lang="en-IN" dirty="0" err="1"/>
                        <a:t>mfhi</a:t>
                      </a:r>
                      <a:r>
                        <a:rPr lang="en-IN" dirty="0"/>
                        <a:t> , </a:t>
                      </a:r>
                      <a:r>
                        <a:rPr lang="en-IN" dirty="0" err="1"/>
                        <a:t>mflo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851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94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C6A586-8D09-18B2-B38F-CD46CCCA2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838" y="554477"/>
            <a:ext cx="11099260" cy="5885234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Vector Integer Instruction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330E79F-4668-4EE6-8AFD-2E2E71067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40070"/>
              </p:ext>
            </p:extLst>
          </p:nvPr>
        </p:nvGraphicFramePr>
        <p:xfrm>
          <a:off x="1330038" y="2077700"/>
          <a:ext cx="8128000" cy="3049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8327">
                  <a:extLst>
                    <a:ext uri="{9D8B030D-6E8A-4147-A177-3AD203B41FA5}">
                      <a16:colId xmlns:a16="http://schemas.microsoft.com/office/drawing/2014/main" val="215960030"/>
                    </a:ext>
                  </a:extLst>
                </a:gridCol>
                <a:gridCol w="5809673">
                  <a:extLst>
                    <a:ext uri="{9D8B030D-6E8A-4147-A177-3AD203B41FA5}">
                      <a16:colId xmlns:a16="http://schemas.microsoft.com/office/drawing/2014/main" val="1585208661"/>
                    </a:ext>
                  </a:extLst>
                </a:gridCol>
              </a:tblGrid>
              <a:tr h="54571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instructions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010363"/>
                  </a:ext>
                </a:extLst>
              </a:tr>
              <a:tr h="424873">
                <a:tc>
                  <a:txBody>
                    <a:bodyPr/>
                    <a:lstStyle/>
                    <a:p>
                      <a:r>
                        <a:rPr lang="en-IN" dirty="0"/>
                        <a:t>Arithmetic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vadd</a:t>
                      </a:r>
                      <a:r>
                        <a:rPr lang="en-IN" dirty="0"/>
                        <a:t> , </a:t>
                      </a:r>
                      <a:r>
                        <a:rPr lang="en-IN" dirty="0" err="1"/>
                        <a:t>vsub</a:t>
                      </a:r>
                      <a:r>
                        <a:rPr lang="en-IN" dirty="0"/>
                        <a:t> , </a:t>
                      </a:r>
                      <a:r>
                        <a:rPr lang="en-IN" dirty="0" err="1"/>
                        <a:t>vaddi</a:t>
                      </a:r>
                      <a:r>
                        <a:rPr lang="en-IN" dirty="0"/>
                        <a:t> , </a:t>
                      </a:r>
                      <a:r>
                        <a:rPr lang="en-IN" dirty="0" err="1"/>
                        <a:t>vsubi</a:t>
                      </a:r>
                      <a:r>
                        <a:rPr lang="en-IN" dirty="0"/>
                        <a:t> , </a:t>
                      </a:r>
                      <a:r>
                        <a:rPr lang="en-IN" dirty="0" err="1"/>
                        <a:t>vmult</a:t>
                      </a:r>
                      <a:r>
                        <a:rPr lang="en-IN" dirty="0"/>
                        <a:t> , </a:t>
                      </a:r>
                      <a:r>
                        <a:rPr lang="en-IN" dirty="0" err="1"/>
                        <a:t>vdiv</a:t>
                      </a:r>
                      <a:r>
                        <a:rPr lang="en-IN" dirty="0"/>
                        <a:t> , </a:t>
                      </a:r>
                      <a:r>
                        <a:rPr lang="en-IN" dirty="0" err="1"/>
                        <a:t>vrem</a:t>
                      </a:r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sz="1600" i="1" dirty="0"/>
                        <a:t>Ex : </a:t>
                      </a:r>
                      <a:r>
                        <a:rPr lang="en-IN" sz="1600" i="1" dirty="0" err="1"/>
                        <a:t>vadd</a:t>
                      </a:r>
                      <a:r>
                        <a:rPr lang="en-IN" sz="1600" i="1" dirty="0"/>
                        <a:t> </a:t>
                      </a:r>
                      <a:r>
                        <a:rPr lang="en-IN" sz="1600" i="1" dirty="0" err="1"/>
                        <a:t>vd</a:t>
                      </a:r>
                      <a:r>
                        <a:rPr lang="en-IN" sz="1600" i="1" dirty="0"/>
                        <a:t>, vs, </a:t>
                      </a:r>
                      <a:r>
                        <a:rPr lang="en-IN" sz="1600" i="1" dirty="0" err="1"/>
                        <a:t>vt</a:t>
                      </a:r>
                      <a:r>
                        <a:rPr lang="en-IN" sz="1600" i="1" dirty="0"/>
                        <a:t>        </a:t>
                      </a:r>
                    </a:p>
                    <a:p>
                      <a:r>
                        <a:rPr lang="en-IN" sz="1600" i="1" dirty="0"/>
                        <a:t>        </a:t>
                      </a:r>
                      <a:r>
                        <a:rPr lang="en-IN" sz="1600" i="1" dirty="0" err="1"/>
                        <a:t>vsubi</a:t>
                      </a:r>
                      <a:r>
                        <a:rPr lang="en-IN" sz="1600" i="1" dirty="0"/>
                        <a:t> </a:t>
                      </a:r>
                      <a:r>
                        <a:rPr lang="en-IN" sz="1600" i="1" dirty="0" err="1"/>
                        <a:t>vd</a:t>
                      </a:r>
                      <a:r>
                        <a:rPr lang="en-IN" sz="1600" i="1" dirty="0"/>
                        <a:t> , vs , k ; k=immediate </a:t>
                      </a:r>
                      <a:r>
                        <a:rPr lang="en-IN" sz="1600" i="1" dirty="0" err="1"/>
                        <a:t>const</a:t>
                      </a:r>
                      <a:endParaRPr lang="en-IN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05459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IN" dirty="0"/>
                        <a:t>Logical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vand</a:t>
                      </a:r>
                      <a:r>
                        <a:rPr lang="en-IN" dirty="0"/>
                        <a:t> , </a:t>
                      </a:r>
                      <a:r>
                        <a:rPr lang="en-IN" dirty="0" err="1"/>
                        <a:t>vor</a:t>
                      </a:r>
                      <a:r>
                        <a:rPr lang="en-IN" dirty="0"/>
                        <a:t> , </a:t>
                      </a:r>
                      <a:r>
                        <a:rPr lang="en-IN" dirty="0" err="1"/>
                        <a:t>vandi</a:t>
                      </a:r>
                      <a:r>
                        <a:rPr lang="en-IN" dirty="0"/>
                        <a:t> , </a:t>
                      </a:r>
                      <a:r>
                        <a:rPr lang="en-IN" dirty="0" err="1"/>
                        <a:t>vori</a:t>
                      </a:r>
                      <a:r>
                        <a:rPr lang="en-IN" dirty="0"/>
                        <a:t> , </a:t>
                      </a:r>
                      <a:r>
                        <a:rPr lang="en-IN" dirty="0" err="1"/>
                        <a:t>vxor</a:t>
                      </a:r>
                      <a:r>
                        <a:rPr lang="en-IN" dirty="0"/>
                        <a:t> , </a:t>
                      </a:r>
                      <a:r>
                        <a:rPr lang="en-IN" dirty="0" err="1"/>
                        <a:t>vxori</a:t>
                      </a:r>
                      <a:r>
                        <a:rPr lang="en-IN" dirty="0"/>
                        <a:t> , </a:t>
                      </a:r>
                      <a:r>
                        <a:rPr lang="en-IN" dirty="0" err="1"/>
                        <a:t>vsll</a:t>
                      </a:r>
                      <a:r>
                        <a:rPr lang="en-IN" dirty="0"/>
                        <a:t> , </a:t>
                      </a:r>
                      <a:r>
                        <a:rPr lang="en-IN" dirty="0" err="1"/>
                        <a:t>vsrl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993620"/>
                  </a:ext>
                </a:extLst>
              </a:tr>
              <a:tr h="480291">
                <a:tc>
                  <a:txBody>
                    <a:bodyPr/>
                    <a:lstStyle/>
                    <a:p>
                      <a:r>
                        <a:rPr lang="en-IN" dirty="0"/>
                        <a:t>Comparison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vslt</a:t>
                      </a:r>
                      <a:r>
                        <a:rPr lang="en-IN" dirty="0"/>
                        <a:t> , </a:t>
                      </a:r>
                      <a:r>
                        <a:rPr lang="en-IN" dirty="0" err="1"/>
                        <a:t>vslti</a:t>
                      </a:r>
                      <a:r>
                        <a:rPr lang="en-IN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44695"/>
                  </a:ext>
                </a:extLst>
              </a:tr>
              <a:tr h="480001">
                <a:tc>
                  <a:txBody>
                    <a:bodyPr/>
                    <a:lstStyle/>
                    <a:p>
                      <a:r>
                        <a:rPr lang="en-IN" dirty="0"/>
                        <a:t>Memory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vlw</a:t>
                      </a:r>
                      <a:r>
                        <a:rPr lang="en-IN" dirty="0"/>
                        <a:t> , </a:t>
                      </a:r>
                      <a:r>
                        <a:rPr lang="en-IN" dirty="0" err="1"/>
                        <a:t>vsw</a:t>
                      </a:r>
                      <a:r>
                        <a:rPr lang="en-IN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851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47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C6A586-8D09-18B2-B38F-CD46CCCA2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838" y="554477"/>
            <a:ext cx="11099260" cy="5885234"/>
          </a:xfrm>
        </p:spPr>
        <p:txBody>
          <a:bodyPr/>
          <a:lstStyle/>
          <a:p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239F471-A208-BE1F-1859-A1329913D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860931"/>
              </p:ext>
            </p:extLst>
          </p:nvPr>
        </p:nvGraphicFramePr>
        <p:xfrm>
          <a:off x="2503056" y="1945640"/>
          <a:ext cx="1117599" cy="304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7599">
                  <a:extLst>
                    <a:ext uri="{9D8B030D-6E8A-4147-A177-3AD203B41FA5}">
                      <a16:colId xmlns:a16="http://schemas.microsoft.com/office/drawing/2014/main" val="2279747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3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66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182857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r>
                        <a:rPr lang="en-IN" dirty="0"/>
                        <a:t>.</a:t>
                      </a:r>
                    </a:p>
                    <a:p>
                      <a:r>
                        <a:rPr lang="en-IN" dirty="0"/>
                        <a:t>.</a:t>
                      </a:r>
                    </a:p>
                    <a:p>
                      <a:r>
                        <a:rPr lang="en-IN" dirty="0"/>
                        <a:t>.</a:t>
                      </a:r>
                    </a:p>
                    <a:p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14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8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4288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1EFE20-6C7B-DDCD-15FF-FE3572520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933076"/>
              </p:ext>
            </p:extLst>
          </p:nvPr>
        </p:nvGraphicFramePr>
        <p:xfrm>
          <a:off x="7386152" y="1945640"/>
          <a:ext cx="2527406" cy="304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545">
                  <a:extLst>
                    <a:ext uri="{9D8B030D-6E8A-4147-A177-3AD203B41FA5}">
                      <a16:colId xmlns:a16="http://schemas.microsoft.com/office/drawing/2014/main" val="4071646009"/>
                    </a:ext>
                  </a:extLst>
                </a:gridCol>
                <a:gridCol w="599945">
                  <a:extLst>
                    <a:ext uri="{9D8B030D-6E8A-4147-A177-3AD203B41FA5}">
                      <a16:colId xmlns:a16="http://schemas.microsoft.com/office/drawing/2014/main" val="2297690143"/>
                    </a:ext>
                  </a:extLst>
                </a:gridCol>
                <a:gridCol w="625973">
                  <a:extLst>
                    <a:ext uri="{9D8B030D-6E8A-4147-A177-3AD203B41FA5}">
                      <a16:colId xmlns:a16="http://schemas.microsoft.com/office/drawing/2014/main" val="147041884"/>
                    </a:ext>
                  </a:extLst>
                </a:gridCol>
                <a:gridCol w="654943">
                  <a:extLst>
                    <a:ext uri="{9D8B030D-6E8A-4147-A177-3AD203B41FA5}">
                      <a16:colId xmlns:a16="http://schemas.microsoft.com/office/drawing/2014/main" val="1329352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e0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e1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e2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e3</a:t>
                      </a:r>
                    </a:p>
                  </a:txBody>
                  <a:tcPr marL="83127" marR="83127"/>
                </a:tc>
                <a:extLst>
                  <a:ext uri="{0D108BD9-81ED-4DB2-BD59-A6C34878D82A}">
                    <a16:rowId xmlns:a16="http://schemas.microsoft.com/office/drawing/2014/main" val="363522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e0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e1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e2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e3</a:t>
                      </a:r>
                    </a:p>
                  </a:txBody>
                  <a:tcPr marL="83127" marR="83127"/>
                </a:tc>
                <a:extLst>
                  <a:ext uri="{0D108BD9-81ED-4DB2-BD59-A6C34878D82A}">
                    <a16:rowId xmlns:a16="http://schemas.microsoft.com/office/drawing/2014/main" val="314421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e0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e1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e2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e3</a:t>
                      </a:r>
                    </a:p>
                  </a:txBody>
                  <a:tcPr marL="83127" marR="83127"/>
                </a:tc>
                <a:extLst>
                  <a:ext uri="{0D108BD9-81ED-4DB2-BD59-A6C34878D82A}">
                    <a16:rowId xmlns:a16="http://schemas.microsoft.com/office/drawing/2014/main" val="2285437792"/>
                  </a:ext>
                </a:extLst>
              </a:tr>
              <a:tr h="1112520">
                <a:tc gridSpan="4">
                  <a:txBody>
                    <a:bodyPr/>
                    <a:lstStyle/>
                    <a:p>
                      <a:r>
                        <a:rPr lang="en-IN" dirty="0"/>
                        <a:t>.</a:t>
                      </a:r>
                    </a:p>
                    <a:p>
                      <a:r>
                        <a:rPr lang="en-IN" dirty="0"/>
                        <a:t>.</a:t>
                      </a:r>
                    </a:p>
                    <a:p>
                      <a:r>
                        <a:rPr lang="en-IN" dirty="0"/>
                        <a:t>.</a:t>
                      </a:r>
                    </a:p>
                    <a:p>
                      <a:r>
                        <a:rPr lang="en-IN" dirty="0"/>
                        <a:t>.</a:t>
                      </a:r>
                    </a:p>
                  </a:txBody>
                  <a:tcPr marL="83127" marR="83127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51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e0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e1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e2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e3</a:t>
                      </a:r>
                    </a:p>
                  </a:txBody>
                  <a:tcPr marL="83127" marR="83127"/>
                </a:tc>
                <a:extLst>
                  <a:ext uri="{0D108BD9-81ED-4DB2-BD59-A6C34878D82A}">
                    <a16:rowId xmlns:a16="http://schemas.microsoft.com/office/drawing/2014/main" val="69831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e0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e1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e2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e3</a:t>
                      </a:r>
                    </a:p>
                  </a:txBody>
                  <a:tcPr marL="83127" marR="83127"/>
                </a:tc>
                <a:extLst>
                  <a:ext uri="{0D108BD9-81ED-4DB2-BD59-A6C34878D82A}">
                    <a16:rowId xmlns:a16="http://schemas.microsoft.com/office/drawing/2014/main" val="40264685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0CC319-41CA-FB00-747A-0746412B8FB9}"/>
              </a:ext>
            </a:extLst>
          </p:cNvPr>
          <p:cNvSpPr txBox="1"/>
          <p:nvPr/>
        </p:nvSpPr>
        <p:spPr>
          <a:xfrm>
            <a:off x="2004292" y="729673"/>
            <a:ext cx="2677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Register file :</a:t>
            </a:r>
            <a:r>
              <a:rPr lang="en-IN" dirty="0"/>
              <a:t> </a:t>
            </a:r>
          </a:p>
          <a:p>
            <a:r>
              <a:rPr lang="en-IN" dirty="0"/>
              <a:t>32 reg with 32bit size each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C1E87-70C4-5D26-AF94-FD7E00068331}"/>
              </a:ext>
            </a:extLst>
          </p:cNvPr>
          <p:cNvSpPr txBox="1"/>
          <p:nvPr/>
        </p:nvSpPr>
        <p:spPr>
          <a:xfrm>
            <a:off x="7435273" y="554477"/>
            <a:ext cx="2867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Vector register file :</a:t>
            </a:r>
          </a:p>
          <a:p>
            <a:r>
              <a:rPr lang="en-IN" dirty="0"/>
              <a:t>4 element of each 32 bit size</a:t>
            </a:r>
          </a:p>
          <a:p>
            <a:r>
              <a:rPr lang="en-IN" dirty="0"/>
              <a:t> in each vector register.</a:t>
            </a:r>
          </a:p>
          <a:p>
            <a:r>
              <a:rPr lang="en-IN" dirty="0"/>
              <a:t>32 vector Reg.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33439-6E1B-524E-7F01-3409156F16A6}"/>
              </a:ext>
            </a:extLst>
          </p:cNvPr>
          <p:cNvSpPr txBox="1"/>
          <p:nvPr/>
        </p:nvSpPr>
        <p:spPr>
          <a:xfrm>
            <a:off x="6779492" y="194564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CE59CF-A31A-7D54-89E2-F40D6FB05E97}"/>
              </a:ext>
            </a:extLst>
          </p:cNvPr>
          <p:cNvSpPr txBox="1"/>
          <p:nvPr/>
        </p:nvSpPr>
        <p:spPr>
          <a:xfrm>
            <a:off x="6728952" y="232337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DB875D-ECC4-26F6-3640-2A9FE1A43DE4}"/>
              </a:ext>
            </a:extLst>
          </p:cNvPr>
          <p:cNvSpPr txBox="1"/>
          <p:nvPr/>
        </p:nvSpPr>
        <p:spPr>
          <a:xfrm>
            <a:off x="6728952" y="272260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8CA9F-2898-5BA2-BB01-2519CC46BF4E}"/>
              </a:ext>
            </a:extLst>
          </p:cNvPr>
          <p:cNvSpPr txBox="1"/>
          <p:nvPr/>
        </p:nvSpPr>
        <p:spPr>
          <a:xfrm>
            <a:off x="6678412" y="4238229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3735EA-B972-0092-856B-B054D86515B0}"/>
              </a:ext>
            </a:extLst>
          </p:cNvPr>
          <p:cNvSpPr txBox="1"/>
          <p:nvPr/>
        </p:nvSpPr>
        <p:spPr>
          <a:xfrm>
            <a:off x="6710479" y="461922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v31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58DAF3-6087-0C21-376A-DACDC0571DB8}"/>
              </a:ext>
            </a:extLst>
          </p:cNvPr>
          <p:cNvCxnSpPr/>
          <p:nvPr/>
        </p:nvCxnSpPr>
        <p:spPr>
          <a:xfrm>
            <a:off x="7269018" y="5283200"/>
            <a:ext cx="711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CB810A-B751-3E29-09C0-0F087C96FE8F}"/>
              </a:ext>
            </a:extLst>
          </p:cNvPr>
          <p:cNvCxnSpPr>
            <a:cxnSpLocks/>
          </p:cNvCxnSpPr>
          <p:nvPr/>
        </p:nvCxnSpPr>
        <p:spPr>
          <a:xfrm>
            <a:off x="7269018" y="5731164"/>
            <a:ext cx="2780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9D2191-0FA6-0841-82AD-F516AEAF8003}"/>
              </a:ext>
            </a:extLst>
          </p:cNvPr>
          <p:cNvSpPr txBox="1"/>
          <p:nvPr/>
        </p:nvSpPr>
        <p:spPr>
          <a:xfrm>
            <a:off x="7269018" y="5025505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32-bits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B439E9-5257-69DD-4932-DCD588EC8717}"/>
              </a:ext>
            </a:extLst>
          </p:cNvPr>
          <p:cNvSpPr txBox="1"/>
          <p:nvPr/>
        </p:nvSpPr>
        <p:spPr>
          <a:xfrm>
            <a:off x="8133402" y="5731164"/>
            <a:ext cx="861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/>
              <a:t>MaxVL</a:t>
            </a:r>
            <a:r>
              <a:rPr lang="en-IN" sz="1400" dirty="0"/>
              <a:t>=4</a:t>
            </a:r>
          </a:p>
        </p:txBody>
      </p:sp>
    </p:spTree>
    <p:extLst>
      <p:ext uri="{BB962C8B-B14F-4D97-AF65-F5344CB8AC3E}">
        <p14:creationId xmlns:p14="http://schemas.microsoft.com/office/powerpoint/2010/main" val="618056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19754</TotalTime>
  <Words>1361</Words>
  <Application>Microsoft Office PowerPoint</Application>
  <PresentationFormat>Widescreen</PresentationFormat>
  <Paragraphs>364</Paragraphs>
  <Slides>20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Previous Paper Block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krishna govind</dc:creator>
  <cp:lastModifiedBy>jay krishna govind</cp:lastModifiedBy>
  <cp:revision>34</cp:revision>
  <cp:lastPrinted>2023-05-21T11:07:07Z</cp:lastPrinted>
  <dcterms:created xsi:type="dcterms:W3CDTF">2023-01-28T06:35:45Z</dcterms:created>
  <dcterms:modified xsi:type="dcterms:W3CDTF">2023-07-09T08:28:48Z</dcterms:modified>
</cp:coreProperties>
</file>