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4" r:id="rId9"/>
    <p:sldId id="271" r:id="rId10"/>
    <p:sldId id="268" r:id="rId11"/>
    <p:sldId id="270" r:id="rId12"/>
    <p:sldId id="265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3893-06B1-4AF5-96A5-866392181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59D29-4C1B-44AC-9F47-6E9669590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8F4B-35E0-49D4-B3B2-1815431D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12AD-3DE5-43BC-9DC5-04F9339A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F493-6F13-4162-B283-3152CD09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94DC-3841-4001-98A6-07024966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9B58-253F-4011-A367-D3E680A9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5154-72BE-4E3C-8949-072CB662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7927-5D66-495C-82AA-F68F58C4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E8EA-F02D-4E95-8CDF-C2556952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AB848-5FCB-4436-9443-48388711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062D6-E9C2-4AD0-970F-9810AB93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96C2-71C5-4070-A03E-5F7A7905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930C-82A8-4109-A349-082B9407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5832-49D2-4153-A807-28C1E6ED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6662-0DFD-4DBA-8958-93FD472C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EDA2-43ED-4B20-A566-C30B8616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6CDF-F36B-432D-B75A-2ECEDB3A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2E25-C5DB-4DE6-8782-DE664BF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BCA1-D725-4A17-884C-3FF9E854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2AA6-8038-4134-9865-24A18257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B73C-FC09-4DE2-8879-22147E81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7208-07A5-48AB-8EA6-E96ED4BA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B51E-B255-44CB-9B34-26CC0B6D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EA41-A05A-4838-8CD6-7ABFCBD2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41F-3E05-4B26-A346-FFB1FAC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807E-0EE3-48BA-82B4-8870C5106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5A34-4FD5-4B82-861C-9AB6E379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1BBA-1B27-4E6A-8811-7EC1E809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0D54-DAFC-49F7-94B5-E1AC391F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7FDB2-A449-481B-861B-7C278F91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069E-D6A4-4632-B212-992B805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52E8-964A-4557-B188-21B114262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1139E-D6D3-4C31-A0D1-FC30E0F1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79C5C-321C-47A5-B7C9-91266A16D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47869-317C-4DB6-B934-384CB6633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30EB0-787B-49F9-A2D9-11CEA0B9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AE559-67CB-41D4-88C5-2E55BA51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7EB6C-90C8-49EA-896B-D7CC598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0CEE-76C7-483B-A995-C03A85C0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D59E2-029A-45E6-BBEB-BBF4D98D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FCE3-AB83-4502-978A-9DF9BFB3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2BAC-8114-40F0-8497-F62F5B8E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9672-485D-4952-BE32-86F05588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76AA-4AC9-438E-96A4-AF7EC28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6084-EFE2-4CF1-8B0E-D5B2E159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DAB2-8500-441A-B86D-BC4670F6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237A-3098-4976-988F-2DC8F980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0EFAA-19F5-4A7D-A59A-8A2A25B2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B7E1-6A63-458B-8815-91C8371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753E-003C-4BF1-A863-2879C3F1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05BC-4C5E-496C-8946-332572E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226F-B79E-4F65-A3DB-F0A73160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9A5F9-E385-4B44-A26F-68F4A2D6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4E40-E77F-4DBC-B995-B03A2D656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E81A-4283-40E9-938D-461CF18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F5CE-FF87-4044-9D08-68DB6622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E12B-D9C3-47E0-BB13-1229A4A5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C750E-B430-4BA3-A64A-4D5A6753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896E-5F95-4D74-91D6-681A86DF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76EA-1CE9-481F-9EC1-7F3D85B0E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4AE5-BBB8-4DEF-A8CF-1758B9BBADC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32AA-3519-489A-8800-E263ED0A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7B3-9A1B-4F9A-83C2-681020D9B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59A7-C21D-4A1A-9331-601E0F69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docs/tutorials/basic/we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pc/" TargetMode="External"/><Relationship Id="rId3" Type="http://schemas.openxmlformats.org/officeDocument/2006/relationships/hyperlink" Target="https://dotnet.microsoft.com/learn/aspnet/architecture#ebook-grpc-for-wcf-devs-swimlane" TargetMode="External"/><Relationship Id="rId7" Type="http://schemas.openxmlformats.org/officeDocument/2006/relationships/hyperlink" Target="https://grpc.io/docs/tutorials/basic/csharp/" TargetMode="External"/><Relationship Id="rId2" Type="http://schemas.openxmlformats.org/officeDocument/2006/relationships/hyperlink" Target="https://docs.microsoft.com/en-us/aspnet/core/grpc/?view=aspnetcore-3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pc.io/docs/tutorials/basic/web/" TargetMode="External"/><Relationship Id="rId5" Type="http://schemas.openxmlformats.org/officeDocument/2006/relationships/hyperlink" Target="https://channel9.msdn.com/Shows/Visual-Studio-Toolbox/Introduction-to-gRPC?term=GRPC&amp;lang-en=true" TargetMode="External"/><Relationship Id="rId4" Type="http://schemas.openxmlformats.org/officeDocument/2006/relationships/hyperlink" Target="https://channel9.msdn.com/Shows/The-Cloud-Native-Show/Building-Microservices-with-gRPC-and-NET?term=GRPC&amp;lang-en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blog/principl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docs/guid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PC – A high-performance, open source universal RPC framework">
            <a:extLst>
              <a:ext uri="{FF2B5EF4-FFF2-40B4-BE49-F238E27FC236}">
                <a16:creationId xmlns:a16="http://schemas.microsoft.com/office/drawing/2014/main" id="{B4482A6D-CB2E-4EBB-B23F-2D50582D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30" y="635078"/>
            <a:ext cx="4761933" cy="49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38004-81A3-467A-AB45-D9F9C04FF993}"/>
              </a:ext>
            </a:extLst>
          </p:cNvPr>
          <p:cNvSpPr txBox="1"/>
          <p:nvPr/>
        </p:nvSpPr>
        <p:spPr>
          <a:xfrm>
            <a:off x="4325964" y="4441722"/>
            <a:ext cx="352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“Bye </a:t>
            </a:r>
            <a:r>
              <a:rPr lang="en-US" sz="2400" i="1" dirty="0" err="1"/>
              <a:t>Bye</a:t>
            </a:r>
            <a:r>
              <a:rPr lang="en-US" sz="2400" i="1" dirty="0"/>
              <a:t> WCF, Hello </a:t>
            </a:r>
            <a:r>
              <a:rPr lang="en-US" sz="2400" i="1" dirty="0" err="1"/>
              <a:t>gRPC</a:t>
            </a:r>
            <a:r>
              <a:rPr lang="en-US" sz="24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48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05F9-E91F-44D1-BE2D-5E6C3B48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Protobuf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81F1-1ADF-4219-AA51-A735B329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framework</a:t>
            </a:r>
          </a:p>
          <a:p>
            <a:r>
              <a:rPr lang="en-US" dirty="0"/>
              <a:t>Interface Definition Language (IDL)</a:t>
            </a:r>
          </a:p>
          <a:p>
            <a:r>
              <a:rPr lang="en-US" dirty="0"/>
              <a:t>Message Interchange Format</a:t>
            </a:r>
          </a:p>
          <a:p>
            <a:r>
              <a:rPr lang="en-US" dirty="0"/>
              <a:t>Binary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57557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906-7E21-4C09-860D-DD23D90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7BF9-E435-4105-B91B-65943733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browser support</a:t>
            </a:r>
          </a:p>
          <a:p>
            <a:r>
              <a:rPr lang="en-US" dirty="0"/>
              <a:t>Not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250626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BCBC-8A2D-4EDB-A9DF-34F52AB0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gRPC</a:t>
            </a:r>
            <a:r>
              <a:rPr lang="en-US" b="1" dirty="0"/>
              <a:t> in .NET Core 3.x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6A02-7681-4388-A845-2AA27898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party support by Google</a:t>
            </a:r>
          </a:p>
          <a:p>
            <a:r>
              <a:rPr lang="en-US" dirty="0"/>
              <a:t>Managed implementation by Microsoft</a:t>
            </a:r>
          </a:p>
        </p:txBody>
      </p:sp>
    </p:spTree>
    <p:extLst>
      <p:ext uri="{BB962C8B-B14F-4D97-AF65-F5344CB8AC3E}">
        <p14:creationId xmlns:p14="http://schemas.microsoft.com/office/powerpoint/2010/main" val="68516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6062-F689-44B9-A93E-FEB23E6F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gRPC</a:t>
            </a:r>
            <a:r>
              <a:rPr lang="en-US" b="1" dirty="0"/>
              <a:t> Hands-On	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3856-7725-4F0A-9BC6-435C8D24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Greeter Service</a:t>
            </a:r>
          </a:p>
        </p:txBody>
      </p:sp>
    </p:spTree>
    <p:extLst>
      <p:ext uri="{BB962C8B-B14F-4D97-AF65-F5344CB8AC3E}">
        <p14:creationId xmlns:p14="http://schemas.microsoft.com/office/powerpoint/2010/main" val="40748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CC40-82AC-4C03-B2A6-C72E00C1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3D3-4175-40E4-A904-9CD4167B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96" y="2436011"/>
            <a:ext cx="4101445" cy="9929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chemeClr val="accent5">
                    <a:lumMod val="75000"/>
                  </a:schemeClr>
                </a:solidFill>
              </a:rPr>
              <a:t>gRPC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-Web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51E81-D5E2-4844-BCF7-6B4F459E8674}"/>
              </a:ext>
            </a:extLst>
          </p:cNvPr>
          <p:cNvSpPr/>
          <p:nvPr/>
        </p:nvSpPr>
        <p:spPr>
          <a:xfrm>
            <a:off x="3848363" y="3804991"/>
            <a:ext cx="407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https://grpc.io/docs/tutorials/basic/web/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04DD-EDDA-402B-AB28-16AC05FB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404455"/>
            <a:ext cx="10515600" cy="1325563"/>
          </a:xfrm>
        </p:spPr>
        <p:txBody>
          <a:bodyPr/>
          <a:lstStyle/>
          <a:p>
            <a:r>
              <a:rPr lang="en-US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8723-E6ED-4FF3-AD99-2C904A10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825625"/>
            <a:ext cx="11277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https://docs.microsoft.com/en-us/aspnet/core/grpc/?view=aspnetcore-3.0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https://dotnet.microsoft.com/learn/aspnet/architecture#ebook-grpc-for-wcf-devs-swimlane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https://channel9.msdn.com/Shows/The-Cloud-Native-Show/Building-Microservices-with-gRPC-and-NET?term=GRPC&amp;lang-en=true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https://channel9.msdn.com/Shows/Visual-Studio-Toolbox/Introduction-to-gRPC?term=GRPC&amp;lang-en=true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https://grpc.io/docs/tutorials/basic/web/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https://grpc.io/docs/tutorials/basic/csharp/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https://github.com/grpc/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83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2">
            <a:extLst>
              <a:ext uri="{FF2B5EF4-FFF2-40B4-BE49-F238E27FC236}">
                <a16:creationId xmlns:a16="http://schemas.microsoft.com/office/drawing/2014/main" id="{04D107F1-9578-47EB-901F-08F7C82D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b="1" dirty="0"/>
              <a:t>.NET Schedule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8A203F-A7C1-4743-8968-936964E83037}"/>
              </a:ext>
            </a:extLst>
          </p:cNvPr>
          <p:cNvCxnSpPr>
            <a:cxnSpLocks/>
          </p:cNvCxnSpPr>
          <p:nvPr/>
        </p:nvCxnSpPr>
        <p:spPr>
          <a:xfrm flipV="1">
            <a:off x="489098" y="1902292"/>
            <a:ext cx="11398102" cy="92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F7356F1-9CAB-4C9E-A53F-7757CD3A3B9C}"/>
              </a:ext>
            </a:extLst>
          </p:cNvPr>
          <p:cNvSpPr/>
          <p:nvPr/>
        </p:nvSpPr>
        <p:spPr>
          <a:xfrm>
            <a:off x="897308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4EF332-EB02-470A-BAA3-72F7A93169CC}"/>
              </a:ext>
            </a:extLst>
          </p:cNvPr>
          <p:cNvSpPr/>
          <p:nvPr/>
        </p:nvSpPr>
        <p:spPr>
          <a:xfrm>
            <a:off x="2584855" y="1670635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72E2F3-58EA-4EED-A7CF-E9F8D8E0C88C}"/>
              </a:ext>
            </a:extLst>
          </p:cNvPr>
          <p:cNvSpPr/>
          <p:nvPr/>
        </p:nvSpPr>
        <p:spPr>
          <a:xfrm>
            <a:off x="4270544" y="165980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EA1F41-CAC4-4089-AFB5-564E230C3D5E}"/>
              </a:ext>
            </a:extLst>
          </p:cNvPr>
          <p:cNvSpPr/>
          <p:nvPr/>
        </p:nvSpPr>
        <p:spPr>
          <a:xfrm>
            <a:off x="7634830" y="1667740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688B7A-F151-433B-8C73-AA4F993DED42}"/>
              </a:ext>
            </a:extLst>
          </p:cNvPr>
          <p:cNvSpPr/>
          <p:nvPr/>
        </p:nvSpPr>
        <p:spPr>
          <a:xfrm>
            <a:off x="5949140" y="1683238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71AEE4-0321-47D6-BFFA-7C1928329A61}"/>
              </a:ext>
            </a:extLst>
          </p:cNvPr>
          <p:cNvSpPr/>
          <p:nvPr/>
        </p:nvSpPr>
        <p:spPr>
          <a:xfrm>
            <a:off x="9317657" y="1667740"/>
            <a:ext cx="423097" cy="43810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0B1AB3-0775-4EDF-94FE-AF6D98F85EA1}"/>
              </a:ext>
            </a:extLst>
          </p:cNvPr>
          <p:cNvSpPr txBox="1"/>
          <p:nvPr/>
        </p:nvSpPr>
        <p:spPr>
          <a:xfrm>
            <a:off x="373242" y="2782616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July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RC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5AF0A4-2FFF-4F29-9AA5-715150B0A46E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108857" y="2121346"/>
            <a:ext cx="3791" cy="6612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61BB75-4733-4385-9C94-3BA8219ADCE3}"/>
              </a:ext>
            </a:extLst>
          </p:cNvPr>
          <p:cNvSpPr txBox="1"/>
          <p:nvPr/>
        </p:nvSpPr>
        <p:spPr>
          <a:xfrm>
            <a:off x="2057926" y="2775491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Sept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D12094-6375-465E-883C-DFFCBCC62008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>
          <a:xfrm>
            <a:off x="2796404" y="2108743"/>
            <a:ext cx="928" cy="66674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BA034CE-FD9D-459F-939E-D7D63AA069EF}"/>
              </a:ext>
            </a:extLst>
          </p:cNvPr>
          <p:cNvSpPr txBox="1"/>
          <p:nvPr/>
        </p:nvSpPr>
        <p:spPr>
          <a:xfrm>
            <a:off x="3740753" y="2769225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2019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Core 3.1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8483A9-52B1-4B61-8DB6-DF06134E36A1}"/>
              </a:ext>
            </a:extLst>
          </p:cNvPr>
          <p:cNvCxnSpPr>
            <a:cxnSpLocks/>
            <a:stCxn id="59" idx="4"/>
            <a:endCxn id="67" idx="0"/>
          </p:cNvCxnSpPr>
          <p:nvPr/>
        </p:nvCxnSpPr>
        <p:spPr>
          <a:xfrm flipH="1">
            <a:off x="4480159" y="2097908"/>
            <a:ext cx="1934" cy="671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E528ED4-6C95-4B4D-A0ED-781EE49286BC}"/>
              </a:ext>
            </a:extLst>
          </p:cNvPr>
          <p:cNvSpPr/>
          <p:nvPr/>
        </p:nvSpPr>
        <p:spPr>
          <a:xfrm>
            <a:off x="10999116" y="1683238"/>
            <a:ext cx="423097" cy="438108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240003-D1E3-45E5-98CF-3DFA9246EBC0}"/>
              </a:ext>
            </a:extLst>
          </p:cNvPr>
          <p:cNvSpPr txBox="1"/>
          <p:nvPr/>
        </p:nvSpPr>
        <p:spPr>
          <a:xfrm>
            <a:off x="5421282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5.0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6ED278-EA90-400A-80E2-2B4C5C7EE8FE}"/>
              </a:ext>
            </a:extLst>
          </p:cNvPr>
          <p:cNvCxnSpPr>
            <a:cxnSpLocks/>
            <a:stCxn id="61" idx="4"/>
            <a:endCxn id="70" idx="0"/>
          </p:cNvCxnSpPr>
          <p:nvPr/>
        </p:nvCxnSpPr>
        <p:spPr>
          <a:xfrm flipH="1">
            <a:off x="6160688" y="2121346"/>
            <a:ext cx="1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AB5635-A212-442D-BBDE-F77367DFC2BE}"/>
              </a:ext>
            </a:extLst>
          </p:cNvPr>
          <p:cNvSpPr txBox="1"/>
          <p:nvPr/>
        </p:nvSpPr>
        <p:spPr>
          <a:xfrm>
            <a:off x="710181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2021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6.0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8AA9D68-0EA2-41C4-B143-BDE91B8D07BE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 flipH="1">
            <a:off x="7841217" y="2105848"/>
            <a:ext cx="5162" cy="66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13F0B73-5916-470D-A07B-0BA76EE19E0B}"/>
              </a:ext>
            </a:extLst>
          </p:cNvPr>
          <p:cNvSpPr txBox="1"/>
          <p:nvPr/>
        </p:nvSpPr>
        <p:spPr>
          <a:xfrm>
            <a:off x="8789116" y="2777933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2022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7.0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DADB24-D9C1-48C9-833F-ADA0FB2BD707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 flipH="1">
            <a:off x="9528522" y="2105848"/>
            <a:ext cx="684" cy="6720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6020A-D321-4555-A7E0-33167523E1FA}"/>
              </a:ext>
            </a:extLst>
          </p:cNvPr>
          <p:cNvSpPr txBox="1"/>
          <p:nvPr/>
        </p:nvSpPr>
        <p:spPr>
          <a:xfrm>
            <a:off x="10476421" y="2769224"/>
            <a:ext cx="1478812" cy="1108147"/>
          </a:xfrm>
          <a:prstGeom prst="rect">
            <a:avLst/>
          </a:prstGeom>
          <a:noFill/>
        </p:spPr>
        <p:txBody>
          <a:bodyPr wrap="square" lIns="179161" tIns="143331" rIns="89606" bIns="143331" rtlCol="0" anchor="t">
            <a:spAutoFit/>
          </a:bodyPr>
          <a:lstStyle/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Nov 2023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8.0</a:t>
            </a:r>
          </a:p>
          <a:p>
            <a:pPr marL="0" marR="0" lvl="0" indent="0" algn="ctr" defTabSz="913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7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LTS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EC9FDB-7168-4BE1-A85B-A311821D2606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>
            <a:off x="11210665" y="2121346"/>
            <a:ext cx="5162" cy="6478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1">
            <a:extLst>
              <a:ext uri="{FF2B5EF4-FFF2-40B4-BE49-F238E27FC236}">
                <a16:creationId xmlns:a16="http://schemas.microsoft.com/office/drawing/2014/main" id="{71F911AB-AC22-4489-B09F-CE8C7BF40C3E}"/>
              </a:ext>
            </a:extLst>
          </p:cNvPr>
          <p:cNvSpPr txBox="1">
            <a:spLocks/>
          </p:cNvSpPr>
          <p:nvPr/>
        </p:nvSpPr>
        <p:spPr>
          <a:xfrm>
            <a:off x="489098" y="4201004"/>
            <a:ext cx="11018838" cy="199439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</a:rPr>
              <a:t>.NET Core 3.1 = Long Term Support (LTS)</a:t>
            </a:r>
          </a:p>
          <a:p>
            <a:r>
              <a:rPr lang="en-US" sz="2800" dirty="0">
                <a:latin typeface="+mn-lt"/>
              </a:rPr>
              <a:t>.NET 5.0 release in November 2020</a:t>
            </a:r>
          </a:p>
          <a:p>
            <a:r>
              <a:rPr lang="en-US" sz="2800" dirty="0">
                <a:latin typeface="+mn-lt"/>
              </a:rPr>
              <a:t>Major releases every year, LTS for even numbered releases</a:t>
            </a:r>
          </a:p>
          <a:p>
            <a:r>
              <a:rPr lang="en-US" sz="2800" dirty="0">
                <a:latin typeface="+mn-lt"/>
              </a:rPr>
              <a:t>Predictable schedule, minor releases if needed</a:t>
            </a:r>
          </a:p>
        </p:txBody>
      </p:sp>
    </p:spTree>
    <p:extLst>
      <p:ext uri="{BB962C8B-B14F-4D97-AF65-F5344CB8AC3E}">
        <p14:creationId xmlns:p14="http://schemas.microsoft.com/office/powerpoint/2010/main" val="10420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7" grpId="0"/>
      <p:bldP spid="70" grpId="0"/>
      <p:bldP spid="72" grpId="0"/>
      <p:bldP spid="74" grpId="0"/>
      <p:bldP spid="76" grpId="0"/>
      <p:bldP spid="7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3195-3A6E-44E8-B789-284794C8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didn’t make through .NET Core 3.x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DC4325-2CF2-4115-9E1E-BBAB21D7094F}"/>
              </a:ext>
            </a:extLst>
          </p:cNvPr>
          <p:cNvSpPr txBox="1">
            <a:spLocks/>
          </p:cNvSpPr>
          <p:nvPr/>
        </p:nvSpPr>
        <p:spPr>
          <a:xfrm>
            <a:off x="7178348" y="1690688"/>
            <a:ext cx="3659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0BC56-6B50-4E4D-AFB5-4C2497227AB4}"/>
              </a:ext>
            </a:extLst>
          </p:cNvPr>
          <p:cNvSpPr/>
          <p:nvPr/>
        </p:nvSpPr>
        <p:spPr>
          <a:xfrm>
            <a:off x="1572983" y="2234066"/>
            <a:ext cx="2407298" cy="7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WebForms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C0D87-12AD-4A02-8479-463DA9F24163}"/>
              </a:ext>
            </a:extLst>
          </p:cNvPr>
          <p:cNvSpPr/>
          <p:nvPr/>
        </p:nvSpPr>
        <p:spPr>
          <a:xfrm>
            <a:off x="1572983" y="3112407"/>
            <a:ext cx="2407298" cy="7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3DAF2-C6DA-4691-8402-617303469642}"/>
              </a:ext>
            </a:extLst>
          </p:cNvPr>
          <p:cNvSpPr/>
          <p:nvPr/>
        </p:nvSpPr>
        <p:spPr>
          <a:xfrm>
            <a:off x="1572983" y="4046764"/>
            <a:ext cx="2407298" cy="7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Foundation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CCE20E-D71B-414B-84A3-5EA774355AFD}"/>
              </a:ext>
            </a:extLst>
          </p:cNvPr>
          <p:cNvSpPr/>
          <p:nvPr/>
        </p:nvSpPr>
        <p:spPr>
          <a:xfrm>
            <a:off x="7903804" y="2234065"/>
            <a:ext cx="2407298" cy="7259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D5533-75F6-4762-A28F-D091E36756AE}"/>
              </a:ext>
            </a:extLst>
          </p:cNvPr>
          <p:cNvSpPr/>
          <p:nvPr/>
        </p:nvSpPr>
        <p:spPr>
          <a:xfrm>
            <a:off x="7903804" y="3112407"/>
            <a:ext cx="2407298" cy="7259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C731E-67DE-4161-8924-0F7158C3F068}"/>
              </a:ext>
            </a:extLst>
          </p:cNvPr>
          <p:cNvSpPr/>
          <p:nvPr/>
        </p:nvSpPr>
        <p:spPr>
          <a:xfrm>
            <a:off x="7903804" y="4046764"/>
            <a:ext cx="2407298" cy="7259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D4DD11A-9809-412B-8660-C7333133E076}"/>
              </a:ext>
            </a:extLst>
          </p:cNvPr>
          <p:cNvSpPr/>
          <p:nvPr/>
        </p:nvSpPr>
        <p:spPr>
          <a:xfrm>
            <a:off x="4977879" y="2336639"/>
            <a:ext cx="2142932" cy="254259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E119-91A5-459A-87A7-0A728100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WCF – Windows Communication Foundation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4860-1EA5-4CC2-A097-E9AB0ACD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SOAs</a:t>
            </a:r>
          </a:p>
          <a:p>
            <a:r>
              <a:rPr lang="en-US" dirty="0"/>
              <a:t>SOAP over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156CC-D758-44C5-BF4F-EBDA48F83873}"/>
              </a:ext>
            </a:extLst>
          </p:cNvPr>
          <p:cNvSpPr/>
          <p:nvPr/>
        </p:nvSpPr>
        <p:spPr>
          <a:xfrm>
            <a:off x="5309420" y="3362198"/>
            <a:ext cx="1101212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8E994-CBCE-4F05-8260-6F8FBE18AE86}"/>
              </a:ext>
            </a:extLst>
          </p:cNvPr>
          <p:cNvSpPr/>
          <p:nvPr/>
        </p:nvSpPr>
        <p:spPr>
          <a:xfrm>
            <a:off x="3785422" y="4763423"/>
            <a:ext cx="1101212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4496EF-F447-4BC3-B49C-D30F2DBBD6D5}"/>
              </a:ext>
            </a:extLst>
          </p:cNvPr>
          <p:cNvSpPr/>
          <p:nvPr/>
        </p:nvSpPr>
        <p:spPr>
          <a:xfrm>
            <a:off x="6833419" y="4763423"/>
            <a:ext cx="1101212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24F55-28A2-44B1-AC34-13F490487C3A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4336028" y="3804650"/>
            <a:ext cx="973392" cy="958773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D8EF9F-A068-460E-8369-F16239F009D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410632" y="3804650"/>
            <a:ext cx="973393" cy="9587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882D-5AD8-4586-BBAD-AEF22286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WCF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A72F-315E-4CA5-9A26-5936F8AE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WCF with </a:t>
            </a:r>
            <a:r>
              <a:rPr lang="en-US" dirty="0" err="1"/>
              <a:t>NetTCP</a:t>
            </a:r>
            <a:endParaRPr lang="en-US" dirty="0"/>
          </a:p>
          <a:p>
            <a:r>
              <a:rPr lang="en-US" dirty="0"/>
              <a:t>A new TCP-based network protocol for high-performance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61DAC-8227-42F4-A039-499119299F2C}"/>
              </a:ext>
            </a:extLst>
          </p:cNvPr>
          <p:cNvSpPr/>
          <p:nvPr/>
        </p:nvSpPr>
        <p:spPr>
          <a:xfrm>
            <a:off x="5368410" y="3657166"/>
            <a:ext cx="1042221" cy="9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2C0BD-83F2-41CD-81F6-69BDC26671CA}"/>
              </a:ext>
            </a:extLst>
          </p:cNvPr>
          <p:cNvSpPr/>
          <p:nvPr/>
        </p:nvSpPr>
        <p:spPr>
          <a:xfrm>
            <a:off x="3844412" y="5058391"/>
            <a:ext cx="1042221" cy="9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54C48-191E-4259-B9D8-951BCA359FD0}"/>
              </a:ext>
            </a:extLst>
          </p:cNvPr>
          <p:cNvSpPr/>
          <p:nvPr/>
        </p:nvSpPr>
        <p:spPr>
          <a:xfrm>
            <a:off x="6892409" y="5058391"/>
            <a:ext cx="1042221" cy="9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C12F83-61B8-48BF-8B38-6CD688DF39B5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4365523" y="4126810"/>
            <a:ext cx="1002887" cy="93158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83A9CD-043C-481E-8DB9-8D7E32DECE9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410631" y="4126810"/>
            <a:ext cx="1002889" cy="9315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133AB-23B2-4EFE-AB13-69CFE4D246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86633" y="5528035"/>
            <a:ext cx="200577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C5D-7DB1-42E8-8BEA-2DA56379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</a:t>
            </a:r>
            <a:r>
              <a:rPr lang="en-US" b="1" dirty="0" err="1"/>
              <a:t>gRPC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77B8-67C8-408D-BA1A-50157668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66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Stubby </a:t>
            </a:r>
          </a:p>
          <a:p>
            <a:pPr marL="0" indent="0">
              <a:buNone/>
            </a:pPr>
            <a:r>
              <a:rPr lang="en-US" sz="1600" i="1" dirty="0"/>
              <a:t>Google has been using a single general-purpose RPC infrastructure called Stubby to connect the large number of microservices running within and across our data centers for over a decade.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dirty="0"/>
              <a:t>SPDY</a:t>
            </a:r>
          </a:p>
          <a:p>
            <a:pPr marL="0" indent="0">
              <a:buNone/>
            </a:pPr>
            <a:r>
              <a:rPr lang="en-US" sz="1600" i="1" dirty="0"/>
              <a:t>Open-specification networking protocol that was developed primarily at Google for transporting web content with goal of reducing web page load latency and improving web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59929-889E-48B6-93DE-DBFB3FB0E025}"/>
              </a:ext>
            </a:extLst>
          </p:cNvPr>
          <p:cNvSpPr txBox="1"/>
          <p:nvPr/>
        </p:nvSpPr>
        <p:spPr>
          <a:xfrm>
            <a:off x="4336329" y="6308209"/>
            <a:ext cx="38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https://grpc.io/blog/principles/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EB02-A774-4CDD-B236-1168040E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</a:t>
            </a:r>
            <a:r>
              <a:rPr lang="en-US" b="1" dirty="0" err="1"/>
              <a:t>gRPC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4A1E-BB88-46E5-8AE7-BBE34713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- Remote Procedure Call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Binary transmission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 </a:t>
            </a:r>
          </a:p>
          <a:p>
            <a:r>
              <a:rPr lang="en-US" dirty="0"/>
              <a:t>SOAP Interoperability</a:t>
            </a:r>
          </a:p>
          <a:p>
            <a:r>
              <a:rPr lang="en-US" dirty="0"/>
              <a:t>Performance of NETTCP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3DC53-2F51-45C8-97D1-6CA240C3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33" y="1668627"/>
            <a:ext cx="4930567" cy="3520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4C67C-9D31-48CE-A1E9-00F6E346E0D1}"/>
              </a:ext>
            </a:extLst>
          </p:cNvPr>
          <p:cNvSpPr txBox="1"/>
          <p:nvPr/>
        </p:nvSpPr>
        <p:spPr>
          <a:xfrm>
            <a:off x="7374280" y="5189372"/>
            <a:ext cx="365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https://grpc.io/docs/guides/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3FB-2C01-41E2-8468-D6374EE5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3E9F-5346-40CB-94AE-375C0F96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513" y="1825623"/>
            <a:ext cx="2244365" cy="4132117"/>
          </a:xfrm>
        </p:spPr>
        <p:txBody>
          <a:bodyPr>
            <a:normAutofit/>
          </a:bodyPr>
          <a:lstStyle/>
          <a:p>
            <a:r>
              <a:rPr lang="en-US" dirty="0"/>
              <a:t>Objective 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97B13-44E9-4E07-9190-2250D20400F5}"/>
              </a:ext>
            </a:extLst>
          </p:cNvPr>
          <p:cNvSpPr txBox="1">
            <a:spLocks/>
          </p:cNvSpPr>
          <p:nvPr/>
        </p:nvSpPr>
        <p:spPr>
          <a:xfrm>
            <a:off x="6227190" y="1831873"/>
            <a:ext cx="2244365" cy="356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Swift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Dart</a:t>
            </a:r>
          </a:p>
          <a:p>
            <a:r>
              <a:rPr lang="en-US" dirty="0"/>
              <a:t>Haskell</a:t>
            </a:r>
          </a:p>
          <a:p>
            <a:r>
              <a:rPr lang="en-US" dirty="0"/>
              <a:t>Homebrew</a:t>
            </a:r>
          </a:p>
        </p:txBody>
      </p:sp>
    </p:spTree>
    <p:extLst>
      <p:ext uri="{BB962C8B-B14F-4D97-AF65-F5344CB8AC3E}">
        <p14:creationId xmlns:p14="http://schemas.microsoft.com/office/powerpoint/2010/main" val="39911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832B-6287-48C5-8DA0-6E3BC4D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 of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CEE6-DF17-463E-8861-BE9D9CBE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(Request / Response)</a:t>
            </a:r>
          </a:p>
          <a:p>
            <a:r>
              <a:rPr lang="en-US" dirty="0"/>
              <a:t>Server-Streaming</a:t>
            </a:r>
          </a:p>
          <a:p>
            <a:r>
              <a:rPr lang="en-US" dirty="0"/>
              <a:t>Client-Streaming</a:t>
            </a:r>
          </a:p>
          <a:p>
            <a:r>
              <a:rPr lang="en-US" dirty="0"/>
              <a:t>Bidirectional-Streaming</a:t>
            </a:r>
          </a:p>
        </p:txBody>
      </p:sp>
    </p:spTree>
    <p:extLst>
      <p:ext uri="{BB962C8B-B14F-4D97-AF65-F5344CB8AC3E}">
        <p14:creationId xmlns:p14="http://schemas.microsoft.com/office/powerpoint/2010/main" val="1716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452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.NET Schedule</vt:lpstr>
      <vt:lpstr>What didn’t make through .NET Core 3.x</vt:lpstr>
      <vt:lpstr>WCF – Windows Communication Foundation </vt:lpstr>
      <vt:lpstr>Evolution of WCF</vt:lpstr>
      <vt:lpstr>Motivation for gRPC</vt:lpstr>
      <vt:lpstr>Intro to gRPC</vt:lpstr>
      <vt:lpstr>Language Support</vt:lpstr>
      <vt:lpstr>Mode of Streaming</vt:lpstr>
      <vt:lpstr>Protobuf</vt:lpstr>
      <vt:lpstr>Limitations</vt:lpstr>
      <vt:lpstr>gRPC in .NET Core 3.x</vt:lpstr>
      <vt:lpstr>gRPC Hands-On  </vt:lpstr>
      <vt:lpstr>What’s next 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Parmar, Jaykumar (IOT DS AA SGI PS DG-EA-MED REC WE)</dc:creator>
  <cp:lastModifiedBy>Parmar, Jaykumar (IOT DS AA SGI PS DG-EA-MED REC WE)</cp:lastModifiedBy>
  <cp:revision>22</cp:revision>
  <dcterms:created xsi:type="dcterms:W3CDTF">2020-04-19T09:42:39Z</dcterms:created>
  <dcterms:modified xsi:type="dcterms:W3CDTF">2020-04-20T02:27:42Z</dcterms:modified>
</cp:coreProperties>
</file>