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69" r:id="rId2"/>
    <p:sldId id="256" r:id="rId3"/>
    <p:sldId id="261" r:id="rId4"/>
    <p:sldId id="358" r:id="rId5"/>
    <p:sldId id="257" r:id="rId6"/>
    <p:sldId id="258" r:id="rId7"/>
    <p:sldId id="259" r:id="rId8"/>
    <p:sldId id="262" r:id="rId9"/>
    <p:sldId id="264" r:id="rId10"/>
    <p:sldId id="263" r:id="rId11"/>
    <p:sldId id="260" r:id="rId12"/>
    <p:sldId id="333" r:id="rId13"/>
    <p:sldId id="302" r:id="rId14"/>
    <p:sldId id="328" r:id="rId15"/>
    <p:sldId id="285" r:id="rId16"/>
    <p:sldId id="329" r:id="rId17"/>
    <p:sldId id="356" r:id="rId18"/>
    <p:sldId id="319" r:id="rId19"/>
    <p:sldId id="313" r:id="rId20"/>
    <p:sldId id="286" r:id="rId21"/>
    <p:sldId id="320" r:id="rId22"/>
    <p:sldId id="321" r:id="rId23"/>
    <p:sldId id="324" r:id="rId24"/>
    <p:sldId id="287" r:id="rId25"/>
    <p:sldId id="325" r:id="rId26"/>
    <p:sldId id="306" r:id="rId27"/>
    <p:sldId id="326" r:id="rId28"/>
    <p:sldId id="327" r:id="rId29"/>
    <p:sldId id="332" r:id="rId30"/>
    <p:sldId id="303" r:id="rId31"/>
    <p:sldId id="330" r:id="rId32"/>
    <p:sldId id="293" r:id="rId33"/>
    <p:sldId id="273" r:id="rId34"/>
    <p:sldId id="305" r:id="rId35"/>
    <p:sldId id="335" r:id="rId36"/>
    <p:sldId id="357" r:id="rId37"/>
    <p:sldId id="318" r:id="rId38"/>
    <p:sldId id="336" r:id="rId39"/>
    <p:sldId id="277" r:id="rId40"/>
    <p:sldId id="337" r:id="rId41"/>
    <p:sldId id="317" r:id="rId42"/>
    <p:sldId id="338" r:id="rId43"/>
    <p:sldId id="344" r:id="rId44"/>
    <p:sldId id="345" r:id="rId45"/>
    <p:sldId id="294" r:id="rId46"/>
    <p:sldId id="346" r:id="rId47"/>
    <p:sldId id="347" r:id="rId48"/>
    <p:sldId id="343" r:id="rId49"/>
    <p:sldId id="348" r:id="rId50"/>
    <p:sldId id="349" r:id="rId51"/>
    <p:sldId id="350" r:id="rId52"/>
    <p:sldId id="331" r:id="rId53"/>
    <p:sldId id="339" r:id="rId54"/>
    <p:sldId id="298" r:id="rId55"/>
    <p:sldId id="351" r:id="rId56"/>
    <p:sldId id="352" r:id="rId57"/>
    <p:sldId id="353" r:id="rId58"/>
    <p:sldId id="354" r:id="rId59"/>
    <p:sldId id="342" r:id="rId60"/>
    <p:sldId id="355" r:id="rId61"/>
    <p:sldId id="340" r:id="rId62"/>
    <p:sldId id="295" r:id="rId63"/>
    <p:sldId id="312" r:id="rId64"/>
    <p:sldId id="30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F8B8B-57B8-4D42-858A-E78657C45B73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D2AA0-073B-41FB-9EF8-87391CE18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2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Get technical details on </a:t>
            </a:r>
            <a:r>
              <a:rPr lang="en-IN" dirty="0" err="1"/>
              <a:t>kmeans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1CDF-ED3C-42C7-BF00-E4984201AB95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9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1CDF-ED3C-42C7-BF00-E4984201AB95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4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1CDF-ED3C-42C7-BF00-E4984201AB95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5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1CDF-ED3C-42C7-BF00-E4984201AB95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3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1CDF-ED3C-42C7-BF00-E4984201AB95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1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609E-9AE5-40CF-A751-2B458DA7D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8396-18F0-4EBB-9896-44DBD87F0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B4DB-2065-4E35-8343-B2EE94EA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4ACE-9B96-4803-9890-F2DFAC62E54A}" type="datetime1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F46B3-145D-4248-9989-3A7D6F02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3A166-BE3E-4CE9-9359-598ED9D8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45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AD70-7B8F-414B-B582-183D62BF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6BC68-55F4-4EA2-A95E-218541691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F57C-D143-43B2-9D9B-CCC0B3E0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02EE-7CBE-407B-9CB1-D1A669FCEF72}" type="datetime1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5AF4C-0580-46A5-BA5F-EA91F613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6843-54A3-4B85-BAA5-33F9E7A4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29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39F0F-EBDF-455B-A1A3-3E5B09A5F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1B21D-354E-4AAC-B959-C95E37EBB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6BC72-A0CA-4D67-A0FD-D225C4B3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4F1D-9675-41DD-8651-F56DB6819CD8}" type="datetime1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7D95-8C26-4265-BD05-DBD0DDE4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C8B06-915A-4FB2-8BC8-C33ECAB2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2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28E1-1997-435B-BC70-F4EEA01C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9B0C-7769-42DE-9A32-8B3DE8C7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97D9-9498-4600-A625-183E6B9F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E4BA-055F-468E-ACAF-15298D4694E5}" type="datetime1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5DBC-86ED-439C-A854-727A7366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84A21-2EC8-4E61-99AB-3734C31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1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91CC-A189-47A1-9EB7-0E18062C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CEE6E-D0C1-4A1D-9EE1-7793A8C35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55F8A-1719-4676-9FD1-596C2EEF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7267-1093-4E08-80CC-C49B4A3287B4}" type="datetime1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70F3-D646-4FD6-82A3-6DC00F7F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EE6AA-5A9B-4DFC-B91A-D985336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70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7E2E-27F1-4C73-AD7B-CAC0FA31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41024-09D2-4CD0-9C1E-F714917B6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9D09-243F-4803-A32D-B7F44CD54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45A33-FD03-4034-8279-883CF4E7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C84A-8D2B-427A-B21F-2BA02D24487D}" type="datetime1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0EA06-20F7-4D4D-A2F7-1D5EA910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302D0-B955-4FBC-95C2-E071DAE9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61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7D14-882A-4D37-B7F9-183DD65C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C1FFC-2174-4E64-B936-53E61553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6B144-9F88-4A27-9D73-256F1E22F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A2941-677E-4744-B050-69290F7C8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357C2-C3A9-41DE-BD16-6C4CC8DE0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ACD4-F2EB-4468-93F1-11DEBA0F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36B4-1DFD-41E6-9B96-4B0D8382C2C8}" type="datetime1">
              <a:rPr lang="en-IN" smtClean="0"/>
              <a:t>29-05-2022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191E8-EDAD-45E5-8D6C-3E2F04CC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11C47-F876-4F58-9FA0-F5784442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72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1B40-1D49-4D06-9949-DCFD3913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CCD67-D4DF-4BE9-AABE-14C20FD1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C7C7-38D3-44CE-B4FF-0ED6C89324E0}" type="datetime1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AA097-E51A-46E5-AE53-4E42633F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0A99-2BE9-441F-A906-A0ECCC1B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3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76376-696C-4BA8-B05F-E29BE30B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4198-7784-47F0-B546-5ED3E7372587}" type="datetime1">
              <a:rPr lang="en-IN" smtClean="0"/>
              <a:t>29-05-2022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C8823-496D-433D-B828-C220C78A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B423E-BA72-4753-AAC0-0ED70919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9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4069-DC15-4FDA-B980-384D7566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E279-0CD7-468F-9065-D01907B0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E04C5-5DE1-4583-ADF0-07731B48A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94376-BD19-4C10-97AB-EF57AC33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6167-4EC1-4FF3-B574-C637520CED74}" type="datetime1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AA971-3C90-40ED-95C0-51D85608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5606F-2E34-4D10-918C-392E6E1E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8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CBCB-F05B-4E51-A5DB-4884DB42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76EEB-FA0E-4DB4-8BFC-1E6A64795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166B7-5519-48C0-9390-8AD0312BE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89FF0-37CC-4344-B3E3-B74E5757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D13B-F17E-4CFA-946E-4766002B45CA}" type="datetime1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6DDC-D4B7-40A0-8B39-D7F0D803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64709-40FF-453E-942C-D7DA2ACA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4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DA9D3-AF4C-4DCD-97CD-73A66B8A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BB83A-F647-417B-917E-97C889BD6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644B-495A-47AA-B880-175EAC216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65E6B-7741-4025-BFFC-47B38D59B317}" type="datetime1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E649-42D0-4019-9A41-2D7FFEFF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3161B-CC8E-44D5-933D-D0056202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7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41C3-5B81-4E0A-82DF-74927400D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Spend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151CC-632F-4724-B4B3-C1D7C8DC5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Poultry Farm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DEB1A-BFC5-0E29-6173-ED66F4AC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09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- 4 of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Also used only top 24 materials contributing towards 80% of the Gross value. </a:t>
            </a:r>
          </a:p>
          <a:p>
            <a:r>
              <a:rPr lang="en-IN" dirty="0"/>
              <a:t>The cluster results were same as that when using all materials</a:t>
            </a:r>
          </a:p>
          <a:p>
            <a:endParaRPr lang="en-IN" dirty="0"/>
          </a:p>
          <a:p>
            <a:r>
              <a:rPr lang="en-IN" dirty="0"/>
              <a:t>Tool Used -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CBEE8-FC93-A852-563B-5836CE19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2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Analysis and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objective was to find opportunity of cost savings for the company.</a:t>
            </a:r>
          </a:p>
          <a:p>
            <a:r>
              <a:rPr lang="en-IN" dirty="0"/>
              <a:t>Started with analysing high value , high frequency materials</a:t>
            </a:r>
          </a:p>
          <a:p>
            <a:r>
              <a:rPr lang="en-IN" dirty="0"/>
              <a:t>Did detailed analysis for materials falling into 2 clusters </a:t>
            </a:r>
          </a:p>
          <a:p>
            <a:pPr lvl="1"/>
            <a:r>
              <a:rPr lang="en-IN" dirty="0"/>
              <a:t>2 from each of the 2 clusters – in total 4 materials</a:t>
            </a:r>
          </a:p>
          <a:p>
            <a:endParaRPr lang="en-IN" dirty="0"/>
          </a:p>
          <a:p>
            <a:r>
              <a:rPr lang="en-IN"/>
              <a:t>Tool </a:t>
            </a:r>
            <a:r>
              <a:rPr lang="en-IN" dirty="0"/>
              <a:t>Used - Tableau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A6D24-6C4D-4E59-00C1-6827C3E8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6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67EB-33BC-45F6-975A-98047B83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206CD-4CBA-4AEF-8197-73BBB1DE7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374F3-3E0C-470C-51D6-37BE8D8D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1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AB88-51B2-4C83-882F-426F79E1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 (1 of 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3BB65-7799-433C-8063-BA2058D30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4757" y="1825625"/>
            <a:ext cx="8309043" cy="4351338"/>
          </a:xfrm>
        </p:spPr>
        <p:txBody>
          <a:bodyPr/>
          <a:lstStyle/>
          <a:p>
            <a:r>
              <a:rPr lang="en-IN" dirty="0"/>
              <a:t>Total Gross value                  : Rs. 2399.68 Cr.</a:t>
            </a:r>
          </a:p>
          <a:p>
            <a:r>
              <a:rPr lang="en-IN" dirty="0"/>
              <a:t>Number of Purchase order : 42,596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 Vendor information provided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7E0A213-8A27-4068-AF0D-FE7922A9C2FD}"/>
              </a:ext>
            </a:extLst>
          </p:cNvPr>
          <p:cNvGraphicFramePr>
            <a:graphicFrameLocks noGrp="1"/>
          </p:cNvGraphicFramePr>
          <p:nvPr/>
        </p:nvGraphicFramePr>
        <p:xfrm>
          <a:off x="3508501" y="2969281"/>
          <a:ext cx="5747465" cy="919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300">
                  <a:extLst>
                    <a:ext uri="{9D8B030D-6E8A-4147-A177-3AD203B41FA5}">
                      <a16:colId xmlns:a16="http://schemas.microsoft.com/office/drawing/2014/main" val="1113813690"/>
                    </a:ext>
                  </a:extLst>
                </a:gridCol>
                <a:gridCol w="2535165">
                  <a:extLst>
                    <a:ext uri="{9D8B030D-6E8A-4147-A177-3AD203B41FA5}">
                      <a16:colId xmlns:a16="http://schemas.microsoft.com/office/drawing/2014/main" val="399519131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r>
                        <a:rPr lang="en-IN" sz="1500" b="0" dirty="0">
                          <a:solidFill>
                            <a:schemeClr val="tx1"/>
                          </a:solidFill>
                        </a:rPr>
                        <a:t>Number of Company Codes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789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Number of Plants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116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396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Number of Storage Location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1108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96513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F988F01C-C89C-4E2A-8B0F-96F9F6832B20}"/>
              </a:ext>
            </a:extLst>
          </p:cNvPr>
          <p:cNvGraphicFramePr>
            <a:graphicFrameLocks noGrp="1"/>
          </p:cNvGraphicFramePr>
          <p:nvPr/>
        </p:nvGraphicFramePr>
        <p:xfrm>
          <a:off x="3511611" y="4051838"/>
          <a:ext cx="5747465" cy="919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300">
                  <a:extLst>
                    <a:ext uri="{9D8B030D-6E8A-4147-A177-3AD203B41FA5}">
                      <a16:colId xmlns:a16="http://schemas.microsoft.com/office/drawing/2014/main" val="1113813690"/>
                    </a:ext>
                  </a:extLst>
                </a:gridCol>
                <a:gridCol w="2535165">
                  <a:extLst>
                    <a:ext uri="{9D8B030D-6E8A-4147-A177-3AD203B41FA5}">
                      <a16:colId xmlns:a16="http://schemas.microsoft.com/office/drawing/2014/main" val="399519131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r>
                        <a:rPr lang="en-IN" sz="1500" b="0" dirty="0">
                          <a:solidFill>
                            <a:schemeClr val="tx1"/>
                          </a:solidFill>
                        </a:rPr>
                        <a:t>Number of Material Codes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solidFill>
                            <a:schemeClr val="tx1"/>
                          </a:solidFill>
                        </a:rPr>
                        <a:t>2757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789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Number of Material Description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7332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396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Number of Material Group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145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9651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69A15-0FC9-8571-CB35-5EEA6B98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65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35A2-8834-49B0-A30C-CAC858BE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 – ( 2 of 3 )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4136-120C-473F-BEF5-3521B9352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85545" cy="4351338"/>
          </a:xfrm>
        </p:spPr>
        <p:txBody>
          <a:bodyPr>
            <a:normAutofit fontScale="92500" lnSpcReduction="20000"/>
          </a:bodyPr>
          <a:lstStyle/>
          <a:p>
            <a:r>
              <a:rPr lang="en-IN" sz="2300" dirty="0"/>
              <a:t>65 features </a:t>
            </a:r>
          </a:p>
          <a:p>
            <a:r>
              <a:rPr lang="en-IN" sz="2300" dirty="0"/>
              <a:t>75349 Observations</a:t>
            </a:r>
          </a:p>
          <a:p>
            <a:r>
              <a:rPr lang="en-IN" sz="2300" dirty="0"/>
              <a:t>Columns with more than 90% Missing Values</a:t>
            </a:r>
          </a:p>
          <a:p>
            <a:r>
              <a:rPr lang="en-IN" sz="2300" dirty="0"/>
              <a:t>Columns with Single Value</a:t>
            </a:r>
          </a:p>
          <a:p>
            <a:r>
              <a:rPr lang="en-IN" sz="2300" dirty="0"/>
              <a:t>Columns with more than 90% 0 values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1A4EA8-5EC9-42C9-A1CF-D71452A08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54363" y="1825625"/>
            <a:ext cx="8199437" cy="421525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851-D442-1204-4D17-867B8D60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7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D168-0C66-4A0F-837F-CCD03177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 -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B824B-B981-4AAF-B83E-F8E54D8D3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data is from 2012 (Only for July ) till April 2019.</a:t>
            </a:r>
          </a:p>
          <a:p>
            <a:r>
              <a:rPr lang="en-IN" dirty="0"/>
              <a:t>Number of Purchase Order - year and month wise.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Very few information from year 2012 till 2018(Nov).</a:t>
            </a:r>
          </a:p>
          <a:p>
            <a:r>
              <a:rPr lang="en-IN" dirty="0"/>
              <a:t>Continuity in Data from 2018 till April 2019(till 9</a:t>
            </a:r>
            <a:r>
              <a:rPr lang="en-IN" baseline="30000" dirty="0"/>
              <a:t>th</a:t>
            </a:r>
            <a:r>
              <a:rPr lang="en-IN" dirty="0"/>
              <a:t> April).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0216B1-6F64-45A3-B71F-582EB034AEBB}"/>
              </a:ext>
            </a:extLst>
          </p:cNvPr>
          <p:cNvGraphicFramePr>
            <a:graphicFrameLocks noGrp="1"/>
          </p:cNvGraphicFramePr>
          <p:nvPr/>
        </p:nvGraphicFramePr>
        <p:xfrm>
          <a:off x="1045029" y="2821905"/>
          <a:ext cx="8534400" cy="14630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8000337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39994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6669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33056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34682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114534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87400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96423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4423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77804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8632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8136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931485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00185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8293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6975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976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4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017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0914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4162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14472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885F2-885D-A524-FF86-5F8D21B6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2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BB2A-3089-40DC-9479-B7D450C0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691E-2F87-4D59-BEB6-47520284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Removed data from year 2012 till 2017</a:t>
            </a:r>
          </a:p>
          <a:p>
            <a:pPr lvl="1"/>
            <a:r>
              <a:rPr lang="en-IN" dirty="0"/>
              <a:t>Retained Only for year 2018  and 2019.[ 54 observations removed ]</a:t>
            </a:r>
          </a:p>
          <a:p>
            <a:r>
              <a:rPr lang="en-IN" dirty="0"/>
              <a:t>Removed 7 features because of more than 90% null values.</a:t>
            </a:r>
          </a:p>
          <a:p>
            <a:r>
              <a:rPr lang="en-IN" dirty="0"/>
              <a:t>Removed 17 features with only 1 unique value</a:t>
            </a:r>
          </a:p>
          <a:p>
            <a:r>
              <a:rPr lang="en-IN" dirty="0"/>
              <a:t>Imputed Null values for these columns -</a:t>
            </a:r>
          </a:p>
          <a:p>
            <a:pPr lvl="1"/>
            <a:r>
              <a:rPr lang="en-IN" dirty="0"/>
              <a:t>Material – Null are Services – so  created a  new code </a:t>
            </a:r>
          </a:p>
          <a:p>
            <a:pPr lvl="1"/>
            <a:r>
              <a:rPr lang="en-IN" dirty="0"/>
              <a:t>Storage Location, Profit </a:t>
            </a:r>
            <a:r>
              <a:rPr lang="en-IN" dirty="0" err="1"/>
              <a:t>Center,Mtyp,NCM</a:t>
            </a:r>
            <a:r>
              <a:rPr lang="en-IN" dirty="0"/>
              <a:t> Code – Filled Null with </a:t>
            </a:r>
            <a:r>
              <a:rPr lang="en-IN" dirty="0" err="1"/>
              <a:t>CoCd</a:t>
            </a:r>
            <a:r>
              <a:rPr lang="en-IN" dirty="0"/>
              <a:t> Mode information</a:t>
            </a:r>
          </a:p>
          <a:p>
            <a:pPr lvl="1"/>
            <a:r>
              <a:rPr lang="en-IN" dirty="0"/>
              <a:t>Price Date – Filled with Changed On Dates.</a:t>
            </a:r>
          </a:p>
          <a:p>
            <a:r>
              <a:rPr lang="en-IN" dirty="0"/>
              <a:t>Cleaned Priority information, and mapped it with Priority(Material  Required Within) and imputed its Null value.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B55C9-6056-5332-5CC7-B5EE8D49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21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58E5-1C47-4CA3-9BB1-FD52DE6D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How much is spent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AC590-3CAB-4F85-B160-E6A7F774F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AE0E9-AD28-23F2-B9C4-DCFA66C9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50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5D3-F1B2-4B28-BAE1-F0C51673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Gross Value by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B218-E23F-406A-B266-4A58FB377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163888" cy="4351338"/>
          </a:xfrm>
        </p:spPr>
        <p:txBody>
          <a:bodyPr/>
          <a:lstStyle/>
          <a:p>
            <a:r>
              <a:rPr lang="en-IN" dirty="0"/>
              <a:t>Not much of buying in 2018.</a:t>
            </a:r>
          </a:p>
          <a:p>
            <a:r>
              <a:rPr lang="en-IN" dirty="0"/>
              <a:t>Few Days of high spending in 2019.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F4062-0BF3-453B-8822-89C4CFC92B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02088" y="2132622"/>
            <a:ext cx="7351712" cy="3737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103E7-F9A9-4298-8543-2D57BB93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24" y="3752040"/>
            <a:ext cx="2295525" cy="11049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DDF0-C495-DCD8-6D56-B439C724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68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D576-CA00-41C3-A5A8-E80FA6CA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Lets Shop!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CC8A-DC8A-486D-AD9B-4264D4C4D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2866053" cy="423927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These 10 days in 2019 contribute 54.6% of all purchases (2018 and 2019) by value.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200" dirty="0"/>
              <a:t>The colour shade is by  number of PO issued, darker shade means more.</a:t>
            </a:r>
          </a:p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9008F7-C667-41CF-A865-89C3F55489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25966" y="1825625"/>
            <a:ext cx="7272181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DA929-9EE6-2AB1-0B03-A95893A1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66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Analyse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and classify the spend data for the procurement function of a company. This will enable the company to identify the scope for efficiency improvement and better strategic planning.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Analyse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the data and identify purchasing trends and patterns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Cluster items that have similar purchasing patterns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Identify the cost saving opportunities by using the data of procurement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Make a report describing all the findings.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1283-C339-3484-1A85-66FB486A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424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BB2A-3089-40DC-9479-B7D450C0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Gross Value by Year and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691E-2F87-4D59-BEB6-47520284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thickness of line is based on the number of purchase order.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135E4-14AE-4CD0-849C-7EBF1EE94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47" y="2234287"/>
            <a:ext cx="10515600" cy="4351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C0296-1507-F0F8-E419-6716FE89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757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D576-CA00-41C3-A5A8-E80FA6CA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Gross Value By Month(for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CC8A-DC8A-486D-AD9B-4264D4C4D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2866053" cy="423927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January has 46% of the purchases done for 2019.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200" dirty="0"/>
              <a:t>The colour shade is by  number of PO issued, darker shade means more.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8339EA-9E57-48BC-B1C3-12A7A0AF57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52900" y="1861682"/>
            <a:ext cx="7200900" cy="427922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32234-7AC8-8F64-AF1A-CFF73BF3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3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D576-CA00-41C3-A5A8-E80FA6CA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Purchase Order Issued By Month(for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CC8A-DC8A-486D-AD9B-4264D4C4D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2866053" cy="4239274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January has 37.7% of the po issued in 2019.</a:t>
            </a:r>
          </a:p>
          <a:p>
            <a:r>
              <a:rPr lang="en-IN" dirty="0"/>
              <a:t>For March, the number of PO issued is less but the value is more than February.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200" dirty="0"/>
              <a:t>The colour shade is by  the Gross Value, darker shade means more.</a:t>
            </a:r>
          </a:p>
          <a:p>
            <a:endParaRPr lang="en-IN" sz="2200" dirty="0"/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5F69B6-CF05-4EB8-8EB8-0718698597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48884" y="1825625"/>
            <a:ext cx="7359670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66F4C-CC18-1ADD-6E2B-4CA0D75A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14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D1B7-C7D8-479A-8D2C-42CD58E3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Who Buys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1F327-C9A2-4C2D-868F-45DD6A5C7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0AAF6-E38C-40A9-8E20-ED5A4CB7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666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BB2A-3089-40DC-9479-B7D450C0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Buying  by Company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691E-2F87-4D59-BEB6-47520284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Gross Value by Company code</a:t>
            </a:r>
          </a:p>
          <a:p>
            <a:pPr lvl="1"/>
            <a:r>
              <a:rPr lang="en-IN" sz="2000" dirty="0"/>
              <a:t>Company Code 7860 has 67.6% share. </a:t>
            </a:r>
          </a:p>
          <a:p>
            <a:pPr lvl="1"/>
            <a:r>
              <a:rPr lang="en-IN" sz="2000" dirty="0"/>
              <a:t>Company Code 7860 and 9000 has 98.82% share</a:t>
            </a:r>
            <a:r>
              <a:rPr lang="en-IN" dirty="0"/>
              <a:t>.</a:t>
            </a:r>
          </a:p>
          <a:p>
            <a:pPr lvl="1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835CE-271A-4244-BEF1-5EF799E7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828" y="2048556"/>
            <a:ext cx="4655083" cy="403346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AD532D9-F282-44B1-9316-BE85614D9852}"/>
              </a:ext>
            </a:extLst>
          </p:cNvPr>
          <p:cNvGraphicFramePr>
            <a:graphicFrameLocks noGrp="1"/>
          </p:cNvGraphicFramePr>
          <p:nvPr/>
        </p:nvGraphicFramePr>
        <p:xfrm>
          <a:off x="1910702" y="3429000"/>
          <a:ext cx="2527300" cy="1828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42331022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3959501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84273041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CoCd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Order_yr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value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495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12052985.54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683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106330026.65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4942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1306874.21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1696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96037373.12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4809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50211054.00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5771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16145397250.33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39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68533700.00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887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772206346.61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0991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6707423759.39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72689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007-55A1-BB2A-D081-A4672A1B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90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707D-CCF9-42E3-B0D8-2FA9598D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What is being Bought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6A316-7D6F-47E5-AD52-11C782460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39B53-D632-DC1B-6053-22A5A6B4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65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3B9F-244D-462B-9327-50A2F7BA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being bought – (1 of 2 )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73AF-055F-471A-9441-0A0E3ED5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43335" cy="4351338"/>
          </a:xfrm>
        </p:spPr>
        <p:txBody>
          <a:bodyPr>
            <a:normAutofit/>
          </a:bodyPr>
          <a:lstStyle/>
          <a:p>
            <a:r>
              <a:rPr lang="en-IN" dirty="0"/>
              <a:t>Top 24 Material by Gross Value contributes 80% of the value.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000" dirty="0"/>
              <a:t>The colour shade is by  number of PO </a:t>
            </a:r>
            <a:r>
              <a:rPr lang="en-IN" sz="2000" dirty="0" err="1"/>
              <a:t>issued,darker</a:t>
            </a:r>
            <a:r>
              <a:rPr lang="en-IN" sz="2000" dirty="0"/>
              <a:t> is more.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B111F0-224E-416E-BAE2-3F5838E519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20515" y="1825625"/>
            <a:ext cx="7881859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445A8-24B1-493B-4C9B-1D11BCE5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54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3B9F-244D-462B-9327-50A2F7BA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being bought – ( 2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73AF-055F-471A-9441-0A0E3ED5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43335" cy="4351338"/>
          </a:xfrm>
        </p:spPr>
        <p:txBody>
          <a:bodyPr>
            <a:normAutofit/>
          </a:bodyPr>
          <a:lstStyle/>
          <a:p>
            <a:r>
              <a:rPr lang="en-IN" dirty="0"/>
              <a:t>Top 12 Material by Frequency, contributes 93.5% of the PO issued.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000" dirty="0"/>
              <a:t>The colour shade is by  Gross </a:t>
            </a:r>
            <a:r>
              <a:rPr lang="en-IN" sz="2000" dirty="0" err="1"/>
              <a:t>Value,darker</a:t>
            </a:r>
            <a:r>
              <a:rPr lang="en-IN" sz="2000" dirty="0"/>
              <a:t> is more.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F24D3D-DC78-4E87-9112-9CDE091FAB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21163" y="1923100"/>
            <a:ext cx="7529850" cy="415638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BD9CE-CE91-4272-21EC-913F8106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65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3B9F-244D-462B-9327-50A2F7BA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being bought – ( 3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73AF-055F-471A-9441-0A0E3ED5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43335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Top 5 Material Group by Gross </a:t>
            </a:r>
            <a:r>
              <a:rPr lang="en-IN" dirty="0" err="1"/>
              <a:t>Value,contributes</a:t>
            </a:r>
            <a:r>
              <a:rPr lang="en-IN" dirty="0"/>
              <a:t> 91.2% of the value.</a:t>
            </a:r>
          </a:p>
          <a:p>
            <a:r>
              <a:rPr lang="en-IN" dirty="0"/>
              <a:t>Number of Material by Group - </a:t>
            </a:r>
          </a:p>
          <a:p>
            <a:endParaRPr lang="en-IN" dirty="0"/>
          </a:p>
          <a:p>
            <a:endParaRPr lang="en-IN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1600" dirty="0"/>
              <a:t>The colour shade is by  number of  PO </a:t>
            </a:r>
            <a:r>
              <a:rPr lang="en-IN" sz="1600" dirty="0" err="1"/>
              <a:t>issued,darker</a:t>
            </a:r>
            <a:r>
              <a:rPr lang="en-IN" sz="1600" dirty="0"/>
              <a:t> is more.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5F4213-06A4-466E-81EE-BCF8F9005C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81438" y="1832975"/>
            <a:ext cx="7472362" cy="43366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8C2151-DA27-444A-9E30-065A43A0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90" y="4001294"/>
            <a:ext cx="1600200" cy="14763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3631B-4AD2-A9B7-47E3-A3508F49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54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573C-62BA-4A72-A73E-90E442A0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by Gross Value – Year 2019 by 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82135-DF0B-4E35-99DA-77F449178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367" y="1825624"/>
            <a:ext cx="9066212" cy="44538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3F4D3-BCFF-916A-0558-E09A8D76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3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387E-FCB8-4CD8-9F4D-34029072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Spend Analytics -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DDFC-7059-4641-93C1-74479748F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5D928-2C09-8C8B-CB4D-26902C63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44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573C-62BA-4A72-A73E-90E442A0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Of PO Issued- Top 10 by Year 2019 and Month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8BFC5D-D01D-4826-81E6-2ECCF325C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585" y="2030899"/>
            <a:ext cx="9741160" cy="46672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57E14-7098-4396-9A69-F576D69288A8}"/>
              </a:ext>
            </a:extLst>
          </p:cNvPr>
          <p:cNvSpPr txBox="1"/>
          <p:nvPr/>
        </p:nvSpPr>
        <p:spPr>
          <a:xfrm>
            <a:off x="1117341" y="1661567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The colour shade is by  number of  PO issued, darker is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052B7-24FC-E866-20DF-B86B2D09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987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DB33-DA93-4AE6-AD36-F746F617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Percentage of PO with single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AD8C-95AD-4ED5-B99C-229DFA30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E7F2CF-DCCE-4DEB-98E7-FDDAE1F79F61}"/>
              </a:ext>
            </a:extLst>
          </p:cNvPr>
          <p:cNvGraphicFramePr>
            <a:graphicFrameLocks noGrp="1"/>
          </p:cNvGraphicFramePr>
          <p:nvPr/>
        </p:nvGraphicFramePr>
        <p:xfrm>
          <a:off x="1098939" y="2231225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249">
                  <a:extLst>
                    <a:ext uri="{9D8B030D-6E8A-4147-A177-3AD203B41FA5}">
                      <a16:colId xmlns:a16="http://schemas.microsoft.com/office/drawing/2014/main" val="1413814285"/>
                    </a:ext>
                  </a:extLst>
                </a:gridCol>
                <a:gridCol w="2589417">
                  <a:extLst>
                    <a:ext uri="{9D8B030D-6E8A-4147-A177-3AD203B41FA5}">
                      <a16:colId xmlns:a16="http://schemas.microsoft.com/office/drawing/2014/main" val="8240106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8054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For all materials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Top  24 Materials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70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Number of PO Issued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42579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21696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4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% PO with single 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76.4%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69.4%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78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% PO with more than 1 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23.6%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30.6%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64477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BE4C8-9FB6-6CB5-A065-15CEA0B3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61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1CEE-9C83-4276-A52E-925DE854F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Spend Analytics - Cluster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AB4B2-B64F-42DA-A335-2C12EB29B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BFFF9-7AB8-42BF-E9A6-89E79575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2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E92B-2DF1-450E-AB0B-D6AE8654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6F19-DE88-47A7-A678-2BBF8203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 - Cluster items with similar purchasing patterns</a:t>
            </a:r>
          </a:p>
          <a:p>
            <a:r>
              <a:rPr lang="en-IN" dirty="0"/>
              <a:t>Data Used –</a:t>
            </a:r>
          </a:p>
          <a:p>
            <a:pPr lvl="1"/>
            <a:r>
              <a:rPr lang="en-IN" dirty="0"/>
              <a:t>Removed Assets and Services Material  Group</a:t>
            </a:r>
          </a:p>
          <a:p>
            <a:pPr lvl="1"/>
            <a:r>
              <a:rPr lang="en-IN" dirty="0"/>
              <a:t>Summarised data by Material name ( Short Text ) </a:t>
            </a:r>
          </a:p>
          <a:p>
            <a:pPr lvl="3"/>
            <a:r>
              <a:rPr lang="en-IN" dirty="0"/>
              <a:t>There are 6248 unique Material name</a:t>
            </a:r>
          </a:p>
          <a:p>
            <a:pPr lvl="1"/>
            <a:r>
              <a:rPr lang="en-IN" dirty="0"/>
              <a:t>Computed these values for the Materials -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/>
              <a:t>Count number of times the item is bought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/>
              <a:t>Sum  Gross Value</a:t>
            </a:r>
          </a:p>
          <a:p>
            <a:r>
              <a:rPr lang="en-IN" dirty="0"/>
              <a:t>Use this summarised data for clustering purpose.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762CB-F88A-3ACE-4144-B5F42D7C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03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BACB-CE41-4A5C-9F17-88780A9B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6223F-BDB6-4300-9338-42E51261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Using Elbow method, get the number of clusters for </a:t>
            </a:r>
            <a:r>
              <a:rPr lang="en-IN" dirty="0" err="1"/>
              <a:t>kmeans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recommendation for number of cluster is 4.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C0A3C-4763-484A-8367-BE560020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26" y="2305050"/>
            <a:ext cx="9220200" cy="30249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AC12A-02DB-38ED-8632-E1518227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88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BB76-3D0B-40C4-88BC-F56DD56F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- 4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3AD0-4DE4-4CE4-A7B7-E1EE12F26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106" y="1825625"/>
            <a:ext cx="2635567" cy="3262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Number of Materials per clusters - 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75B91-FC5E-4582-A05E-46A157CB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8285"/>
            <a:ext cx="2800350" cy="143827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94DAE-92E9-4066-A786-AF511E978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00605" y="1791754"/>
            <a:ext cx="7338019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B1945-94CA-A6D8-837D-D791306B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161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BB76-3D0B-40C4-88BC-F56DD56F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info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9448532A-BD77-9208-C70C-562900EB4E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7886637"/>
              </p:ext>
            </p:extLst>
          </p:nvPr>
        </p:nvGraphicFramePr>
        <p:xfrm>
          <a:off x="1284051" y="2334638"/>
          <a:ext cx="9036287" cy="2509735"/>
        </p:xfrm>
        <a:graphic>
          <a:graphicData uri="http://schemas.openxmlformats.org/drawingml/2006/table">
            <a:tbl>
              <a:tblPr/>
              <a:tblGrid>
                <a:gridCol w="2354825">
                  <a:extLst>
                    <a:ext uri="{9D8B030D-6E8A-4147-A177-3AD203B41FA5}">
                      <a16:colId xmlns:a16="http://schemas.microsoft.com/office/drawing/2014/main" val="3923327907"/>
                    </a:ext>
                  </a:extLst>
                </a:gridCol>
                <a:gridCol w="1588798">
                  <a:extLst>
                    <a:ext uri="{9D8B030D-6E8A-4147-A177-3AD203B41FA5}">
                      <a16:colId xmlns:a16="http://schemas.microsoft.com/office/drawing/2014/main" val="1883149314"/>
                    </a:ext>
                  </a:extLst>
                </a:gridCol>
                <a:gridCol w="2000183">
                  <a:extLst>
                    <a:ext uri="{9D8B030D-6E8A-4147-A177-3AD203B41FA5}">
                      <a16:colId xmlns:a16="http://schemas.microsoft.com/office/drawing/2014/main" val="397055409"/>
                    </a:ext>
                  </a:extLst>
                </a:gridCol>
                <a:gridCol w="1475312">
                  <a:extLst>
                    <a:ext uri="{9D8B030D-6E8A-4147-A177-3AD203B41FA5}">
                      <a16:colId xmlns:a16="http://schemas.microsoft.com/office/drawing/2014/main" val="3551742521"/>
                    </a:ext>
                  </a:extLst>
                </a:gridCol>
                <a:gridCol w="1617169">
                  <a:extLst>
                    <a:ext uri="{9D8B030D-6E8A-4147-A177-3AD203B41FA5}">
                      <a16:colId xmlns:a16="http://schemas.microsoft.com/office/drawing/2014/main" val="49887442"/>
                    </a:ext>
                  </a:extLst>
                </a:gridCol>
              </a:tblGrid>
              <a:tr h="50194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Material In Cluster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Times Bought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Gross Value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Per Unit Cost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76669"/>
                  </a:ext>
                </a:extLst>
              </a:tr>
              <a:tr h="501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 Frequency Very Low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666028.51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7716.94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046077"/>
                  </a:ext>
                </a:extLst>
              </a:tr>
              <a:tr h="5019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Frequency Low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598180903.52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4166.76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77278"/>
                  </a:ext>
                </a:extLst>
              </a:tr>
              <a:tr h="5019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Frequency Medium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3098.86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726667416.12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15798.82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643649"/>
                  </a:ext>
                </a:extLst>
              </a:tr>
              <a:tr h="5019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Frequency High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7414.50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2158315090.94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4567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09BBD-0F1D-24E4-7245-C53460DF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75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073C-A298-4FE1-9D74-DADDA463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Details (1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8D60-18C3-48AE-829A-485A42E58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00739" cy="4351338"/>
          </a:xfrm>
        </p:spPr>
        <p:txBody>
          <a:bodyPr>
            <a:normAutofit/>
          </a:bodyPr>
          <a:lstStyle/>
          <a:p>
            <a:r>
              <a:rPr lang="en-IN" dirty="0"/>
              <a:t>The three clusters contribute 81.7% and the first two 39.25% of the total Gross Value.</a:t>
            </a:r>
          </a:p>
          <a:p>
            <a:r>
              <a:rPr lang="en-IN" sz="1800" dirty="0"/>
              <a:t>The colour shade is based on  Number of PO Issued, lighter shade lower no of PO.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C34907-C88B-4D3C-A970-FF1C068A3E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14800" y="1567543"/>
            <a:ext cx="7239000" cy="388830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F6C7A-A818-0308-C603-E1300E51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575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073C-A298-4FE1-9D74-DADDA463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Details (2 of 4)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8D60-18C3-48AE-829A-485A42E58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00739" cy="4351338"/>
          </a:xfrm>
        </p:spPr>
        <p:txBody>
          <a:bodyPr/>
          <a:lstStyle/>
          <a:p>
            <a:r>
              <a:rPr lang="en-IN" dirty="0"/>
              <a:t>The three clusters contribute 62.13% and the first two 59.03 of the total PO Issued.</a:t>
            </a:r>
          </a:p>
          <a:p>
            <a:r>
              <a:rPr lang="en-IN" sz="2000" dirty="0"/>
              <a:t>The colour shade is based on  Gross Value, darker the higher.</a:t>
            </a:r>
            <a:endParaRPr lang="en-IN" sz="28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6424D8-7A5C-4F9B-B746-0AE8373AA5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D3443F-DCB7-4514-A6C3-003E324D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338" y="1745084"/>
            <a:ext cx="7244151" cy="45124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3DD3-C9A0-F55F-C3DB-913B2FA2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41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E92B-2DF1-450E-AB0B-D6AE8654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Details - 3 of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6F19-DE88-47A7-A678-2BBF8203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 Materials per group – By Value, colour shade by PO Quantity.</a:t>
            </a:r>
          </a:p>
          <a:p>
            <a:pPr lvl="2"/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0EF64-6660-45CF-A809-50EAB5C0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5" y="2354094"/>
            <a:ext cx="11188390" cy="422170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50AE3-B383-BE01-62DC-50BE6343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2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started with generating a report on the data </a:t>
            </a:r>
          </a:p>
          <a:p>
            <a:pPr lvl="1"/>
            <a:r>
              <a:rPr lang="en-IN" dirty="0"/>
              <a:t>Business</a:t>
            </a:r>
          </a:p>
          <a:p>
            <a:pPr lvl="2"/>
            <a:r>
              <a:rPr lang="en-IN" dirty="0"/>
              <a:t>How much Value spent</a:t>
            </a:r>
          </a:p>
          <a:p>
            <a:pPr lvl="2"/>
            <a:r>
              <a:rPr lang="en-IN" dirty="0"/>
              <a:t>How many Purchase Orders</a:t>
            </a:r>
          </a:p>
          <a:p>
            <a:pPr lvl="2"/>
            <a:r>
              <a:rPr lang="en-IN" dirty="0"/>
              <a:t>Date Spread</a:t>
            </a:r>
          </a:p>
          <a:p>
            <a:pPr lvl="1"/>
            <a:r>
              <a:rPr lang="en-IN" dirty="0"/>
              <a:t>Technical</a:t>
            </a:r>
          </a:p>
          <a:p>
            <a:pPr lvl="2"/>
            <a:r>
              <a:rPr lang="en-IN" dirty="0"/>
              <a:t>Volume of data </a:t>
            </a:r>
          </a:p>
          <a:p>
            <a:pPr lvl="2"/>
            <a:r>
              <a:rPr lang="en-IN" dirty="0"/>
              <a:t>Percentage Missing values</a:t>
            </a:r>
          </a:p>
          <a:p>
            <a:pPr lvl="2"/>
            <a:r>
              <a:rPr lang="en-IN" dirty="0"/>
              <a:t>Percentage of Zero Values</a:t>
            </a:r>
          </a:p>
          <a:p>
            <a:pPr lvl="2"/>
            <a:r>
              <a:rPr lang="en-IN" dirty="0"/>
              <a:t>Features with single value</a:t>
            </a:r>
          </a:p>
          <a:p>
            <a:r>
              <a:rPr lang="en-IN" dirty="0"/>
              <a:t>Tool Used -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74C18-7CFD-6CAF-AA83-A9FF5975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109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80E4-56F9-46F2-8890-37399C1E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Details – 4 of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8965-0CE1-4C70-87B8-4A5EB97A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 Materials per group – By Value, colour shade by Net Price.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5BE55-9C2F-4376-A320-4A1BB283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0" y="2383388"/>
            <a:ext cx="8930076" cy="44746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FB827-0A05-1120-D8D3-7AD88274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87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1C94-24BA-4FFD-9281-19565A19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C92D-6F35-4515-A685-AF2CE2B40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15919" cy="74913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Will ignore the low frequency low value and very low frequency and very low value group for cost saving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83AC9-93CD-4D43-B408-0A6E4C3C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66" y="2844968"/>
            <a:ext cx="2800350" cy="14382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F858FA-0A00-4DF1-BE2D-2A12678A72B1}"/>
              </a:ext>
            </a:extLst>
          </p:cNvPr>
          <p:cNvSpPr txBox="1">
            <a:spLocks/>
          </p:cNvSpPr>
          <p:nvPr/>
        </p:nvSpPr>
        <p:spPr>
          <a:xfrm>
            <a:off x="737936" y="6170274"/>
            <a:ext cx="9015919" cy="64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two clusters have 9 materials in it.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07D31D1-9E0C-452B-914D-17E3A62EAA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65717" y="2574925"/>
            <a:ext cx="6135504" cy="360203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21E34-4FCE-564A-A32D-65415BE2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21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50EE-F6DB-43C9-8137-2117BAA4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 materials by percentage of total Gross value and colour shade by Count of PO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91285-F347-4339-B1FE-BD74CCE5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55CDF-D16E-431F-A052-579DB304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95" y="1797238"/>
            <a:ext cx="10851097" cy="46035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80544-4D1A-0077-DAF3-AC409AE8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989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50EE-F6DB-43C9-8137-2117BAA4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 materials by percentage of total Gross value and colour shade by average 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BF3C3-40F4-4698-AEF4-93CC4C8EE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149" y="1825625"/>
            <a:ext cx="7353701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EF761-FA63-DAF8-FD16-7DE14F53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500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50EE-F6DB-43C9-8137-2117BAA4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 materials by percentage of total PO issued and colour shade by Gross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7B57E-A595-4010-9077-5DBE71A43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498" y="1825625"/>
            <a:ext cx="744900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C8BF4-8E37-C122-1F00-4A3FFD1D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023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4C08-FE67-499D-86A8-AFE2A9AAD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Cost Saving Opportunity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7C71A-762D-4A70-AE22-D4322FCC5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7E9D2-F462-4A26-3CD9-1DEA87DD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12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746A-DDB9-4943-8890-BD246633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on 2 materials per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8899-12D1-42F3-ADBC-AED3B822B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Analysing 2 material per cluster  - </a:t>
            </a:r>
          </a:p>
          <a:p>
            <a:pPr lvl="1"/>
            <a:r>
              <a:rPr lang="en-IN" dirty="0"/>
              <a:t>High Freq High Value</a:t>
            </a:r>
          </a:p>
          <a:p>
            <a:pPr lvl="2"/>
            <a:r>
              <a:rPr lang="en-US" dirty="0"/>
              <a:t>IB Ross Broiler Starter Feed</a:t>
            </a:r>
          </a:p>
          <a:p>
            <a:pPr lvl="2"/>
            <a:r>
              <a:rPr lang="en-US" dirty="0"/>
              <a:t>IB Ross Broiler Finisher Feed</a:t>
            </a:r>
          </a:p>
          <a:p>
            <a:pPr lvl="1"/>
            <a:r>
              <a:rPr lang="en-IN" dirty="0"/>
              <a:t>Medium Freq Medium Value</a:t>
            </a:r>
          </a:p>
          <a:p>
            <a:pPr lvl="2"/>
            <a:r>
              <a:rPr lang="en-IN" dirty="0"/>
              <a:t>Soya Bean (MP)</a:t>
            </a:r>
          </a:p>
          <a:p>
            <a:pPr lvl="2"/>
            <a:r>
              <a:rPr lang="en-IN" dirty="0"/>
              <a:t>Maize</a:t>
            </a:r>
          </a:p>
          <a:p>
            <a:pPr lvl="2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64B5B-A137-AD57-C16C-950A857B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1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2565-C06C-4E5A-B014-D624792B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Ordering Trend – for </a:t>
            </a:r>
            <a:r>
              <a:rPr lang="en-US" sz="4400" dirty="0"/>
              <a:t>IB Ross Broiler Starter Feed for March 2019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7113-7A84-4794-BE0B-68B854CB4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52537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Ordering many times in a single day</a:t>
            </a:r>
          </a:p>
          <a:p>
            <a:r>
              <a:rPr lang="en-IN" dirty="0"/>
              <a:t>2307 PO raised </a:t>
            </a:r>
            <a:r>
              <a:rPr lang="en-IN"/>
              <a:t>in March </a:t>
            </a:r>
            <a:r>
              <a:rPr lang="en-IN" dirty="0"/>
              <a:t>2019</a:t>
            </a:r>
          </a:p>
          <a:p>
            <a:r>
              <a:rPr lang="en-IN" dirty="0"/>
              <a:t>at various price points.</a:t>
            </a:r>
          </a:p>
          <a:p>
            <a:endParaRPr lang="en-IN" dirty="0"/>
          </a:p>
          <a:p>
            <a:r>
              <a:rPr lang="en-IN" sz="2000" dirty="0"/>
              <a:t>The size of the circle is based on Gross value and Colour on PO Quantity.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A39B8-E006-4CC3-BD13-10058852F3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06850" y="1842375"/>
            <a:ext cx="7346950" cy="43178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1AB9-BFC3-8D2F-1F1D-54B4AF4C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80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F80F-8B6A-4F71-A689-0C05E720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Explore Price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5AE3-4C74-402E-B84C-C9737251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observe a lot of price variation on a monthly basis from the previous slide.</a:t>
            </a:r>
          </a:p>
          <a:p>
            <a:r>
              <a:rPr lang="en-IN" dirty="0"/>
              <a:t>Will need explore price variation in more detail on – </a:t>
            </a:r>
          </a:p>
          <a:p>
            <a:pPr lvl="1"/>
            <a:r>
              <a:rPr lang="en-IN" dirty="0"/>
              <a:t>weekly </a:t>
            </a:r>
          </a:p>
          <a:p>
            <a:pPr lvl="2"/>
            <a:r>
              <a:rPr lang="en-IN" dirty="0"/>
              <a:t>Use Box plot to show the variation in min, max and average prices over the week. </a:t>
            </a:r>
          </a:p>
          <a:p>
            <a:pPr lvl="1"/>
            <a:r>
              <a:rPr lang="en-IN" dirty="0"/>
              <a:t>daily</a:t>
            </a:r>
          </a:p>
          <a:p>
            <a:pPr lvl="2"/>
            <a:r>
              <a:rPr lang="en-IN" dirty="0"/>
              <a:t>Use line chart to show the daily price variation</a:t>
            </a:r>
          </a:p>
          <a:p>
            <a:r>
              <a:rPr lang="en-IN" dirty="0"/>
              <a:t>We do this for January 2019.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BFEBA-A403-4D66-7A6A-F607E706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0950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FBCE-B69D-41B3-9CDE-4B17D9CF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Weekly Price Variation for January 2019- (1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7AB0-2A23-42FA-B2FF-FBF4EDE7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IB Ross Broiler Starter Feed - observe weekly price variations.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C1C91-3891-4E5A-B952-4AA52064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161"/>
            <a:ext cx="9751695" cy="4351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4A451-064E-15A2-9F3D-BFFAC1F3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89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Filtered out data and kept only for Year 2018 and 2019</a:t>
            </a:r>
          </a:p>
          <a:p>
            <a:r>
              <a:rPr lang="en-IN" dirty="0"/>
              <a:t>Removed 0 Gross Value Observations</a:t>
            </a:r>
          </a:p>
          <a:p>
            <a:r>
              <a:rPr lang="en-IN" dirty="0"/>
              <a:t>Removed features with </a:t>
            </a:r>
          </a:p>
          <a:p>
            <a:pPr lvl="1"/>
            <a:r>
              <a:rPr lang="en-IN" dirty="0"/>
              <a:t>more than 90% Null  value</a:t>
            </a:r>
          </a:p>
          <a:p>
            <a:pPr lvl="1"/>
            <a:r>
              <a:rPr lang="en-IN" dirty="0"/>
              <a:t>single value only</a:t>
            </a:r>
          </a:p>
          <a:p>
            <a:r>
              <a:rPr lang="en-IN" dirty="0"/>
              <a:t>Imputed missing values for some features</a:t>
            </a:r>
          </a:p>
          <a:p>
            <a:r>
              <a:rPr lang="en-IN" dirty="0"/>
              <a:t>Tool  used -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2D33C-1E95-5ED7-F619-D6BE0F00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96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FBCE-B69D-41B3-9CDE-4B17D9CF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Weekly Price Variation for January 2019 – (2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7AB0-2A23-42FA-B2FF-FBF4EDE7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IB Ross Broiler Finisher Feed – observe weekly price variations.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62A81-D072-4181-A988-F3C89C56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94" y="2265960"/>
            <a:ext cx="8909762" cy="4500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0387-2DC6-50B2-6D43-AB7106D3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905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FBCE-B69D-41B3-9CDE-4B17D9CF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Weekly Price Variation for January 2019 -  (3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7AB0-2A23-42FA-B2FF-FBF4EDE7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Soya Bean(MP) - observe weekly price variations.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96370-ED14-42BE-B18A-46A3D050A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52" y="2333700"/>
            <a:ext cx="7785342" cy="3978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87D80-E23D-F2D0-291A-F77F6E7A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7146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FBCE-B69D-41B3-9CDE-4B17D9CF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Weekly Price Variation for January 2019 – (4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7AB0-2A23-42FA-B2FF-FBF4EDE7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Maize - observe weekly price variations.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11B29-088D-41C5-89A2-463A4720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20" y="2189747"/>
            <a:ext cx="8375780" cy="44946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2E4F7-BC06-E8E4-6E08-7DB0B05B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32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FFFD-3ADE-4122-BF94-35F91A7A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Daily Buying Trend - Jan  2019 – (1 of 4)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C95B63-435C-4E00-844C-DC93E9029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25126" cy="580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High Freq High Value - </a:t>
            </a:r>
            <a:r>
              <a:rPr lang="en-US" sz="2400" dirty="0"/>
              <a:t>IB Ross Broiler Starter Feed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8208C152-C9FA-43F0-BFC5-825B407D41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5979" y="2634983"/>
            <a:ext cx="8911389" cy="38578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EBB44-8E64-16C9-072E-B35281BF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FFFD-3ADE-4122-BF94-35F91A7A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Daily Buying Trend - Jan  2019 – (2 of 4)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9524D3-38B4-463D-8A70-554872853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8106" y="1825625"/>
            <a:ext cx="7145694" cy="4351338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A4E41-8C56-4CE1-BA8E-B934D9E047A5}"/>
              </a:ext>
            </a:extLst>
          </p:cNvPr>
          <p:cNvSpPr txBox="1"/>
          <p:nvPr/>
        </p:nvSpPr>
        <p:spPr>
          <a:xfrm>
            <a:off x="606649" y="1535979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/>
              <a:t>High Freq High Value - </a:t>
            </a:r>
            <a:r>
              <a:rPr lang="en-US" sz="2000" dirty="0"/>
              <a:t>IB Ross Broiler Finisher Feed</a:t>
            </a:r>
            <a:endParaRPr lang="en-US" sz="1800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323F99F7-3269-497C-AEFF-3D90FE8B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8" y="2132581"/>
            <a:ext cx="9501797" cy="40443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4B797-673A-349D-50DA-322B8FE4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964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FFFD-3ADE-4122-BF94-35F91A7A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Daily Buying Trend - Jan  2019 – (3 of 4)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0C86C3F-D482-43BA-9DFB-6115A70A5D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141537"/>
            <a:ext cx="10079074" cy="4351338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C95B63-435C-4E00-844C-DC93E9029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68716" cy="520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Medium Freq Medium Value - Soya Bean (MP)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35F07-F418-0319-B4F4-438D2DE7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2278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FFFD-3ADE-4122-BF94-35F91A7A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Daily Buying Trend - Jan  2019 – ( 4 of 4)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E36EA1-CBDC-4B41-953A-B15D9A59A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223632"/>
            <a:ext cx="9861884" cy="4271821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C95B63-435C-4E00-844C-DC93E9029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54862" cy="7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Medium Freq Medium Value - </a:t>
            </a:r>
            <a:r>
              <a:rPr lang="en-IN" dirty="0"/>
              <a:t>Maize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99FAB-2820-5116-3600-ABCEF09E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820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BBE0-0C66-4E83-8554-6B51B6A4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Variations ( 1of 2 )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C4EF-0934-457F-AD05-70D29AD9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IB Ross Broiler Starter Feed            IB Ross Broiler Finisher Feed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9657B-DC44-4BEA-870A-948ABFF4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19" y="2412958"/>
            <a:ext cx="3619500" cy="403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E026D-F0A8-4249-99D3-5D0192AC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637" y="2361385"/>
            <a:ext cx="3429000" cy="39528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6AA0-3B4A-3235-0808-04912E60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07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BBE0-0C66-4E83-8554-6B51B6A4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Variations ( 2 of 2 )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C4EF-0934-457F-AD05-70D29AD9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Maize					Soya Bean ( MP)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41E8C-59A6-4C98-8A87-737E2CDE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56" y="2406650"/>
            <a:ext cx="3771900" cy="408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3A16A-CC0F-4313-816B-64722734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91" y="2425699"/>
            <a:ext cx="3609975" cy="40481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BB9C-A02B-3351-7394-A7E4F7F8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1325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3542-B2D8-4164-9207-30D111F2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Pricing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60E5-E9A4-4442-989E-44851E3D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observe the prices of materials </a:t>
            </a:r>
          </a:p>
          <a:p>
            <a:pPr lvl="1"/>
            <a:r>
              <a:rPr lang="en-IN" dirty="0"/>
              <a:t>Mostly going up as the month progresses.</a:t>
            </a:r>
          </a:p>
          <a:p>
            <a:pPr lvl="1"/>
            <a:r>
              <a:rPr lang="en-IN" dirty="0"/>
              <a:t>Varies on a daily/weekly basis.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FEC2F-97AA-59A0-F9DD-B755CFA5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9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explored data to  answer questions – </a:t>
            </a:r>
          </a:p>
          <a:p>
            <a:pPr lvl="1"/>
            <a:r>
              <a:rPr lang="en-IN" dirty="0"/>
              <a:t>How much was spent ?</a:t>
            </a:r>
          </a:p>
          <a:p>
            <a:pPr lvl="1"/>
            <a:r>
              <a:rPr lang="en-IN" dirty="0"/>
              <a:t>Who spends ?</a:t>
            </a:r>
          </a:p>
          <a:p>
            <a:pPr lvl="1"/>
            <a:r>
              <a:rPr lang="en-IN" dirty="0"/>
              <a:t>What is bought ?</a:t>
            </a:r>
          </a:p>
          <a:p>
            <a:pPr lvl="1"/>
            <a:r>
              <a:rPr lang="en-IN" dirty="0"/>
              <a:t>Get top N materials which are hight ticket items, contributing considerably towards the gross value.</a:t>
            </a:r>
          </a:p>
          <a:p>
            <a:r>
              <a:rPr lang="en-IN" dirty="0"/>
              <a:t>Tool Used – </a:t>
            </a:r>
          </a:p>
          <a:p>
            <a:pPr lvl="1"/>
            <a:r>
              <a:rPr lang="en-IN" dirty="0"/>
              <a:t>Tableau</a:t>
            </a:r>
          </a:p>
          <a:p>
            <a:pPr lvl="1"/>
            <a:r>
              <a:rPr lang="en-IN" dirty="0"/>
              <a:t>Have used a bit of Python too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A1F53-36BA-062E-1EC9-120FB19E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09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3FEC-DFAD-437D-B8B4-46E8122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Saving Opportunities – calculations for Jan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7C98-E632-481F-9FE3-836070E7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Savings for 4 items to be bought at minimum price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3001EF-04A6-4D98-B169-496D0DA0AD58}"/>
              </a:ext>
            </a:extLst>
          </p:cNvPr>
          <p:cNvGraphicFramePr>
            <a:graphicFrameLocks noGrp="1"/>
          </p:cNvGraphicFramePr>
          <p:nvPr/>
        </p:nvGraphicFramePr>
        <p:xfrm>
          <a:off x="1138320" y="2434590"/>
          <a:ext cx="7945522" cy="2991653"/>
        </p:xfrm>
        <a:graphic>
          <a:graphicData uri="http://schemas.openxmlformats.org/drawingml/2006/table">
            <a:tbl>
              <a:tblPr/>
              <a:tblGrid>
                <a:gridCol w="1873072">
                  <a:extLst>
                    <a:ext uri="{9D8B030D-6E8A-4147-A177-3AD203B41FA5}">
                      <a16:colId xmlns:a16="http://schemas.microsoft.com/office/drawing/2014/main" val="2572347273"/>
                    </a:ext>
                  </a:extLst>
                </a:gridCol>
                <a:gridCol w="1788158">
                  <a:extLst>
                    <a:ext uri="{9D8B030D-6E8A-4147-A177-3AD203B41FA5}">
                      <a16:colId xmlns:a16="http://schemas.microsoft.com/office/drawing/2014/main" val="852856954"/>
                    </a:ext>
                  </a:extLst>
                </a:gridCol>
                <a:gridCol w="1959369">
                  <a:extLst>
                    <a:ext uri="{9D8B030D-6E8A-4147-A177-3AD203B41FA5}">
                      <a16:colId xmlns:a16="http://schemas.microsoft.com/office/drawing/2014/main" val="1544506787"/>
                    </a:ext>
                  </a:extLst>
                </a:gridCol>
                <a:gridCol w="950441">
                  <a:extLst>
                    <a:ext uri="{9D8B030D-6E8A-4147-A177-3AD203B41FA5}">
                      <a16:colId xmlns:a16="http://schemas.microsoft.com/office/drawing/2014/main" val="4088976604"/>
                    </a:ext>
                  </a:extLst>
                </a:gridCol>
                <a:gridCol w="1374482">
                  <a:extLst>
                    <a:ext uri="{9D8B030D-6E8A-4147-A177-3AD203B41FA5}">
                      <a16:colId xmlns:a16="http://schemas.microsoft.com/office/drawing/2014/main" val="513211215"/>
                    </a:ext>
                  </a:extLst>
                </a:gridCol>
              </a:tblGrid>
              <a:tr h="30041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JANUARY 2019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7731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 Ross Broiler Starter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 Ross Broiler Finisher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Soya Bean (MP)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9553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602549009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822027775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534026737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533938200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58211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Avearge Net Price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36164.67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095805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Net Price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522900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 Quantity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20620000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29519500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30069982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961484"/>
                  </a:ext>
                </a:extLst>
              </a:tr>
              <a:tr h="2879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296919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* PO Qty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544368000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716143070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443532235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450393500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6509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with Gross Val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58181009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105884705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90494503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83544700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727556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Savings 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37797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0EC5B-F23D-43E6-A244-108E1B0D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3194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3FEC-DFAD-437D-B8B4-46E8122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Saving Opportunities -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7C98-E632-481F-9FE3-836070E7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Savings can be made if purchase is planned and materials bought in bulk at start of the month at minimum price.</a:t>
            </a:r>
          </a:p>
          <a:p>
            <a:endParaRPr lang="en-IN" dirty="0"/>
          </a:p>
          <a:p>
            <a:r>
              <a:rPr lang="en-IN" dirty="0"/>
              <a:t>Bulk purchase – Expect discounts from suppliers</a:t>
            </a:r>
          </a:p>
          <a:p>
            <a:pPr lvl="2"/>
            <a:r>
              <a:rPr lang="en-IN" dirty="0"/>
              <a:t>Can also save on costs related to – </a:t>
            </a:r>
          </a:p>
          <a:p>
            <a:pPr lvl="3"/>
            <a:r>
              <a:rPr lang="en-IN" dirty="0"/>
              <a:t>Logistics</a:t>
            </a:r>
          </a:p>
          <a:p>
            <a:pPr lvl="3"/>
            <a:r>
              <a:rPr lang="en-IN" dirty="0"/>
              <a:t>Vendor Transportation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46D67-E52E-F6FD-54E4-AC696D16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501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92E2-01E5-4340-A01A-44722BCD2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FEAC8-4CF5-48C1-941D-C2A97ABD4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7C9D1-B962-C644-818F-2AACD486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2422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B661-5107-4D8B-80EA-A7CE5070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9832A-80E2-40C0-AE93-25612CF0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109" y="1825625"/>
            <a:ext cx="7755781" cy="4351338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A7CD741-AE6A-4179-97C9-AF8AA90E5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99" y="1445478"/>
            <a:ext cx="760294" cy="7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3E4E0-5F57-F88B-38FD-8B6EB630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951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311A-421E-4F3A-B3AE-4EB02E61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Price Analysis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17976CC-854F-4B75-95C6-2100EF57A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27" y="1690688"/>
            <a:ext cx="760294" cy="7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DD8888E-24F1-4E90-A825-03A225614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98494" y="1690688"/>
            <a:ext cx="8633011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5FBC6-FF40-8245-7939-FCD17D8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8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- 1 of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Important feature for Spend Analytics is – </a:t>
            </a:r>
          </a:p>
          <a:p>
            <a:pPr lvl="1"/>
            <a:r>
              <a:rPr lang="en-IN" dirty="0"/>
              <a:t>Gross Value and Net Price</a:t>
            </a:r>
          </a:p>
          <a:p>
            <a:pPr lvl="1"/>
            <a:r>
              <a:rPr lang="en-IN" dirty="0"/>
              <a:t>Frequency of buying the material</a:t>
            </a:r>
          </a:p>
          <a:p>
            <a:r>
              <a:rPr lang="en-IN" dirty="0"/>
              <a:t>We summarised the data on Material Name on these information – </a:t>
            </a:r>
          </a:p>
          <a:p>
            <a:pPr lvl="1"/>
            <a:r>
              <a:rPr lang="en-IN" dirty="0"/>
              <a:t>Sum of Gross Value</a:t>
            </a:r>
          </a:p>
          <a:p>
            <a:pPr lvl="1"/>
            <a:r>
              <a:rPr lang="en-IN" dirty="0"/>
              <a:t>Imputed the Number of times the material is bought</a:t>
            </a:r>
          </a:p>
          <a:p>
            <a:pPr lvl="1"/>
            <a:r>
              <a:rPr lang="en-IN" dirty="0"/>
              <a:t>We used this data for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39873-5766-9C1C-6287-96D4DF11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4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- 2 of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purpose of clustering was to find common group of materials in terms of its Gross value and the number of times it is bought</a:t>
            </a:r>
          </a:p>
          <a:p>
            <a:r>
              <a:rPr lang="en-IN" dirty="0"/>
              <a:t>We explored both K-means and Hierarchical clustering</a:t>
            </a:r>
          </a:p>
          <a:p>
            <a:r>
              <a:rPr lang="en-IN" dirty="0"/>
              <a:t>We used elbow method to get the number of cluster </a:t>
            </a:r>
          </a:p>
          <a:p>
            <a:r>
              <a:rPr lang="en-IN" dirty="0"/>
              <a:t>Also  explored combination of features for </a:t>
            </a:r>
            <a:r>
              <a:rPr lang="en-IN" dirty="0" err="1"/>
              <a:t>kmeans</a:t>
            </a:r>
            <a:endParaRPr lang="en-IN" dirty="0"/>
          </a:p>
          <a:p>
            <a:r>
              <a:rPr lang="en-IN" dirty="0"/>
              <a:t>The selection criteria for the final </a:t>
            </a:r>
            <a:r>
              <a:rPr lang="en-IN" dirty="0" err="1"/>
              <a:t>kmean</a:t>
            </a:r>
            <a:r>
              <a:rPr lang="en-IN" dirty="0"/>
              <a:t> clustering was lesser inertia amongst them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34D75-EE15-0903-05D6-51C119D8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- 3 of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Hierarchical clustering, the visual of the </a:t>
            </a:r>
            <a:r>
              <a:rPr lang="en-IN" dirty="0" err="1"/>
              <a:t>dendogram</a:t>
            </a:r>
            <a:r>
              <a:rPr lang="en-IN" dirty="0"/>
              <a:t> was not clear enough to decide on the number of cluster.</a:t>
            </a:r>
          </a:p>
          <a:p>
            <a:r>
              <a:rPr lang="en-IN" dirty="0"/>
              <a:t>Used 4 cluster for Hierarchical clustering also. </a:t>
            </a:r>
          </a:p>
          <a:p>
            <a:r>
              <a:rPr lang="en-IN" dirty="0"/>
              <a:t>Got almost similar results as the </a:t>
            </a:r>
            <a:r>
              <a:rPr lang="en-IN" dirty="0" err="1"/>
              <a:t>kmeans</a:t>
            </a:r>
            <a:r>
              <a:rPr lang="en-IN" dirty="0"/>
              <a:t> clustering.</a:t>
            </a:r>
          </a:p>
          <a:p>
            <a:r>
              <a:rPr lang="en-IN" dirty="0"/>
              <a:t>Finally used </a:t>
            </a:r>
            <a:r>
              <a:rPr lang="en-IN" dirty="0" err="1"/>
              <a:t>kmeans</a:t>
            </a:r>
            <a:r>
              <a:rPr lang="en-IN" dirty="0"/>
              <a:t> with 4 clusters for further analysis.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76FE9-76E1-60DF-6F7D-5E8DE5AA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6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2203</Words>
  <Application>Microsoft Office PowerPoint</Application>
  <PresentationFormat>Widescreen</PresentationFormat>
  <Paragraphs>573</Paragraphs>
  <Slides>64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-apple-system</vt:lpstr>
      <vt:lpstr>Arial</vt:lpstr>
      <vt:lpstr>Calibri</vt:lpstr>
      <vt:lpstr>Calibri Light</vt:lpstr>
      <vt:lpstr>Office Theme</vt:lpstr>
      <vt:lpstr>Spend Analytics</vt:lpstr>
      <vt:lpstr>Objective</vt:lpstr>
      <vt:lpstr>Spend Analytics - Process</vt:lpstr>
      <vt:lpstr>About the data</vt:lpstr>
      <vt:lpstr>Data Preprocessing</vt:lpstr>
      <vt:lpstr>EDA</vt:lpstr>
      <vt:lpstr>Clustering - 1 of 4</vt:lpstr>
      <vt:lpstr>Clustering - 2 of 4</vt:lpstr>
      <vt:lpstr>Clustering - 3 of 4</vt:lpstr>
      <vt:lpstr>Clustering - 4 of 4</vt:lpstr>
      <vt:lpstr>Price Analysis and Dashboard</vt:lpstr>
      <vt:lpstr>EDA</vt:lpstr>
      <vt:lpstr>About the data (1 of 3)</vt:lpstr>
      <vt:lpstr>About the data – ( 2 of 3 )</vt:lpstr>
      <vt:lpstr>About the Data - (3 of 3)</vt:lpstr>
      <vt:lpstr>Data Preprocessing</vt:lpstr>
      <vt:lpstr>1. How much is spent ?</vt:lpstr>
      <vt:lpstr>Gross Value by date</vt:lpstr>
      <vt:lpstr>Lets Shop!</vt:lpstr>
      <vt:lpstr>Gross Value by Year and Month</vt:lpstr>
      <vt:lpstr>Gross Value By Month(for 2019)</vt:lpstr>
      <vt:lpstr>Number of Purchase Order Issued By Month(for 2019)</vt:lpstr>
      <vt:lpstr>2. Who Buys ?</vt:lpstr>
      <vt:lpstr>Buying  by Company Code</vt:lpstr>
      <vt:lpstr>3. What is being Bought ?</vt:lpstr>
      <vt:lpstr>What is being bought – (1 of 2 )</vt:lpstr>
      <vt:lpstr>What is being bought – ( 2 of 2)</vt:lpstr>
      <vt:lpstr>What is being bought – ( 3 of 3)</vt:lpstr>
      <vt:lpstr>Top 10 by Gross Value – Year 2019 by Month</vt:lpstr>
      <vt:lpstr>No Of PO Issued- Top 10 by Year 2019 and Month</vt:lpstr>
      <vt:lpstr>Percentage of PO with single item</vt:lpstr>
      <vt:lpstr>Spend Analytics - Cluster </vt:lpstr>
      <vt:lpstr>Cluster </vt:lpstr>
      <vt:lpstr>Elbow Method</vt:lpstr>
      <vt:lpstr>Cluster - 4 clusters</vt:lpstr>
      <vt:lpstr>Cluster info</vt:lpstr>
      <vt:lpstr>Cluster Details (1 of 4)</vt:lpstr>
      <vt:lpstr>Cluster Details (2 of 4) </vt:lpstr>
      <vt:lpstr>Cluster Details - 3 of 4</vt:lpstr>
      <vt:lpstr>Cluster Details – 4 of 4</vt:lpstr>
      <vt:lpstr>Cluster Analysis</vt:lpstr>
      <vt:lpstr>9 materials by percentage of total Gross value and colour shade by Count of PO</vt:lpstr>
      <vt:lpstr>9 materials by percentage of total Gross value and colour shade by average  price</vt:lpstr>
      <vt:lpstr>9 materials by percentage of total PO issued and colour shade by Gross value</vt:lpstr>
      <vt:lpstr>Cost Saving Opportunity</vt:lpstr>
      <vt:lpstr>Analysis on 2 materials per cluster</vt:lpstr>
      <vt:lpstr>Ordering Trend – for IB Ross Broiler Starter Feed for March 2019 </vt:lpstr>
      <vt:lpstr>Explore Price Variation</vt:lpstr>
      <vt:lpstr>Weekly Price Variation for January 2019- (1 of 4)</vt:lpstr>
      <vt:lpstr>Weekly Price Variation for January 2019 – (2 of 4)</vt:lpstr>
      <vt:lpstr>Weekly Price Variation for January 2019 -  (3 of 4)</vt:lpstr>
      <vt:lpstr>Weekly Price Variation for January 2019 – (4 of 4)</vt:lpstr>
      <vt:lpstr>Daily Buying Trend - Jan  2019 – (1 of 4)</vt:lpstr>
      <vt:lpstr>Daily Buying Trend - Jan  2019 – (2 of 4)</vt:lpstr>
      <vt:lpstr>Daily Buying Trend - Jan  2019 – (3 of 4)</vt:lpstr>
      <vt:lpstr>Daily Buying Trend - Jan  2019 – ( 4 of 4)</vt:lpstr>
      <vt:lpstr>Price Variations ( 1of 2 ) </vt:lpstr>
      <vt:lpstr>Price Variations ( 2 of 2 ) </vt:lpstr>
      <vt:lpstr>Pricing Observations</vt:lpstr>
      <vt:lpstr>Cost Saving Opportunities – calculations for Jan 2019</vt:lpstr>
      <vt:lpstr>Cost Saving Opportunities - Recommendations</vt:lpstr>
      <vt:lpstr>Dashboard</vt:lpstr>
      <vt:lpstr>Dashboard</vt:lpstr>
      <vt:lpstr>Dashboard – Price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Kumar</dc:creator>
  <cp:lastModifiedBy>Jay Kumar</cp:lastModifiedBy>
  <cp:revision>17</cp:revision>
  <dcterms:created xsi:type="dcterms:W3CDTF">2022-02-01T11:57:23Z</dcterms:created>
  <dcterms:modified xsi:type="dcterms:W3CDTF">2022-05-29T14:35:16Z</dcterms:modified>
</cp:coreProperties>
</file>