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80" r:id="rId9"/>
    <p:sldId id="577" r:id="rId10"/>
    <p:sldId id="579" r:id="rId11"/>
    <p:sldId id="578" r:id="rId12"/>
    <p:sldId id="570"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14/05/2025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14/05/2025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14/05/2025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14/05/2025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jaykumar7864/Sign_language_detec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fontScale="90000"/>
          </a:bodyPr>
          <a:lstStyle/>
          <a:p>
            <a:pPr algn="l"/>
            <a:r>
              <a:rPr lang="en-US" sz="2000" b="1" kern="1200" dirty="0">
                <a:latin typeface="+mj-lt"/>
                <a:ea typeface="+mj-ea"/>
                <a:cs typeface="+mj-cs"/>
              </a:rPr>
              <a:t>CAPSTONE PROJEC</a:t>
            </a:r>
            <a:r>
              <a:rPr lang="en-US" sz="2000" b="1" dirty="0"/>
              <a:t>T</a:t>
            </a:r>
            <a:br>
              <a:rPr lang="en-US" sz="2000" b="1" dirty="0"/>
            </a:br>
            <a:br>
              <a:rPr lang="en-US" sz="5100" b="1" dirty="0"/>
            </a:br>
            <a:r>
              <a:rPr lang="en-US" sz="5100" b="1" cap="all" dirty="0">
                <a:latin typeface="Aptos"/>
              </a:rPr>
              <a:t>SIGN LANGUAGE DETECTION</a:t>
            </a:r>
            <a:endParaRPr lang="en-US" sz="5100" dirty="0">
              <a:latin typeface="Aptos"/>
            </a:endParaRPr>
          </a:p>
          <a:p>
            <a:pPr algn="l"/>
            <a:endParaRPr lang="en-US" sz="5100" b="1" kern="1200" dirty="0"/>
          </a:p>
        </p:txBody>
      </p:sp>
      <p:sp>
        <p:nvSpPr>
          <p:cNvPr id="3" name="Subtitle 2"/>
          <p:cNvSpPr>
            <a:spLocks noGrp="1"/>
          </p:cNvSpPr>
          <p:nvPr>
            <p:ph type="subTitle" idx="1"/>
          </p:nvPr>
        </p:nvSpPr>
        <p:spPr>
          <a:xfrm>
            <a:off x="410716" y="3065891"/>
            <a:ext cx="4171994" cy="3523167"/>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JAY KUMaR PRASAD</a:t>
            </a:r>
          </a:p>
          <a:p>
            <a:pPr algn="l">
              <a:spcAft>
                <a:spcPts val="600"/>
              </a:spcAft>
            </a:pPr>
            <a:r>
              <a:rPr lang="en-US" sz="1600" b="1" cap="all" dirty="0"/>
              <a:t>College Name: ITM COLLEGE OF MANAGEMENT</a:t>
            </a:r>
          </a:p>
          <a:p>
            <a:pPr algn="l">
              <a:spcAft>
                <a:spcPts val="600"/>
              </a:spcAft>
            </a:pPr>
            <a:r>
              <a:rPr lang="en-US" sz="1600" b="1" cap="all" dirty="0"/>
              <a:t>Department: B.C.A (BACHELOR OF COMPUTER applications)</a:t>
            </a:r>
          </a:p>
          <a:p>
            <a:pPr algn="l">
              <a:spcAft>
                <a:spcPts val="600"/>
              </a:spcAft>
            </a:pPr>
            <a:r>
              <a:rPr lang="en-US" sz="1600" b="1" cap="all" dirty="0"/>
              <a:t>Email ID: </a:t>
            </a:r>
            <a:r>
              <a:rPr lang="en-US" sz="1600" b="1" dirty="0"/>
              <a:t>jaykumar78649@gmail.com</a:t>
            </a:r>
            <a:endParaRPr lang="en-US" sz="1600" b="1" cap="all" dirty="0"/>
          </a:p>
          <a:p>
            <a:pPr algn="l">
              <a:spcAft>
                <a:spcPts val="600"/>
              </a:spcAft>
            </a:pPr>
            <a:r>
              <a:rPr lang="en-US" sz="1600" b="1" cap="all" dirty="0"/>
              <a:t>AICTE Student ID:</a:t>
            </a:r>
            <a:r>
              <a:rPr lang="en-US" sz="1600" b="1" cap="all" dirty="0">
                <a:effectLst>
                  <a:outerShdw blurRad="38100" dist="38100" dir="2700000" algn="tl">
                    <a:srgbClr val="000000">
                      <a:alpha val="43137"/>
                    </a:srgbClr>
                  </a:outerShdw>
                </a:effectLst>
              </a:rPr>
              <a:t>STU</a:t>
            </a:r>
            <a:r>
              <a:rPr lang="en-US" sz="1600" b="1" dirty="0">
                <a:effectLst>
                  <a:outerShdw blurRad="38100" dist="38100" dir="2700000" algn="tl">
                    <a:srgbClr val="000000">
                      <a:alpha val="43137"/>
                    </a:srgbClr>
                  </a:outerShdw>
                </a:effectLst>
              </a:rPr>
              <a:t>67663332a59821734751026</a:t>
            </a:r>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pic>
        <p:nvPicPr>
          <p:cNvPr id="7" name="Picture 6">
            <a:extLst>
              <a:ext uri="{FF2B5EF4-FFF2-40B4-BE49-F238E27FC236}">
                <a16:creationId xmlns:a16="http://schemas.microsoft.com/office/drawing/2014/main" id="{0C3BAEBA-4FD8-7520-37D1-A17571214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9861" y="557358"/>
            <a:ext cx="5210251"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669036" y="1929977"/>
            <a:ext cx="10684764" cy="4562898"/>
          </a:xfrm>
        </p:spPr>
        <p:txBody>
          <a:bodyPr vert="horz" lIns="91440" tIns="45720" rIns="91440" bIns="45720" rtlCol="0">
            <a:normAutofit/>
          </a:bodyPr>
          <a:lstStyle/>
          <a:p>
            <a:pPr marL="0" indent="0">
              <a:spcBef>
                <a:spcPct val="20000"/>
              </a:spcBef>
              <a:spcAft>
                <a:spcPts val="600"/>
              </a:spcAft>
              <a:buNone/>
            </a:pPr>
            <a:endParaRPr lang="en-US" sz="2200" dirty="0">
              <a:latin typeface="Franklin Gothic Book"/>
            </a:endParaRPr>
          </a:p>
          <a:p>
            <a:pPr>
              <a:spcBef>
                <a:spcPct val="20000"/>
              </a:spcBef>
              <a:spcAft>
                <a:spcPts val="6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Full Sign Language Sentence Recognition: Extend the system to recognize full words and sentences beyond just alphabets.</a:t>
            </a:r>
          </a:p>
          <a:p>
            <a:pPr>
              <a:spcBef>
                <a:spcPct val="20000"/>
              </a:spcBef>
              <a:spcAft>
                <a:spcPts val="600"/>
              </a:spcAf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spcBef>
                <a:spcPct val="20000"/>
              </a:spcBef>
              <a:spcAft>
                <a:spcPts val="6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Multilingual Sign Language Support: Incorporate other sign languages like BSL (British Sign Language) or ISL (Indian Sign Language).</a:t>
            </a:r>
          </a:p>
          <a:p>
            <a:pPr>
              <a:spcBef>
                <a:spcPct val="20000"/>
              </a:spcBef>
              <a:spcAft>
                <a:spcPts val="600"/>
              </a:spcAf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spcBef>
                <a:spcPct val="20000"/>
              </a:spcBef>
              <a:spcAft>
                <a:spcPts val="6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Integration with Voice Assistants: Provide voice output for recognized signs.</a:t>
            </a:r>
          </a:p>
          <a:p>
            <a:pPr>
              <a:spcBef>
                <a:spcPct val="20000"/>
              </a:spcBef>
              <a:spcAft>
                <a:spcPts val="600"/>
              </a:spcAft>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spcBef>
                <a:spcPct val="20000"/>
              </a:spcBef>
              <a:spcAft>
                <a:spcPts val="600"/>
              </a:spcAft>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Mobile Application Development: Create cross-platform mobile apps for greater accessibility.</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19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2145876"/>
            <a:ext cx="10684764" cy="4445423"/>
          </a:xfrm>
        </p:spPr>
        <p:txBody>
          <a:bodyPr vert="horz" lIns="91440" tIns="45720" rIns="91440" bIns="45720" rtlCol="0" anchor="t">
            <a:normAutofit/>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MediaPipe by Google: https://mediapipe.dev/</a:t>
            </a:r>
          </a:p>
          <a:p>
            <a:pP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OpenCV Documentation: https://docs.opencv.org/</a:t>
            </a:r>
          </a:p>
          <a:p>
            <a:pPr>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ASL Alphabet Chart: American Sign Language Chart</a:t>
            </a:r>
          </a:p>
          <a:p>
            <a:pPr>
              <a:buFont typeface="Wingdings" panose="05000000000000000000" pitchFamily="2" charset="2"/>
              <a:buChar char="q"/>
            </a:pPr>
            <a:endParaRPr lang="en-US" sz="2000" u="sng" dirty="0">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u="sng" dirty="0" err="1">
                <a:solidFill>
                  <a:srgbClr val="0070C0"/>
                </a:solidFill>
                <a:latin typeface="Times New Roman" panose="02020603050405020304" pitchFamily="18" charset="0"/>
                <a:cs typeface="Times New Roman" panose="02020603050405020304" pitchFamily="18" charset="0"/>
              </a:rPr>
              <a:t>Github</a:t>
            </a:r>
            <a:r>
              <a:rPr lang="en-US" sz="2000" u="sng" dirty="0">
                <a:solidFill>
                  <a:srgbClr val="0070C0"/>
                </a:solidFill>
                <a:latin typeface="Times New Roman" panose="02020603050405020304" pitchFamily="18" charset="0"/>
                <a:cs typeface="Times New Roman" panose="02020603050405020304" pitchFamily="18" charset="0"/>
              </a:rPr>
              <a:t> Link:- </a:t>
            </a:r>
            <a:r>
              <a:rPr lang="en-US" sz="2000" u="sng" dirty="0">
                <a:solidFill>
                  <a:srgbClr val="0070C0"/>
                </a:solidFill>
                <a:latin typeface="Times New Roman" panose="02020603050405020304" pitchFamily="18" charset="0"/>
                <a:cs typeface="Times New Roman" panose="02020603050405020304" pitchFamily="18" charset="0"/>
                <a:hlinkClick r:id="rId2"/>
              </a:rPr>
              <a:t>https://github.com/jaykumar7864/Sign_language_detection</a:t>
            </a:r>
            <a:endParaRPr lang="en-IN" sz="2000" u="sng" dirty="0">
              <a:solidFill>
                <a:srgbClr val="0070C0"/>
              </a:solidFill>
              <a:latin typeface="Times New Roman" panose="02020603050405020304" pitchFamily="18" charset="0"/>
              <a:cs typeface="Times New Roman" panose="02020603050405020304" pitchFamily="18" charset="0"/>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OUTLINE</a:t>
            </a:r>
            <a:endParaRPr lang="en-US" sz="5400" dirty="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2240915"/>
            <a:ext cx="10515600" cy="4251960"/>
          </a:xfrm>
        </p:spPr>
        <p:txBody>
          <a:bodyPr vert="horz" lIns="91440" tIns="45720" rIns="91440" bIns="45720" rtlCol="0">
            <a:normAutofit/>
          </a:bodyPr>
          <a:lstStyle/>
          <a:p>
            <a:pPr marL="305435" indent="-305435">
              <a:spcBef>
                <a:spcPct val="20000"/>
              </a:spcBef>
              <a:spcAft>
                <a:spcPts val="600"/>
              </a:spcAft>
            </a:pPr>
            <a:r>
              <a:rPr lang="en-US" sz="2400" b="1" dirty="0">
                <a:latin typeface="Times New Roman" panose="02020603050405020304" pitchFamily="18" charset="0"/>
                <a:cs typeface="Times New Roman" panose="02020603050405020304" pitchFamily="18" charset="0"/>
              </a:rPr>
              <a:t>Problem Statement</a:t>
            </a:r>
            <a:endParaRPr lang="en-US" sz="2400" dirty="0">
              <a:latin typeface="Times New Roman" panose="02020603050405020304" pitchFamily="18" charset="0"/>
              <a:cs typeface="Times New Roman" panose="02020603050405020304" pitchFamily="18" charset="0"/>
            </a:endParaRPr>
          </a:p>
          <a:p>
            <a:pPr marL="305435" indent="-305435">
              <a:spcBef>
                <a:spcPct val="20000"/>
              </a:spcBef>
              <a:spcAft>
                <a:spcPts val="600"/>
              </a:spcAft>
            </a:pPr>
            <a:r>
              <a:rPr lang="en-US" sz="2400" b="1" dirty="0">
                <a:latin typeface="Times New Roman" panose="02020603050405020304" pitchFamily="18" charset="0"/>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marL="305435" indent="-305435">
              <a:spcBef>
                <a:spcPct val="20000"/>
              </a:spcBef>
              <a:spcAft>
                <a:spcPts val="600"/>
              </a:spcAft>
            </a:pPr>
            <a:r>
              <a:rPr lang="en-US" sz="2400" b="1" dirty="0">
                <a:latin typeface="Times New Roman" panose="02020603050405020304" pitchFamily="18" charset="0"/>
                <a:cs typeface="Times New Roman" panose="02020603050405020304" pitchFamily="18" charset="0"/>
              </a:rPr>
              <a:t>System Development Approach </a:t>
            </a:r>
            <a:r>
              <a:rPr lang="en-US" sz="2400" dirty="0">
                <a:latin typeface="Times New Roman" panose="02020603050405020304" pitchFamily="18" charset="0"/>
                <a:cs typeface="Times New Roman" panose="02020603050405020304" pitchFamily="18" charset="0"/>
              </a:rPr>
              <a:t> </a:t>
            </a:r>
          </a:p>
          <a:p>
            <a:pPr marL="305435" indent="-305435">
              <a:spcBef>
                <a:spcPct val="20000"/>
              </a:spcBef>
              <a:spcAft>
                <a:spcPts val="600"/>
              </a:spcAft>
            </a:pPr>
            <a:r>
              <a:rPr lang="en-US" sz="2400" b="1" dirty="0">
                <a:latin typeface="Times New Roman" panose="02020603050405020304" pitchFamily="18" charset="0"/>
                <a:cs typeface="Times New Roman" panose="02020603050405020304" pitchFamily="18" charset="0"/>
              </a:rPr>
              <a:t>Algorithm &amp; Deployment  </a:t>
            </a:r>
            <a:endParaRPr lang="en-US" sz="2400" dirty="0">
              <a:latin typeface="Times New Roman" panose="02020603050405020304" pitchFamily="18" charset="0"/>
              <a:cs typeface="Times New Roman" panose="02020603050405020304" pitchFamily="18" charset="0"/>
            </a:endParaRPr>
          </a:p>
          <a:p>
            <a:pPr marL="305435" indent="-305435">
              <a:spcBef>
                <a:spcPct val="20000"/>
              </a:spcBef>
              <a:spcAft>
                <a:spcPts val="600"/>
              </a:spcAft>
            </a:pPr>
            <a:r>
              <a:rPr lang="en-US" sz="2400" b="1" dirty="0">
                <a:latin typeface="Times New Roman" panose="02020603050405020304" pitchFamily="18" charset="0"/>
                <a:cs typeface="Times New Roman" panose="02020603050405020304" pitchFamily="18" charset="0"/>
              </a:rPr>
              <a:t>Result (Output Image)</a:t>
            </a:r>
            <a:endParaRPr lang="en-US" sz="2400" dirty="0">
              <a:latin typeface="Times New Roman" panose="02020603050405020304" pitchFamily="18" charset="0"/>
              <a:cs typeface="Times New Roman" panose="02020603050405020304" pitchFamily="18" charset="0"/>
            </a:endParaRPr>
          </a:p>
          <a:p>
            <a:pPr marL="305435" indent="-305435">
              <a:spcBef>
                <a:spcPct val="20000"/>
              </a:spcBef>
              <a:spcAft>
                <a:spcPts val="600"/>
              </a:spcAft>
            </a:pPr>
            <a:r>
              <a:rPr lang="en-US" sz="2400" b="1" dirty="0">
                <a:latin typeface="Times New Roman" panose="02020603050405020304" pitchFamily="18" charset="0"/>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marL="305435" indent="-305435">
              <a:spcBef>
                <a:spcPct val="20000"/>
              </a:spcBef>
              <a:spcAft>
                <a:spcPts val="600"/>
              </a:spcAft>
            </a:pPr>
            <a:r>
              <a:rPr lang="en-US" sz="2400" b="1" dirty="0">
                <a:latin typeface="Times New Roman" panose="02020603050405020304" pitchFamily="18" charset="0"/>
                <a:cs typeface="Times New Roman" panose="02020603050405020304" pitchFamily="18" charset="0"/>
              </a:rPr>
              <a:t>Future Scope</a:t>
            </a:r>
            <a:endParaRPr lang="en-US" sz="2400" dirty="0">
              <a:latin typeface="Times New Roman" panose="02020603050405020304" pitchFamily="18" charset="0"/>
              <a:cs typeface="Times New Roman" panose="02020603050405020304" pitchFamily="18" charset="0"/>
            </a:endParaRPr>
          </a:p>
          <a:p>
            <a:pPr marL="305435" indent="-305435">
              <a:spcBef>
                <a:spcPct val="20000"/>
              </a:spcBef>
              <a:spcAft>
                <a:spcPts val="600"/>
              </a:spcAft>
            </a:pPr>
            <a:r>
              <a:rPr lang="en-US" sz="2400" b="1" dirty="0">
                <a:latin typeface="Times New Roman" panose="02020603050405020304" pitchFamily="18" charset="0"/>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Problem Statement</a:t>
            </a:r>
            <a:endParaRPr lang="en-US" sz="5400" dirty="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latin typeface="Times New Roman" panose="02020603050405020304" pitchFamily="18" charset="0"/>
                <a:cs typeface="Times New Roman" panose="02020603050405020304" pitchFamily="18" charset="0"/>
              </a:rPr>
              <a:t>Communication is the crucial part in human life, it has shaped humanity to where its now. Communication barriers exist for individuals who are hearing impaired or non-verbal, particularly in environments where sign language interpreters are unavailable. This creates challenges in daily interactions, limiting access to services, education, and inclusive participation in society. There is a growing need for accessible, real-time sign language interpretation tools that can bridge this communication gap and facilitate better understanding between sign language users and non-users.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2145877"/>
            <a:ext cx="10515600" cy="4251960"/>
          </a:xfrm>
        </p:spPr>
        <p:txBody>
          <a:bodyPr vert="horz" lIns="91440" tIns="45720" rIns="91440" bIns="45720" rtlCol="0">
            <a:normAutofit/>
          </a:bodyPr>
          <a:lstStyle/>
          <a:p>
            <a:pPr marL="0" indent="0">
              <a:spcBef>
                <a:spcPct val="20000"/>
              </a:spcBef>
              <a:spcAft>
                <a:spcPts val="600"/>
              </a:spcAft>
              <a:buNone/>
            </a:pPr>
            <a:r>
              <a:rPr lang="en-US" sz="2400" dirty="0">
                <a:latin typeface="Times New Roman" panose="02020603050405020304" pitchFamily="18" charset="0"/>
                <a:ea typeface="Calibri"/>
                <a:cs typeface="Times New Roman" panose="02020603050405020304" pitchFamily="18" charset="0"/>
              </a:rPr>
              <a:t>The proposed system is a real-time American Sign Language (ASL) detection tool that uses computer vision and machine learning techniques to recognize hand gestures corresponding to ASL alphabets. The system captures live video feed through a webcam, detects hand landmarks using MediaPipe, and interprets specific hand positions as sign language characters. This model aims to act as a bridge between hearing and hearing-impaired individuals by translating visual gestures into readable characters or text.</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System  Approach</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a:extLst>
              <a:ext uri="{FF2B5EF4-FFF2-40B4-BE49-F238E27FC236}">
                <a16:creationId xmlns:a16="http://schemas.microsoft.com/office/drawing/2014/main" id="{A36F6BBA-FAB2-7838-3BC2-2B771F90200D}"/>
              </a:ext>
            </a:extLst>
          </p:cNvPr>
          <p:cNvSpPr>
            <a:spLocks noGrp="1" noChangeArrowheads="1"/>
          </p:cNvSpPr>
          <p:nvPr>
            <p:ph idx="1"/>
          </p:nvPr>
        </p:nvSpPr>
        <p:spPr bwMode="auto">
          <a:xfrm>
            <a:off x="163939" y="2009700"/>
            <a:ext cx="1202806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 and Frameworks: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MediaPipe: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hand landmark detection and tracking.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OpenCV:</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real-time video capture and image processing.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numerical operations on image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Platform: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Desktop environment with webcam access.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uses a reference image (“sign-language-alphabet.png”) and predefined hand landmark logic to identify ASL letters.</a:t>
            </a: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91715ED8-6668-B08B-CB7C-F6265D770D70}"/>
              </a:ext>
            </a:extLst>
          </p:cNvPr>
          <p:cNvSpPr>
            <a:spLocks noGrp="1" noChangeArrowheads="1"/>
          </p:cNvSpPr>
          <p:nvPr>
            <p:ph idx="1"/>
          </p:nvPr>
        </p:nvSpPr>
        <p:spPr bwMode="auto">
          <a:xfrm>
            <a:off x="169926" y="1590031"/>
            <a:ext cx="11755374"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Initialize webcam and load MediaPipe Hands module.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Capture video frame-by-frame using OpenCV.</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each frame:</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 to RGB and process with MediaPipe to extract hand landmarks.</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relative positions of hand joints.</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Match the detected pattern with known ASL gestures.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 the identified character on the screen.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Continue the loop in real time until the application is closed.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a:t>
            </a:r>
            <a:endParaRPr lang="en-US" altLang="en-US" sz="20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Local Deployment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Run main.py in a Python environment with required libraries installed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webcam access for live gesture detection.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000" dirty="0">
                <a:latin typeface="Times New Roman" panose="02020603050405020304" pitchFamily="18" charset="0"/>
                <a:cs typeface="Times New Roman" panose="02020603050405020304" pitchFamily="18" charset="0"/>
              </a:rPr>
              <a:t>Here is a sample result output from the system:</a:t>
            </a:r>
          </a:p>
          <a:p>
            <a:pPr marL="0" indent="0">
              <a:buNone/>
            </a:pPr>
            <a:endParaRPr lang="en-US" sz="2200" dirty="0">
              <a:latin typeface="Franklin Gothic Book"/>
            </a:endParaRPr>
          </a:p>
        </p:txBody>
      </p:sp>
      <p:pic>
        <p:nvPicPr>
          <p:cNvPr id="6" name="Picture 5">
            <a:extLst>
              <a:ext uri="{FF2B5EF4-FFF2-40B4-BE49-F238E27FC236}">
                <a16:creationId xmlns:a16="http://schemas.microsoft.com/office/drawing/2014/main" id="{39BA0511-FCAF-B7C3-55DC-CCEFC0F224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670" y="2423338"/>
            <a:ext cx="9099177" cy="4345015"/>
          </a:xfrm>
          <a:prstGeom prst="rect">
            <a:avLst/>
          </a:prstGeom>
        </p:spPr>
      </p:pic>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243D0E0-17A5-D203-90DB-5CA6A66A24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624" y="206187"/>
            <a:ext cx="6571129" cy="3043518"/>
          </a:xfrm>
          <a:prstGeom prst="rect">
            <a:avLst/>
          </a:prstGeom>
        </p:spPr>
      </p:pic>
      <p:pic>
        <p:nvPicPr>
          <p:cNvPr id="11" name="Picture 10">
            <a:extLst>
              <a:ext uri="{FF2B5EF4-FFF2-40B4-BE49-F238E27FC236}">
                <a16:creationId xmlns:a16="http://schemas.microsoft.com/office/drawing/2014/main" id="{C1531231-4D0A-0B1B-DC7D-C5D0310301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1624" y="3429000"/>
            <a:ext cx="6571129" cy="3222813"/>
          </a:xfrm>
          <a:prstGeom prst="rect">
            <a:avLst/>
          </a:prstGeom>
        </p:spPr>
      </p:pic>
    </p:spTree>
    <p:extLst>
      <p:ext uri="{BB962C8B-B14F-4D97-AF65-F5344CB8AC3E}">
        <p14:creationId xmlns:p14="http://schemas.microsoft.com/office/powerpoint/2010/main" val="2996205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Conclusion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669036" y="2145877"/>
            <a:ext cx="10515600" cy="4251960"/>
          </a:xfrm>
        </p:spPr>
        <p:txBody>
          <a:bodyPr vert="horz" lIns="91440" tIns="45720" rIns="91440" bIns="45720" rtlCol="0">
            <a:normAutofit/>
          </a:bodyPr>
          <a:lstStyle/>
          <a:p>
            <a:pPr marL="0" indent="0">
              <a:buNone/>
            </a:pPr>
            <a:r>
              <a:rPr lang="en-US" sz="2000" dirty="0">
                <a:latin typeface="Times New Roman" panose="02020603050405020304" pitchFamily="18" charset="0"/>
                <a:cs typeface="Times New Roman" panose="02020603050405020304" pitchFamily="18" charset="0"/>
              </a:rPr>
              <a:t>The real-time sign language detection system effectively interprets ASL alphabet gestures using computer vision and Media Pipe's hand tracking capabilities. It demonstrates how accessible technology can assist in reducing communication barriers for the hearing-impaired community. While currently limited to alphabet recognition, the system shows significant potential as a foundation for full sign language translation applications.</a:t>
            </a:r>
          </a:p>
        </p:txBody>
      </p:sp>
    </p:spTree>
    <p:extLst>
      <p:ext uri="{BB962C8B-B14F-4D97-AF65-F5344CB8AC3E}">
        <p14:creationId xmlns:p14="http://schemas.microsoft.com/office/powerpoint/2010/main" val="2245309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116</TotalTime>
  <Words>600</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Aptos Display</vt:lpstr>
      <vt:lpstr>Arial</vt:lpstr>
      <vt:lpstr>Courier New</vt:lpstr>
      <vt:lpstr>Franklin Gothic Book</vt:lpstr>
      <vt:lpstr>Times New Roman</vt:lpstr>
      <vt:lpstr>Wingdings</vt:lpstr>
      <vt:lpstr>office theme</vt:lpstr>
      <vt:lpstr>CAPSTONE PROJECT  SIGN LANGUAGE DETECTION </vt:lpstr>
      <vt:lpstr>OUTLINE</vt:lpstr>
      <vt:lpstr>Problem Statement</vt:lpstr>
      <vt:lpstr>Proposed Solution</vt:lpstr>
      <vt:lpstr>System  Approach</vt:lpstr>
      <vt:lpstr>Algorithm &amp; Deployment</vt:lpstr>
      <vt:lpstr>Result</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MEERA DEVI</dc:creator>
  <cp:lastModifiedBy>MEERA DEVI</cp:lastModifiedBy>
  <cp:revision>13</cp:revision>
  <dcterms:created xsi:type="dcterms:W3CDTF">2013-07-15T20:26:40Z</dcterms:created>
  <dcterms:modified xsi:type="dcterms:W3CDTF">2025-05-14T16:57:31Z</dcterms:modified>
</cp:coreProperties>
</file>