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</p:sldMasterIdLst>
  <p:sldIdLst>
    <p:sldId id="256" r:id="rId2"/>
    <p:sldId id="258" r:id="rId3"/>
    <p:sldId id="259" r:id="rId4"/>
    <p:sldId id="267" r:id="rId5"/>
    <p:sldId id="261" r:id="rId6"/>
    <p:sldId id="268" r:id="rId7"/>
    <p:sldId id="263" r:id="rId8"/>
    <p:sldId id="269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74633B-5979-4701-AA81-6F5D4931EBD5}">
          <p14:sldIdLst>
            <p14:sldId id="256"/>
            <p14:sldId id="258"/>
            <p14:sldId id="259"/>
            <p14:sldId id="267"/>
            <p14:sldId id="261"/>
            <p14:sldId id="268"/>
            <p14:sldId id="263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0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1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31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0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798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5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8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quote/MM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BD6C45-ACE4-49BE-BE3A-F820FE3ABBBB}"/>
              </a:ext>
            </a:extLst>
          </p:cNvPr>
          <p:cNvSpPr/>
          <p:nvPr/>
        </p:nvSpPr>
        <p:spPr>
          <a:xfrm>
            <a:off x="5627077" y="4110059"/>
            <a:ext cx="6101861" cy="2063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2A8B1-F5B1-422F-BAF4-ACA35F58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742" y="692634"/>
            <a:ext cx="7692323" cy="2173657"/>
          </a:xfrm>
        </p:spPr>
        <p:txBody>
          <a:bodyPr>
            <a:normAutofit/>
          </a:bodyPr>
          <a:lstStyle/>
          <a:p>
            <a:pPr algn="l"/>
            <a:r>
              <a:rPr lang="en-US" sz="3600" b="1" i="0" cap="none" dirty="0">
                <a:solidFill>
                  <a:srgbClr val="000000"/>
                </a:solidFill>
                <a:effectLst/>
                <a:latin typeface="Helvetica Neue"/>
              </a:rPr>
              <a:t>Predicting 3M Corporation’s </a:t>
            </a:r>
            <a:br>
              <a:rPr lang="en-US" sz="3600" b="1" i="0" cap="none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600" b="1" i="0" cap="none" dirty="0">
                <a:solidFill>
                  <a:srgbClr val="000000"/>
                </a:solidFill>
                <a:effectLst/>
                <a:latin typeface="Helvetica Neue"/>
              </a:rPr>
              <a:t>Weekly Stock Return </a:t>
            </a:r>
            <a:br>
              <a:rPr lang="en-US" sz="3600" b="1" i="0" cap="none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600" b="1" i="0" cap="none" dirty="0">
                <a:solidFill>
                  <a:srgbClr val="000000"/>
                </a:solidFill>
                <a:effectLst/>
                <a:latin typeface="Helvetica Neue"/>
              </a:rPr>
              <a:t>using Linear Regression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62815-4C7C-48A5-9533-553CA90D9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349" y="4269977"/>
            <a:ext cx="6377651" cy="17439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Jay Kwon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Metis Data Science and Engineering (flex program)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Module 2 – Linear Regression and Web Scraping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November 10, 2021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521E-3142-44D7-82F2-8ADB1590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087" y="308708"/>
            <a:ext cx="10803513" cy="62415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u="sng" dirty="0">
                <a:solidFill>
                  <a:srgbClr val="333333"/>
                </a:solidFill>
                <a:latin typeface="Helvetica Neue"/>
              </a:rPr>
              <a:t>Supplemental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algn="l">
              <a:buFontTx/>
              <a:buChar char="-"/>
            </a:pPr>
            <a:r>
              <a:rPr lang="en-US" i="0" dirty="0">
                <a:solidFill>
                  <a:srgbClr val="333333"/>
                </a:solidFill>
                <a:effectLst/>
                <a:latin typeface="Helvetica Neue"/>
              </a:rPr>
              <a:t>Further regression assumption check on </a:t>
            </a:r>
            <a:r>
              <a:rPr lang="en-US" i="0" dirty="0" err="1">
                <a:solidFill>
                  <a:srgbClr val="333333"/>
                </a:solidFill>
                <a:effectLst/>
                <a:latin typeface="Helvetica Neue"/>
              </a:rPr>
              <a:t>avg_volume</a:t>
            </a:r>
            <a:r>
              <a:rPr lang="en-US" i="0" dirty="0">
                <a:solidFill>
                  <a:srgbClr val="333333"/>
                </a:solidFill>
                <a:effectLst/>
                <a:latin typeface="Helvetica Neue"/>
              </a:rPr>
              <a:t> feature:</a:t>
            </a:r>
          </a:p>
          <a:p>
            <a:pPr algn="l">
              <a:buFontTx/>
              <a:buChar char="-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l">
              <a:buFontTx/>
              <a:buChar char="-"/>
            </a:pPr>
            <a:endParaRPr lang="en-US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l">
              <a:buFontTx/>
              <a:buChar char="-"/>
            </a:pPr>
            <a:endParaRPr lang="en-US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l">
              <a:buFontTx/>
              <a:buChar char="-"/>
            </a:pPr>
            <a:endParaRPr lang="en-US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l">
              <a:buFontTx/>
              <a:buChar char="-"/>
            </a:pPr>
            <a:endParaRPr lang="en-US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l">
              <a:buFontTx/>
              <a:buChar char="-"/>
            </a:pPr>
            <a:r>
              <a:rPr lang="en-US" i="0" dirty="0">
                <a:solidFill>
                  <a:srgbClr val="333333"/>
                </a:solidFill>
                <a:effectLst/>
                <a:latin typeface="Helvetica Neue"/>
              </a:rPr>
              <a:t>RMSE of 5-fold cross validation of our final model:</a:t>
            </a:r>
          </a:p>
          <a:p>
            <a:r>
              <a:rPr lang="en-US" dirty="0"/>
              <a:t>5-fold cross validation RMSE's: [0.035 0.021 0.023 0.02  0.031]</a:t>
            </a:r>
          </a:p>
          <a:p>
            <a:r>
              <a:rPr lang="en-US" dirty="0"/>
              <a:t>5-fold cross validation RMSE mean: 0.026</a:t>
            </a:r>
          </a:p>
          <a:p>
            <a:pPr algn="l">
              <a:buFontTx/>
              <a:buChar char="-"/>
            </a:pPr>
            <a:endParaRPr lang="en-US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B1D70-3DBB-4ADB-980B-42421F4A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26" y="1386282"/>
            <a:ext cx="10199947" cy="28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3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96EB-1D93-4706-BE88-6C2D34E1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825" y="3042138"/>
            <a:ext cx="9877365" cy="30421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1" i="0" u="sng" dirty="0">
                <a:solidFill>
                  <a:srgbClr val="000000"/>
                </a:solidFill>
                <a:effectLst/>
                <a:latin typeface="Helvetica Neue"/>
              </a:rPr>
              <a:t>Motivation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Helvetica Neue"/>
              </a:rPr>
              <a:t>insights gained would be beneficial to anyone interested in stock returns including:</a:t>
            </a:r>
          </a:p>
          <a:p>
            <a:pPr lvl="1" algn="l">
              <a:buFontTx/>
              <a:buChar char="-"/>
            </a:pP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investors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(individuals, wealth management firms, hedge funds, pension funds)</a:t>
            </a:r>
          </a:p>
          <a:p>
            <a:pPr lvl="1">
              <a:buFontTx/>
              <a:buChar char="-"/>
            </a:pP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financial news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(Bloomberg, CNBC, Wall Street Journal)</a:t>
            </a:r>
          </a:p>
          <a:p>
            <a:pPr lvl="1" algn="l">
              <a:buFontTx/>
              <a:buChar char="-"/>
            </a:pP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ratings agencies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(S&amp;P, Moody’s, Fitch)</a:t>
            </a:r>
          </a:p>
          <a:p>
            <a:pPr lvl="1" algn="l">
              <a:buFontTx/>
              <a:buChar char="-"/>
            </a:pP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financial services</a:t>
            </a:r>
          </a:p>
          <a:p>
            <a:pPr lvl="1" algn="l">
              <a:buFontTx/>
              <a:buChar char="-"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239431-4A4E-402F-A3F3-AAB4632934D7}"/>
              </a:ext>
            </a:extLst>
          </p:cNvPr>
          <p:cNvSpPr txBox="1">
            <a:spLocks/>
          </p:cNvSpPr>
          <p:nvPr/>
        </p:nvSpPr>
        <p:spPr>
          <a:xfrm>
            <a:off x="1244905" y="480696"/>
            <a:ext cx="9909285" cy="20394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600" b="1" u="sng" dirty="0">
                <a:solidFill>
                  <a:srgbClr val="000000"/>
                </a:solidFill>
                <a:latin typeface="Helvetica Neue"/>
              </a:rPr>
              <a:t>Goal</a:t>
            </a:r>
            <a:r>
              <a:rPr lang="en-US" sz="2600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Helvetica Neue"/>
              </a:rPr>
              <a:t>Create a Linear Regression model to predict the weekly returns for 3M corporation’s stock. 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333333"/>
                </a:solidFill>
                <a:latin typeface="Helvetica Neue"/>
              </a:rPr>
              <a:t>1. optimize the performance of the model.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333333"/>
                </a:solidFill>
                <a:latin typeface="Helvetica Neue"/>
              </a:rPr>
              <a:t>2. gain insights on how to predict stock returns, including which features are most relevant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9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176-F0DB-46AE-9C64-50E1FD7F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538" y="107258"/>
            <a:ext cx="2209984" cy="752108"/>
          </a:xfrm>
        </p:spPr>
        <p:txBody>
          <a:bodyPr>
            <a:normAutofit/>
          </a:bodyPr>
          <a:lstStyle/>
          <a:p>
            <a:r>
              <a:rPr lang="en-US" dirty="0"/>
              <a:t>Dataset: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12B1-A998-4EE3-87A1-BFF7D192C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764" y="1047566"/>
            <a:ext cx="9134790" cy="2469589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n-US" sz="2100" dirty="0">
                <a:solidFill>
                  <a:srgbClr val="333333"/>
                </a:solidFill>
                <a:latin typeface="Helvetica Neue"/>
              </a:rPr>
              <a:t>Target: Weekly return of  3M stock derived from historic prices scraped from </a:t>
            </a:r>
            <a:r>
              <a:rPr lang="en-US" sz="2100" dirty="0">
                <a:solidFill>
                  <a:srgbClr val="333333"/>
                </a:solidFill>
                <a:latin typeface="Helvetica Neue"/>
                <a:hlinkClick r:id="rId2"/>
              </a:rPr>
              <a:t>https://finance.yahoo.com/quote/MMM/</a:t>
            </a:r>
            <a:endParaRPr lang="en-US" sz="2100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en-US" sz="2100" b="1" dirty="0">
                <a:solidFill>
                  <a:srgbClr val="000000"/>
                </a:solidFill>
                <a:latin typeface="Helvetica Neue"/>
              </a:rPr>
              <a:t>Feb, 2010 to Feb, 2020 : 522 weeks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Features derived from historic price and volume: previous week’s price, weekly avg volume traded</a:t>
            </a:r>
            <a:endParaRPr lang="en-US" sz="21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  <a:t>Features from other data sources (Federal Reserve): inflation, unemployment, Fed Funds rate, and US treasury rate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285203-B1CB-4FD2-A5DA-42D99D06C95A}"/>
              </a:ext>
            </a:extLst>
          </p:cNvPr>
          <p:cNvSpPr txBox="1">
            <a:spLocks/>
          </p:cNvSpPr>
          <p:nvPr/>
        </p:nvSpPr>
        <p:spPr>
          <a:xfrm>
            <a:off x="1890764" y="3643579"/>
            <a:ext cx="9323770" cy="20139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100" b="1" dirty="0">
                <a:solidFill>
                  <a:srgbClr val="333333"/>
                </a:solidFill>
                <a:latin typeface="Helvetica Neue"/>
              </a:rPr>
              <a:t>Why 3M Corporation? </a:t>
            </a:r>
            <a:r>
              <a:rPr lang="en-US" sz="2100" dirty="0">
                <a:solidFill>
                  <a:srgbClr val="333333"/>
                </a:solidFill>
                <a:latin typeface="Helvetica Neue"/>
              </a:rPr>
              <a:t>Less volatile, easier to predict</a:t>
            </a:r>
            <a:endParaRPr lang="en-US" sz="2100" b="1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	- large, mature company with long history (founded 1902,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		part of S&amp;P 500), not as volatile as a small growing company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	- Industrials sector is not as volatile as other sectors like Tech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DE6908-7510-4618-9769-70C90ADF9991}"/>
              </a:ext>
            </a:extLst>
          </p:cNvPr>
          <p:cNvSpPr txBox="1">
            <a:spLocks/>
          </p:cNvSpPr>
          <p:nvPr/>
        </p:nvSpPr>
        <p:spPr>
          <a:xfrm>
            <a:off x="1890764" y="5590006"/>
            <a:ext cx="2309028" cy="471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Tools used: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F55F5B-055C-4F9B-BEFA-3879B8FCCFDE}"/>
              </a:ext>
            </a:extLst>
          </p:cNvPr>
          <p:cNvSpPr txBox="1">
            <a:spLocks/>
          </p:cNvSpPr>
          <p:nvPr/>
        </p:nvSpPr>
        <p:spPr>
          <a:xfrm>
            <a:off x="1921539" y="6225483"/>
            <a:ext cx="9508462" cy="3995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Selenium, BS, </a:t>
            </a:r>
            <a:r>
              <a:rPr lang="en-US" sz="2100" dirty="0" err="1">
                <a:solidFill>
                  <a:srgbClr val="333333"/>
                </a:solidFill>
                <a:latin typeface="Helvetica Neue"/>
              </a:rPr>
              <a:t>Numpy</a:t>
            </a:r>
            <a:r>
              <a:rPr lang="en-US" sz="2100" dirty="0">
                <a:solidFill>
                  <a:srgbClr val="333333"/>
                </a:solidFill>
                <a:latin typeface="Helvetica Neue"/>
              </a:rPr>
              <a:t>, Pandas, Matplotlib, Seaborn, </a:t>
            </a:r>
            <a:r>
              <a:rPr lang="en-US" sz="2100" b="1" dirty="0" err="1">
                <a:solidFill>
                  <a:srgbClr val="333333"/>
                </a:solidFill>
                <a:latin typeface="Helvetica Neue"/>
              </a:rPr>
              <a:t>StatsModels</a:t>
            </a:r>
            <a:r>
              <a:rPr lang="en-US" sz="21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100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258345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A43F000-C99E-4C41-8741-D1449F1C5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8" y="880730"/>
            <a:ext cx="11517924" cy="39509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7BD252-4733-4018-8141-55A66D81410E}"/>
              </a:ext>
            </a:extLst>
          </p:cNvPr>
          <p:cNvSpPr/>
          <p:nvPr/>
        </p:nvSpPr>
        <p:spPr>
          <a:xfrm>
            <a:off x="337037" y="4831646"/>
            <a:ext cx="11517917" cy="1859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78979-2001-4C5A-9FEB-BF40152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92" y="116110"/>
            <a:ext cx="9278881" cy="6597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/>
              <a:t>Historic Trend of Stock Market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4E204-CFC2-4867-8DE7-5EA79DF4211E}"/>
              </a:ext>
            </a:extLst>
          </p:cNvPr>
          <p:cNvSpPr txBox="1"/>
          <p:nvPr/>
        </p:nvSpPr>
        <p:spPr>
          <a:xfrm>
            <a:off x="507730" y="5258063"/>
            <a:ext cx="7985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1" i="0" u="sng" dirty="0">
                <a:solidFill>
                  <a:srgbClr val="333333"/>
                </a:solidFill>
                <a:effectLst/>
                <a:latin typeface="Helvetica Neue"/>
              </a:rPr>
              <a:t>Period of our Data</a:t>
            </a:r>
            <a:r>
              <a:rPr lang="en-US" i="0" dirty="0">
                <a:solidFill>
                  <a:srgbClr val="333333"/>
                </a:solidFill>
                <a:effectLst/>
                <a:latin typeface="Helvetica Neue"/>
              </a:rPr>
              <a:t>: Feb 2010 to Feb 2020</a:t>
            </a:r>
            <a:endParaRPr lang="en-US" b="1" i="0" u="sng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want to avoid extreme events that are hard to predict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after 2008 financial crisis, before 2020 Covid-19 pandemic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relatively stable bull market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1573D-D896-4C7E-939A-D6C27E57EDAA}"/>
              </a:ext>
            </a:extLst>
          </p:cNvPr>
          <p:cNvSpPr txBox="1"/>
          <p:nvPr/>
        </p:nvSpPr>
        <p:spPr>
          <a:xfrm>
            <a:off x="337038" y="4656159"/>
            <a:ext cx="527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Standard and Poor’s 500 Index (source: Google)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A3FC12-ACC0-4DBA-9B9A-83006E91F09D}"/>
              </a:ext>
            </a:extLst>
          </p:cNvPr>
          <p:cNvCxnSpPr>
            <a:cxnSpLocks/>
          </p:cNvCxnSpPr>
          <p:nvPr/>
        </p:nvCxnSpPr>
        <p:spPr>
          <a:xfrm>
            <a:off x="8968154" y="3556488"/>
            <a:ext cx="0" cy="13800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D2D58-62AE-4428-856F-22433C21E7DC}"/>
              </a:ext>
            </a:extLst>
          </p:cNvPr>
          <p:cNvCxnSpPr>
            <a:cxnSpLocks/>
          </p:cNvCxnSpPr>
          <p:nvPr/>
        </p:nvCxnSpPr>
        <p:spPr>
          <a:xfrm>
            <a:off x="11161985" y="2444262"/>
            <a:ext cx="0" cy="24907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111BE-A7C6-4642-B08C-AF72FBA30076}"/>
              </a:ext>
            </a:extLst>
          </p:cNvPr>
          <p:cNvCxnSpPr>
            <a:cxnSpLocks/>
          </p:cNvCxnSpPr>
          <p:nvPr/>
        </p:nvCxnSpPr>
        <p:spPr>
          <a:xfrm>
            <a:off x="8968154" y="4935054"/>
            <a:ext cx="21938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3D250B-82A4-442C-AF50-16CBE3E11CB7}"/>
              </a:ext>
            </a:extLst>
          </p:cNvPr>
          <p:cNvSpPr txBox="1"/>
          <p:nvPr/>
        </p:nvSpPr>
        <p:spPr>
          <a:xfrm>
            <a:off x="9124444" y="4881356"/>
            <a:ext cx="265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examined</a:t>
            </a:r>
          </a:p>
          <a:p>
            <a:r>
              <a:rPr lang="en-US" dirty="0">
                <a:solidFill>
                  <a:srgbClr val="FF0000"/>
                </a:solidFill>
              </a:rPr>
              <a:t>(Feb 2010 – Jan 2020)</a:t>
            </a:r>
          </a:p>
        </p:txBody>
      </p:sp>
    </p:spTree>
    <p:extLst>
      <p:ext uri="{BB962C8B-B14F-4D97-AF65-F5344CB8AC3E}">
        <p14:creationId xmlns:p14="http://schemas.microsoft.com/office/powerpoint/2010/main" val="412730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353C46-E31F-4C41-AC4A-F0F47D93BC02}"/>
              </a:ext>
            </a:extLst>
          </p:cNvPr>
          <p:cNvSpPr/>
          <p:nvPr/>
        </p:nvSpPr>
        <p:spPr>
          <a:xfrm>
            <a:off x="1052723" y="1072840"/>
            <a:ext cx="10086554" cy="4127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F5441-7E33-4A1E-A118-C11CC087E7B0}"/>
              </a:ext>
            </a:extLst>
          </p:cNvPr>
          <p:cNvSpPr txBox="1"/>
          <p:nvPr/>
        </p:nvSpPr>
        <p:spPr>
          <a:xfrm>
            <a:off x="2785533" y="6024033"/>
            <a:ext cx="7031567" cy="62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7706B-E653-407B-9BA7-E01272E28504}"/>
              </a:ext>
            </a:extLst>
          </p:cNvPr>
          <p:cNvSpPr txBox="1"/>
          <p:nvPr/>
        </p:nvSpPr>
        <p:spPr>
          <a:xfrm>
            <a:off x="1408391" y="5298294"/>
            <a:ext cx="913358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u="sng" dirty="0">
                <a:solidFill>
                  <a:srgbClr val="333333"/>
                </a:solidFill>
                <a:latin typeface="Helvetica Neue"/>
              </a:rPr>
              <a:t>Takeaways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Recent historical returns may be more valuable predictors compared to older historical returns.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Fed Funds Rate, Inflation, and 1-yr Treasuries are not good predictors of returns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24248-B904-4CE4-B12F-A1F34B5550AF}"/>
              </a:ext>
            </a:extLst>
          </p:cNvPr>
          <p:cNvSpPr txBox="1"/>
          <p:nvPr/>
        </p:nvSpPr>
        <p:spPr>
          <a:xfrm>
            <a:off x="1518294" y="1337732"/>
            <a:ext cx="279433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8 Features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avg_volume</a:t>
            </a:r>
            <a:endParaRPr lang="en-US" sz="2400" dirty="0"/>
          </a:p>
          <a:p>
            <a:r>
              <a:rPr lang="en-US" sz="2400" dirty="0"/>
              <a:t>wk_1</a:t>
            </a:r>
          </a:p>
          <a:p>
            <a:r>
              <a:rPr lang="en-US" sz="2400" dirty="0"/>
              <a:t>wk_2_5</a:t>
            </a:r>
          </a:p>
          <a:p>
            <a:r>
              <a:rPr lang="en-US" sz="2400" dirty="0"/>
              <a:t>wk_6_17</a:t>
            </a:r>
          </a:p>
          <a:p>
            <a:r>
              <a:rPr lang="en-US" sz="2400" dirty="0" err="1"/>
              <a:t>ff_rate</a:t>
            </a:r>
            <a:endParaRPr lang="en-US" sz="2400" dirty="0"/>
          </a:p>
          <a:p>
            <a:r>
              <a:rPr lang="en-US" sz="2400" dirty="0"/>
              <a:t>Inflation</a:t>
            </a:r>
          </a:p>
          <a:p>
            <a:r>
              <a:rPr lang="en-US" sz="2400" dirty="0"/>
              <a:t>UNRATE</a:t>
            </a:r>
          </a:p>
          <a:p>
            <a:r>
              <a:rPr lang="en-US" sz="2400" dirty="0" err="1"/>
              <a:t>T_Rate</a:t>
            </a:r>
            <a:endParaRPr lang="en-US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C01316-89A0-4F1E-91D4-A6A0BF10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591" y="255820"/>
            <a:ext cx="3015343" cy="71937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Initial Model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CA125-D0EB-42A1-AD12-F7070E0090C3}"/>
              </a:ext>
            </a:extLst>
          </p:cNvPr>
          <p:cNvSpPr txBox="1"/>
          <p:nvPr/>
        </p:nvSpPr>
        <p:spPr>
          <a:xfrm>
            <a:off x="8117965" y="1891730"/>
            <a:ext cx="222618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Initial model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avg_volume</a:t>
            </a:r>
            <a:endParaRPr lang="en-US" sz="2400" dirty="0"/>
          </a:p>
          <a:p>
            <a:r>
              <a:rPr lang="en-US" sz="2400" dirty="0"/>
              <a:t>wk_1</a:t>
            </a:r>
          </a:p>
          <a:p>
            <a:r>
              <a:rPr lang="en-US" sz="2400" dirty="0"/>
              <a:t>wk_2_5</a:t>
            </a:r>
          </a:p>
          <a:p>
            <a:r>
              <a:rPr lang="en-US" sz="2400" dirty="0"/>
              <a:t>UNRATE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05DEE-68F4-44FF-BB1D-4971B60AC278}"/>
              </a:ext>
            </a:extLst>
          </p:cNvPr>
          <p:cNvCxnSpPr>
            <a:cxnSpLocks/>
          </p:cNvCxnSpPr>
          <p:nvPr/>
        </p:nvCxnSpPr>
        <p:spPr>
          <a:xfrm>
            <a:off x="4312626" y="1337732"/>
            <a:ext cx="1507672" cy="1708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699C41-306C-48C3-A94F-98E8E82CB8F4}"/>
              </a:ext>
            </a:extLst>
          </p:cNvPr>
          <p:cNvCxnSpPr>
            <a:cxnSpLocks/>
          </p:cNvCxnSpPr>
          <p:nvPr/>
        </p:nvCxnSpPr>
        <p:spPr>
          <a:xfrm flipV="1">
            <a:off x="4312626" y="3006969"/>
            <a:ext cx="1569636" cy="167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48359-AD2B-4E03-BB2E-0E5B4D8A48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20298" y="3045892"/>
            <a:ext cx="22976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4FE332-462F-4F1B-9A3C-171801DB1F92}"/>
              </a:ext>
            </a:extLst>
          </p:cNvPr>
          <p:cNvSpPr txBox="1"/>
          <p:nvPr/>
        </p:nvSpPr>
        <p:spPr>
          <a:xfrm>
            <a:off x="6013938" y="2290396"/>
            <a:ext cx="185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 </a:t>
            </a:r>
          </a:p>
          <a:p>
            <a:r>
              <a:rPr lang="en-US" dirty="0"/>
              <a:t>p-values &lt; 0.01</a:t>
            </a:r>
          </a:p>
        </p:txBody>
      </p:sp>
    </p:spTree>
    <p:extLst>
      <p:ext uri="{BB962C8B-B14F-4D97-AF65-F5344CB8AC3E}">
        <p14:creationId xmlns:p14="http://schemas.microsoft.com/office/powerpoint/2010/main" val="376646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8F23AD-5883-466B-8CA3-BEC39657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90" y="1160584"/>
            <a:ext cx="8097716" cy="435928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C6BE0E-727F-4BC2-91DE-BE269153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280" y="213611"/>
            <a:ext cx="7002655" cy="76403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Performance and Feature Interpretation</a:t>
            </a:r>
            <a:r>
              <a:rPr lang="en-US" dirty="0"/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81395E-E5E4-4AE5-9E9E-F9F509A64575}"/>
              </a:ext>
            </a:extLst>
          </p:cNvPr>
          <p:cNvSpPr/>
          <p:nvPr/>
        </p:nvSpPr>
        <p:spPr>
          <a:xfrm>
            <a:off x="584690" y="4286250"/>
            <a:ext cx="2325565" cy="105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6D96A-4E07-40B1-9A52-577F0E5BE6E0}"/>
              </a:ext>
            </a:extLst>
          </p:cNvPr>
          <p:cNvSpPr/>
          <p:nvPr/>
        </p:nvSpPr>
        <p:spPr>
          <a:xfrm>
            <a:off x="4664320" y="1591408"/>
            <a:ext cx="3987311" cy="465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1C07B-53F7-4F15-83E6-A91C965835FF}"/>
              </a:ext>
            </a:extLst>
          </p:cNvPr>
          <p:cNvSpPr txBox="1"/>
          <p:nvPr/>
        </p:nvSpPr>
        <p:spPr>
          <a:xfrm>
            <a:off x="8875835" y="1512277"/>
            <a:ext cx="3002573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 R-squared of 0.10 means that our features explain 10% of the variance of our target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domain of finance, an R-squared of 0.20 is considered stellar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7FCEB-53C7-4773-81F3-F0C01EF28A72}"/>
              </a:ext>
            </a:extLst>
          </p:cNvPr>
          <p:cNvSpPr txBox="1"/>
          <p:nvPr/>
        </p:nvSpPr>
        <p:spPr>
          <a:xfrm>
            <a:off x="584690" y="5574323"/>
            <a:ext cx="8757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When average volume traded was high last week, the weekly return this week will be low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returns have been high in previous weeks, the weekly return this week will be low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unemployment is high, the returns will be 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8E1A7-049F-4703-A6C3-A6B1A472E739}"/>
              </a:ext>
            </a:extLst>
          </p:cNvPr>
          <p:cNvSpPr txBox="1"/>
          <p:nvPr/>
        </p:nvSpPr>
        <p:spPr>
          <a:xfrm>
            <a:off x="8850922" y="4632231"/>
            <a:ext cx="3154974" cy="663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condition number (not shown) suggest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54660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0E5D2A9-3E2B-4BDC-98C0-F2021A39900E}"/>
              </a:ext>
            </a:extLst>
          </p:cNvPr>
          <p:cNvSpPr/>
          <p:nvPr/>
        </p:nvSpPr>
        <p:spPr>
          <a:xfrm>
            <a:off x="304800" y="1326294"/>
            <a:ext cx="5712593" cy="3793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B906F1-136A-4590-8174-6BD7B1803C7F}"/>
              </a:ext>
            </a:extLst>
          </p:cNvPr>
          <p:cNvSpPr/>
          <p:nvPr/>
        </p:nvSpPr>
        <p:spPr>
          <a:xfrm>
            <a:off x="6174607" y="1336431"/>
            <a:ext cx="5712593" cy="3793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EEAA931-55B0-44AF-9B12-A7DA29C7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280" y="213611"/>
            <a:ext cx="7002655" cy="764035"/>
          </a:xfrm>
        </p:spPr>
        <p:txBody>
          <a:bodyPr>
            <a:normAutofit/>
          </a:bodyPr>
          <a:lstStyle/>
          <a:p>
            <a:r>
              <a:rPr lang="en-US" cap="none" dirty="0"/>
              <a:t>Fixing Multicollinearity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60780F-982C-49F1-8AEA-DEF0DB64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" y="1539507"/>
            <a:ext cx="4802971" cy="35152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6B9532-FAFD-4967-8F1A-2AB1CDC98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18" y="1577321"/>
            <a:ext cx="5257143" cy="3212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6C7D4B-7D33-414D-9578-316B10AA82AD}"/>
              </a:ext>
            </a:extLst>
          </p:cNvPr>
          <p:cNvSpPr txBox="1"/>
          <p:nvPr/>
        </p:nvSpPr>
        <p:spPr>
          <a:xfrm>
            <a:off x="405911" y="5301762"/>
            <a:ext cx="5127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Problem: correlation between features:</a:t>
            </a:r>
          </a:p>
          <a:p>
            <a:r>
              <a:rPr lang="en-US" dirty="0"/>
              <a:t>     Average volume and Unemployment rate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Keep Average Volume </a:t>
            </a:r>
          </a:p>
          <a:p>
            <a:r>
              <a:rPr lang="en-US" dirty="0"/>
              <a:t>	(stronger correlation of -0.18)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4EF6CC-D59D-408E-B4C5-603B1F611EB4}"/>
              </a:ext>
            </a:extLst>
          </p:cNvPr>
          <p:cNvSpPr txBox="1"/>
          <p:nvPr/>
        </p:nvSpPr>
        <p:spPr>
          <a:xfrm>
            <a:off x="6224953" y="5280679"/>
            <a:ext cx="5127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Upon removing UNRATE, wk_6_17 became insignificant and had to be removed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Our final model has 3 features, with </a:t>
            </a:r>
            <a:r>
              <a:rPr lang="en-US" dirty="0" err="1"/>
              <a:t>avg_volume</a:t>
            </a:r>
            <a:r>
              <a:rPr lang="en-US" dirty="0"/>
              <a:t> having the strongest correlation to our target.</a:t>
            </a:r>
          </a:p>
        </p:txBody>
      </p:sp>
    </p:spTree>
    <p:extLst>
      <p:ext uri="{BB962C8B-B14F-4D97-AF65-F5344CB8AC3E}">
        <p14:creationId xmlns:p14="http://schemas.microsoft.com/office/powerpoint/2010/main" val="191986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EEAA931-55B0-44AF-9B12-A7DA29C7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280" y="213611"/>
            <a:ext cx="7002655" cy="764035"/>
          </a:xfrm>
        </p:spPr>
        <p:txBody>
          <a:bodyPr>
            <a:normAutofit/>
          </a:bodyPr>
          <a:lstStyle/>
          <a:p>
            <a:r>
              <a:rPr lang="en-US" cap="none" dirty="0"/>
              <a:t>Performance on Unseen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BD81B-A184-414E-9FD5-884E235A50A4}"/>
              </a:ext>
            </a:extLst>
          </p:cNvPr>
          <p:cNvSpPr txBox="1"/>
          <p:nvPr/>
        </p:nvSpPr>
        <p:spPr>
          <a:xfrm>
            <a:off x="1058007" y="1077057"/>
            <a:ext cx="10146324" cy="53245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- Our final model has 3 features: previous week return, -2 to -5 week average return, and previous week’s average volume (highest correlation to target, -0.18)</a:t>
            </a:r>
          </a:p>
          <a:p>
            <a:r>
              <a:rPr lang="en-US" sz="2000" dirty="0"/>
              <a:t>	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R-squared: 0.059		Adj. R-squared: 0.053</a:t>
            </a:r>
          </a:p>
          <a:p>
            <a:r>
              <a:rPr lang="en-US" sz="2000" dirty="0"/>
              <a:t>	</a:t>
            </a:r>
            <a:r>
              <a:rPr lang="en-US" sz="2000" dirty="0">
                <a:sym typeface="Wingdings" panose="05000000000000000000" pitchFamily="2" charset="2"/>
              </a:rPr>
              <a:t> this is on the entire 522 rows that it was trained on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- 5-fold Cross Validation on final model</a:t>
            </a:r>
          </a:p>
          <a:p>
            <a:r>
              <a:rPr lang="en-US" sz="2000" dirty="0"/>
              <a:t>	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R-squares: 	0.041, 	-0.16,  	-0.075, 	-0.068, 	-0.012</a:t>
            </a:r>
          </a:p>
          <a:p>
            <a:r>
              <a:rPr lang="en-US" sz="2000" dirty="0"/>
              <a:t>	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avg. </a:t>
            </a:r>
            <a:r>
              <a:rPr lang="en-US" sz="2000" dirty="0">
                <a:highlight>
                  <a:srgbClr val="FFFF00"/>
                </a:highlight>
              </a:rPr>
              <a:t>R-square: </a:t>
            </a:r>
            <a:r>
              <a:rPr lang="en-US" sz="2000" b="1" dirty="0">
                <a:highlight>
                  <a:srgbClr val="FFFF00"/>
                </a:highlight>
              </a:rPr>
              <a:t>-0.055</a:t>
            </a:r>
          </a:p>
          <a:p>
            <a:r>
              <a:rPr lang="en-US" sz="2000" dirty="0"/>
              <a:t>	</a:t>
            </a:r>
            <a:r>
              <a:rPr lang="en-US" sz="2000" dirty="0">
                <a:sym typeface="Wingdings" panose="05000000000000000000" pitchFamily="2" charset="2"/>
              </a:rPr>
              <a:t> significantly smaller than 0.059 we saw above.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A negative R-squared of -0.055 means that </a:t>
            </a: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</a:rPr>
              <a:t>our model is performing worse than if we were to use the simple average </a:t>
            </a:r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of the previous weekly stock returns (naïve model).</a:t>
            </a:r>
          </a:p>
          <a:p>
            <a:endParaRPr lang="en-US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Perhaps party affected by 20% less data used to train the model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522 rows total is a limited amount of data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wide ranged in R-squared values calculated in the cross validation suggests that more of the same type of data is necessary</a:t>
            </a:r>
          </a:p>
        </p:txBody>
      </p:sp>
    </p:spTree>
    <p:extLst>
      <p:ext uri="{BB962C8B-B14F-4D97-AF65-F5344CB8AC3E}">
        <p14:creationId xmlns:p14="http://schemas.microsoft.com/office/powerpoint/2010/main" val="143918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521E-3142-44D7-82F2-8ADB1590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05" y="1352405"/>
            <a:ext cx="10708589" cy="479781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33333"/>
                </a:solidFill>
                <a:effectLst/>
                <a:latin typeface="Helvetica Neue"/>
              </a:rPr>
              <a:t>Conclusions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Previous week’s average volume traded may be weakly, negatively correlated with future return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Macro factors including inflation, fed funds rate, unemployment are poor predictors of future return</a:t>
            </a:r>
          </a:p>
          <a:p>
            <a:pPr algn="l">
              <a:buFontTx/>
              <a:buChar char="-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Previous returns are poor predictors of future return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Weekly returns may limit the amount of data too much for the features and target examined.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US" b="1" u="sng" dirty="0">
                <a:solidFill>
                  <a:srgbClr val="333333"/>
                </a:solidFill>
                <a:latin typeface="Helvetica Neue"/>
              </a:rPr>
              <a:t>Recommendations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algn="l">
              <a:buFontTx/>
              <a:buChar char="-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Look for more company specifi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c features, metrics derived from financial statements and the news such as expected and actual revenue, and earnings per share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Find a way to obtain more data to train and test the models on: e.g. use daily returns or try to predict cross sectionally across many stocks instead of longitudinally over time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Try modeling sectors or indices instead of individual stocks.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22722F-A541-48FF-9F72-08C9ED2B0F81}"/>
              </a:ext>
            </a:extLst>
          </p:cNvPr>
          <p:cNvSpPr txBox="1">
            <a:spLocks/>
          </p:cNvSpPr>
          <p:nvPr/>
        </p:nvSpPr>
        <p:spPr bwMode="black">
          <a:xfrm>
            <a:off x="1779198" y="225378"/>
            <a:ext cx="8633604" cy="77006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Conclusions and Recommendations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077729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797</TotalTime>
  <Words>923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 Neue</vt:lpstr>
      <vt:lpstr>Arial</vt:lpstr>
      <vt:lpstr>Gill Sans MT</vt:lpstr>
      <vt:lpstr>Wingdings 3</vt:lpstr>
      <vt:lpstr>Parcel</vt:lpstr>
      <vt:lpstr>Predicting 3M Corporation’s  Weekly Stock Return  using Linear Regression</vt:lpstr>
      <vt:lpstr>PowerPoint Presentation</vt:lpstr>
      <vt:lpstr>Dataset: </vt:lpstr>
      <vt:lpstr>Historic Trend of Stock Market</vt:lpstr>
      <vt:lpstr>Initial Model:</vt:lpstr>
      <vt:lpstr>Performance and Feature Interpretation:</vt:lpstr>
      <vt:lpstr>Fixing Multicollinearity </vt:lpstr>
      <vt:lpstr>Performance on Unseen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MTA Data for Optimal Advertising</dc:title>
  <dc:creator>k</dc:creator>
  <cp:lastModifiedBy>k</cp:lastModifiedBy>
  <cp:revision>109</cp:revision>
  <dcterms:created xsi:type="dcterms:W3CDTF">2021-07-24T17:28:02Z</dcterms:created>
  <dcterms:modified xsi:type="dcterms:W3CDTF">2021-11-11T03:06:51Z</dcterms:modified>
</cp:coreProperties>
</file>