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4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F074633B-5979-4701-AA81-6F5D4931EBD5}">
          <p14:sldIdLst>
            <p14:sldId id="256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8" d="100"/>
          <a:sy n="78" d="100"/>
        </p:scale>
        <p:origin x="21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7/24/2021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7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7/24/2021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56475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7/24/2021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689389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7/24/2021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2745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7/24/2021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788274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7/24/2021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40399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7/24/2021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1230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7/24/2021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906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7/24/2021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243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7/24/2021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655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7/24/2021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783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7/24/2021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4472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7/24/2021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443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7/24/2021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639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7/24/2021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869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7/24/2021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67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7/24/2021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638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sudalairajkumar/cryptocurrencypricehistor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2A8B1-F5B1-422F-BAF4-ACA35F588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2933" y="1136646"/>
            <a:ext cx="4521200" cy="3067053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b="1" i="0" u="sng" dirty="0">
                <a:solidFill>
                  <a:srgbClr val="000000"/>
                </a:solidFill>
                <a:effectLst/>
                <a:latin typeface="Helvetica Neue"/>
              </a:rPr>
              <a:t>Capstone 1</a:t>
            </a:r>
            <a:br>
              <a:rPr lang="en-US" sz="2400" b="1" u="sng" dirty="0">
                <a:solidFill>
                  <a:srgbClr val="000000"/>
                </a:solidFill>
                <a:latin typeface="Helvetica Neue"/>
              </a:rPr>
            </a:b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en-US" sz="3200" b="1" i="0" dirty="0">
                <a:solidFill>
                  <a:srgbClr val="000000"/>
                </a:solidFill>
                <a:effectLst/>
                <a:latin typeface="Helvetica Neue"/>
              </a:rPr>
              <a:t>An Analysis of Historic Cryptocurrency Prices</a:t>
            </a:r>
            <a:br>
              <a:rPr lang="en-US" sz="3200" b="1" i="0" dirty="0">
                <a:solidFill>
                  <a:srgbClr val="000000"/>
                </a:solidFill>
                <a:effectLst/>
                <a:latin typeface="Helvetica Neue"/>
              </a:rPr>
            </a:br>
            <a:br>
              <a:rPr lang="en-US" b="1" i="0" dirty="0">
                <a:solidFill>
                  <a:srgbClr val="5C5C5C"/>
                </a:solidFill>
                <a:effectLst/>
                <a:latin typeface="Helvetica Neue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D62815-4C7C-48A5-9533-553CA90D99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40666" y="3871381"/>
            <a:ext cx="5228167" cy="124036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Jay Kwon</a:t>
            </a:r>
          </a:p>
          <a:p>
            <a:pPr algn="l"/>
            <a:r>
              <a:rPr lang="en-US" dirty="0"/>
              <a:t>Galvanize Data Science Immersive (RPP3)</a:t>
            </a:r>
          </a:p>
          <a:p>
            <a:pPr algn="l"/>
            <a:r>
              <a:rPr lang="en-US" dirty="0"/>
              <a:t>July 24, 2021</a:t>
            </a:r>
          </a:p>
        </p:txBody>
      </p:sp>
    </p:spTree>
    <p:extLst>
      <p:ext uri="{BB962C8B-B14F-4D97-AF65-F5344CB8AC3E}">
        <p14:creationId xmlns:p14="http://schemas.microsoft.com/office/powerpoint/2010/main" val="932800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AB033-9642-4347-AB07-0D1EFF9BA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Future Studies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5521E-3142-44D7-82F2-8ADB15904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960033"/>
            <a:ext cx="8911688" cy="3822700"/>
          </a:xfrm>
        </p:spPr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make the time series data stationary by removing seasonality and trends</a:t>
            </a:r>
          </a:p>
          <a:p>
            <a:pPr marL="0" indent="0" algn="l">
              <a:buNone/>
            </a:pPr>
            <a:endParaRPr 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test for changes before and after big events like the onset of Covid-19 pandemic</a:t>
            </a:r>
          </a:p>
          <a:p>
            <a:pPr marL="0" indent="0" algn="l">
              <a:buNone/>
            </a:pPr>
            <a:endParaRPr 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fit predictive models with price as outcome</a:t>
            </a:r>
          </a:p>
          <a:p>
            <a:pPr marL="0" indent="0" algn="l">
              <a:buNone/>
            </a:pPr>
            <a:endParaRPr 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incorporate other financial data like interest rate, unemployment rate, and S&amp;P 500 data as possible predictors</a:t>
            </a:r>
          </a:p>
          <a:p>
            <a:pPr marL="0" indent="0" algn="l">
              <a:buNone/>
            </a:pPr>
            <a:endParaRPr 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look at more obscure coins with small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marketcaps</a:t>
            </a:r>
            <a:endParaRPr 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771451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796EB-1D93-4706-BE88-6C2D34E11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3262" y="1209194"/>
            <a:ext cx="8181794" cy="4316395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200" b="1" i="0" u="sng" dirty="0">
                <a:solidFill>
                  <a:srgbClr val="000000"/>
                </a:solidFill>
                <a:effectLst/>
                <a:latin typeface="Helvetica Neue"/>
              </a:rPr>
              <a:t>Goal</a:t>
            </a:r>
            <a:r>
              <a:rPr lang="en-US" sz="2200" b="1" i="0" dirty="0">
                <a:solidFill>
                  <a:srgbClr val="000000"/>
                </a:solidFill>
                <a:effectLst/>
                <a:latin typeface="Helvetica Neu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333333"/>
                </a:solidFill>
                <a:effectLst/>
                <a:latin typeface="Helvetica Neue"/>
              </a:rPr>
              <a:t>perform Exploratory Data Analysis on historical prices of cryptocurrencies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900" b="0" i="0" dirty="0">
                <a:solidFill>
                  <a:srgbClr val="333333"/>
                </a:solidFill>
                <a:effectLst/>
                <a:latin typeface="Helvetica Neue"/>
              </a:rPr>
              <a:t>filter dataset to rows and columns of interest and make insightful visualizations</a:t>
            </a:r>
          </a:p>
          <a:p>
            <a:pPr marL="457200" lvl="1" indent="0" algn="l">
              <a:buNone/>
            </a:pPr>
            <a:endParaRPr lang="en-US" sz="19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333333"/>
                </a:solidFill>
                <a:effectLst/>
                <a:latin typeface="Helvetica Neue"/>
              </a:rPr>
              <a:t>identify potential relationships for deeper research and machine learning application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900" b="0" i="0" dirty="0">
                <a:solidFill>
                  <a:srgbClr val="333333"/>
                </a:solidFill>
                <a:effectLst/>
                <a:latin typeface="Helvetica Neue"/>
              </a:rPr>
              <a:t>in particular, how do other coin prices move relative to Bitcoin (BTC)?</a:t>
            </a:r>
            <a:b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</a:br>
            <a:endParaRPr 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195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FF176-F0DB-46AE-9C64-50E1FD7F7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8704" y="789709"/>
            <a:ext cx="2209984" cy="752108"/>
          </a:xfrm>
        </p:spPr>
        <p:txBody>
          <a:bodyPr/>
          <a:lstStyle/>
          <a:p>
            <a:r>
              <a:rPr lang="en-US" dirty="0"/>
              <a:t>Dataset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C12B1-A998-4EE3-87A1-BFF7D192C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8704" y="1826488"/>
            <a:ext cx="8776132" cy="4172529"/>
          </a:xfrm>
          <a:solidFill>
            <a:schemeClr val="bg1"/>
          </a:solidFill>
        </p:spPr>
        <p:txBody>
          <a:bodyPr>
            <a:normAutofit fontScale="85000" lnSpcReduction="20000"/>
          </a:bodyPr>
          <a:lstStyle/>
          <a:p>
            <a:pPr algn="l"/>
            <a:r>
              <a:rPr lang="en-US" sz="2100" b="0" i="0" dirty="0">
                <a:solidFill>
                  <a:srgbClr val="333333"/>
                </a:solidFill>
                <a:effectLst/>
                <a:latin typeface="Helvetica Neue"/>
              </a:rPr>
              <a:t>"Cryptocurrency Historical Prices" dataset from Kaggle:</a:t>
            </a:r>
            <a:br>
              <a:rPr lang="en-US" sz="2100" b="0" i="0" dirty="0">
                <a:solidFill>
                  <a:srgbClr val="333333"/>
                </a:solidFill>
                <a:effectLst/>
                <a:latin typeface="Helvetica Neue"/>
              </a:rPr>
            </a:br>
            <a:r>
              <a:rPr lang="en-US" sz="2100" b="0" i="0" u="none" strike="noStrike" dirty="0">
                <a:solidFill>
                  <a:srgbClr val="0088CC"/>
                </a:solidFill>
                <a:effectLst/>
                <a:latin typeface="Helvetica Neue"/>
                <a:hlinkClick r:id="rId2"/>
              </a:rPr>
              <a:t>https://www.kaggle.com/sudalairajkumar/cryptocurrencypricehistory</a:t>
            </a:r>
            <a:endParaRPr lang="en-US" sz="21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r>
              <a:rPr lang="en-US" sz="2100" b="1" i="0" dirty="0">
                <a:solidFill>
                  <a:srgbClr val="000000"/>
                </a:solidFill>
                <a:effectLst/>
                <a:latin typeface="Helvetica Neue"/>
              </a:rPr>
              <a:t>Historic Prices of top 23 Cryptocurrencies by </a:t>
            </a:r>
            <a:r>
              <a:rPr lang="en-US" sz="2100" b="1" i="0" dirty="0" err="1">
                <a:solidFill>
                  <a:srgbClr val="000000"/>
                </a:solidFill>
                <a:effectLst/>
                <a:latin typeface="Helvetica Neue"/>
              </a:rPr>
              <a:t>marketcap</a:t>
            </a:r>
            <a:endParaRPr lang="en-US" sz="21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00" b="0" i="0" dirty="0">
                <a:solidFill>
                  <a:srgbClr val="333333"/>
                </a:solidFill>
                <a:effectLst/>
                <a:latin typeface="Helvetica Neue"/>
              </a:rPr>
              <a:t>Date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00" b="0" i="0" dirty="0">
                <a:solidFill>
                  <a:srgbClr val="333333"/>
                </a:solidFill>
                <a:effectLst/>
                <a:latin typeface="Helvetica Neue"/>
              </a:rPr>
              <a:t>daily Prices in USD (High, Low, Open, Close) dating back to April, 2013 (for BTC)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00" b="0" i="0" dirty="0">
                <a:solidFill>
                  <a:srgbClr val="333333"/>
                </a:solidFill>
                <a:effectLst/>
                <a:latin typeface="Helvetica Neue"/>
              </a:rPr>
              <a:t>Volume of daily transactions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00" b="0" i="0" dirty="0">
                <a:solidFill>
                  <a:srgbClr val="333333"/>
                </a:solidFill>
                <a:effectLst/>
                <a:latin typeface="Helvetica Neue"/>
              </a:rPr>
              <a:t>Market Capitalization</a:t>
            </a:r>
            <a:br>
              <a:rPr lang="en-US" sz="2100" b="0" i="0" dirty="0">
                <a:solidFill>
                  <a:srgbClr val="333333"/>
                </a:solidFill>
                <a:effectLst/>
                <a:latin typeface="Helvetica Neue"/>
              </a:rPr>
            </a:br>
            <a:br>
              <a:rPr lang="en-US" sz="2100" b="0" i="0" dirty="0">
                <a:solidFill>
                  <a:srgbClr val="333333"/>
                </a:solidFill>
                <a:effectLst/>
                <a:latin typeface="Helvetica Neue"/>
              </a:rPr>
            </a:br>
            <a:endParaRPr lang="en-US" sz="21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00" b="0" i="0" dirty="0">
                <a:solidFill>
                  <a:srgbClr val="333333"/>
                </a:solidFill>
                <a:effectLst/>
                <a:latin typeface="Helvetica Neue"/>
              </a:rPr>
              <a:t>additional columns derived: daily price change, percent change, price up/down, standardized closing price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00" b="0" i="0" dirty="0">
                <a:solidFill>
                  <a:srgbClr val="333333"/>
                </a:solidFill>
                <a:effectLst/>
                <a:latin typeface="Helvetica Neue"/>
              </a:rPr>
              <a:t>all numerical data except for the categorical variable 'Up' which represents whether the price went up or not</a:t>
            </a:r>
            <a:br>
              <a:rPr lang="en-US" sz="2100" b="0" i="0" dirty="0">
                <a:solidFill>
                  <a:srgbClr val="333333"/>
                </a:solidFill>
                <a:effectLst/>
                <a:latin typeface="Helvetica Neue"/>
              </a:rPr>
            </a:br>
            <a:endParaRPr lang="en-US" sz="21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453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D426F-B7D4-413F-9E24-62336350B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Bitcoin (BTC)?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731EA-7F38-4595-8692-EC99E2208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Why are we interested in how other coins track with Bitcoin (BTC)?</a:t>
            </a:r>
            <a:b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</a:br>
            <a:endParaRPr 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BTC is 46% of the total cryptocurrency market cap, tracks the entire 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crypto market well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very first (oldest) cryptocurrency created in 2009 (most historic data for this currency)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most trusted, widely-used cryptocurrency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467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8AACFE-0B61-4FFD-A2CF-E0D5D87328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3837" y="198395"/>
            <a:ext cx="9414548" cy="553797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5F5441-7E33-4A1E-A118-C11CC087E7B0}"/>
              </a:ext>
            </a:extLst>
          </p:cNvPr>
          <p:cNvSpPr txBox="1"/>
          <p:nvPr/>
        </p:nvSpPr>
        <p:spPr>
          <a:xfrm>
            <a:off x="2785533" y="6024033"/>
            <a:ext cx="7031567" cy="62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A7706B-E653-407B-9BA7-E01272E28504}"/>
              </a:ext>
            </a:extLst>
          </p:cNvPr>
          <p:cNvSpPr txBox="1"/>
          <p:nvPr/>
        </p:nvSpPr>
        <p:spPr>
          <a:xfrm>
            <a:off x="2193838" y="5029200"/>
            <a:ext cx="9414548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2 major bubbles: 2017 and 2021</a:t>
            </a:r>
          </a:p>
          <a:p>
            <a:pPr algn="l"/>
            <a:endParaRPr 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note on scale: Bitcoin(BTC) in the 34,000 USD,  Ethereum 2,100 USD, 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				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Cardano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1.21 USD , Dogecoin 0.19 USD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wide range (orders of magnitude)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8750F5-6A1C-4650-A364-DA04A16A5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0207" y="263236"/>
            <a:ext cx="6704629" cy="591127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dirty="0"/>
              <a:t>Bitcoin price (USD) over time</a:t>
            </a:r>
          </a:p>
        </p:txBody>
      </p:sp>
    </p:spTree>
    <p:extLst>
      <p:ext uri="{BB962C8B-B14F-4D97-AF65-F5344CB8AC3E}">
        <p14:creationId xmlns:p14="http://schemas.microsoft.com/office/powerpoint/2010/main" val="3766461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78979-2001-4C5A-9FEB-BF401521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192" y="116110"/>
            <a:ext cx="9278881" cy="659745"/>
          </a:xfrm>
        </p:spPr>
        <p:txBody>
          <a:bodyPr>
            <a:normAutofit/>
          </a:bodyPr>
          <a:lstStyle/>
          <a:p>
            <a:r>
              <a:rPr lang="en-US" sz="3200" dirty="0"/>
              <a:t>Cryptocurrencies by </a:t>
            </a:r>
            <a:r>
              <a:rPr lang="en-US" sz="3200" dirty="0" err="1"/>
              <a:t>Marketcap</a:t>
            </a:r>
            <a:r>
              <a:rPr lang="en-US" sz="3200" dirty="0"/>
              <a:t> and Volume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FE0836-D502-4B6E-84EB-02D2908F4B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3051" y="769028"/>
            <a:ext cx="4732667" cy="473266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8D10FA-7B3F-4E3F-BC92-73A6B7E24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529" y="775855"/>
            <a:ext cx="4732667" cy="47326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14E204-CFC2-4867-8DE7-5EA79DF4211E}"/>
              </a:ext>
            </a:extLst>
          </p:cNvPr>
          <p:cNvSpPr txBox="1"/>
          <p:nvPr/>
        </p:nvSpPr>
        <p:spPr>
          <a:xfrm>
            <a:off x="1763192" y="5494867"/>
            <a:ext cx="79857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coins with the largest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marketcaps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: Bitcoin (46%), Ethereum (17%), Tether (4.8%),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Binance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Coin (4.0%),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Cardano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(2.9%)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largest average daily volume: Tether, Bitcoin, Ethereum, XRP, Litecoin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785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CAC2D25-A7E0-45C0-9A7E-F285CA5F31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4734" y="121612"/>
            <a:ext cx="9818868" cy="5775806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408A7E5-9705-4068-8E4D-0EA2B3229F06}"/>
              </a:ext>
            </a:extLst>
          </p:cNvPr>
          <p:cNvSpPr txBox="1"/>
          <p:nvPr/>
        </p:nvSpPr>
        <p:spPr>
          <a:xfrm>
            <a:off x="1566334" y="5960533"/>
            <a:ext cx="9918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Helvetica Neue"/>
              </a:rPr>
              <a:t>stable coins (Tether, 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Helvetica Neue"/>
              </a:rPr>
              <a:t>USDCoin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Helvetica Neue"/>
              </a:rPr>
              <a:t>) are uncorrelated or negatively correlated with other coins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Helvetica Neue"/>
              </a:rPr>
              <a:t>coins with the highest correlations: 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Helvetica Neue"/>
              </a:rPr>
              <a:t>Polkadot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Helvetica Neue"/>
              </a:rPr>
              <a:t>, 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Helvetica Neue"/>
              </a:rPr>
              <a:t>Uniswap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Helvetica Neue"/>
              </a:rPr>
              <a:t>, Cosmos, Ethereum (all have correlations &gt; 0.90)</a:t>
            </a:r>
          </a:p>
        </p:txBody>
      </p:sp>
    </p:spTree>
    <p:extLst>
      <p:ext uri="{BB962C8B-B14F-4D97-AF65-F5344CB8AC3E}">
        <p14:creationId xmlns:p14="http://schemas.microsoft.com/office/powerpoint/2010/main" val="1919869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DA1690-8F0A-4B87-A7F3-3CB0590949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493" y="974820"/>
            <a:ext cx="9738255" cy="532249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FF088B-E9B2-4798-B9F8-B2132EB8F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3122" y="234700"/>
            <a:ext cx="10198385" cy="1382138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Standardized Movements of 5 most correlated Coins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DE791C-CFD1-4C89-A984-6445AC424626}"/>
              </a:ext>
            </a:extLst>
          </p:cNvPr>
          <p:cNvSpPr txBox="1"/>
          <p:nvPr/>
        </p:nvSpPr>
        <p:spPr>
          <a:xfrm>
            <a:off x="9159394" y="1575274"/>
            <a:ext cx="2772113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u="sng" dirty="0"/>
              <a:t>Legend</a:t>
            </a:r>
            <a:r>
              <a:rPr lang="en-US" b="1" dirty="0"/>
              <a:t>:</a:t>
            </a:r>
          </a:p>
          <a:p>
            <a:endParaRPr lang="en-US" b="1" u="sng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Bitcoin (2013): </a:t>
            </a:r>
            <a:r>
              <a:rPr lang="en-US" b="1" i="0" dirty="0">
                <a:solidFill>
                  <a:srgbClr val="0070C0"/>
                </a:solidFill>
                <a:effectLst/>
                <a:latin typeface="Helvetica Neue"/>
              </a:rPr>
              <a:t>blue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Ethereum (2015): </a:t>
            </a:r>
            <a:r>
              <a:rPr lang="en-US" b="1" i="0" dirty="0">
                <a:solidFill>
                  <a:srgbClr val="00B050"/>
                </a:solidFill>
                <a:effectLst/>
                <a:latin typeface="Helvetica Neue"/>
              </a:rPr>
              <a:t>green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Cosmos (2019): </a:t>
            </a:r>
            <a:r>
              <a:rPr lang="en-US" b="1" i="0" dirty="0">
                <a:solidFill>
                  <a:srgbClr val="FFC000"/>
                </a:solidFill>
                <a:effectLst/>
                <a:latin typeface="Helvetica Neue"/>
              </a:rPr>
              <a:t>orange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Uniswap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(2020): </a:t>
            </a:r>
            <a:r>
              <a:rPr lang="en-US" b="1" i="0" dirty="0">
                <a:solidFill>
                  <a:srgbClr val="FF0000"/>
                </a:solidFill>
                <a:effectLst/>
                <a:latin typeface="Helvetica Neue"/>
              </a:rPr>
              <a:t>red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Polkadot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(2020): </a:t>
            </a:r>
            <a:r>
              <a:rPr lang="en-US" b="1" i="0" dirty="0">
                <a:solidFill>
                  <a:srgbClr val="7030A0"/>
                </a:solidFill>
                <a:effectLst/>
                <a:latin typeface="Helvetica Neue"/>
              </a:rPr>
              <a:t>purple</a:t>
            </a:r>
          </a:p>
          <a:p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4212930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09D7F9-A634-4ECC-8FD6-8E69E9500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82" y="489470"/>
            <a:ext cx="9365673" cy="62422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22916C-38A4-41D4-B145-F04369A06EF1}"/>
              </a:ext>
            </a:extLst>
          </p:cNvPr>
          <p:cNvSpPr txBox="1"/>
          <p:nvPr/>
        </p:nvSpPr>
        <p:spPr>
          <a:xfrm>
            <a:off x="2050473" y="6096000"/>
            <a:ext cx="7878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can visually confirm that that highly correlated coins track together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CB6924-805F-451B-9987-41A514E1FBDA}"/>
              </a:ext>
            </a:extLst>
          </p:cNvPr>
          <p:cNvSpPr txBox="1"/>
          <p:nvPr/>
        </p:nvSpPr>
        <p:spPr>
          <a:xfrm>
            <a:off x="8960812" y="1242136"/>
            <a:ext cx="2824788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u="sng" dirty="0"/>
              <a:t>Legend</a:t>
            </a:r>
            <a:r>
              <a:rPr lang="en-US" b="1" dirty="0"/>
              <a:t>:</a:t>
            </a:r>
          </a:p>
          <a:p>
            <a:endParaRPr lang="en-US" b="1" u="sng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Bitcoin (2013): </a:t>
            </a:r>
            <a:r>
              <a:rPr lang="en-US" b="1" i="0" dirty="0">
                <a:solidFill>
                  <a:srgbClr val="0070C0"/>
                </a:solidFill>
                <a:effectLst/>
                <a:latin typeface="Helvetica Neue"/>
              </a:rPr>
              <a:t>blue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Ethereum (2015): </a:t>
            </a:r>
            <a:r>
              <a:rPr lang="en-US" b="1" i="0" dirty="0">
                <a:solidFill>
                  <a:srgbClr val="00B050"/>
                </a:solidFill>
                <a:effectLst/>
                <a:latin typeface="Helvetica Neue"/>
              </a:rPr>
              <a:t>green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Cosmos (2019): </a:t>
            </a:r>
            <a:r>
              <a:rPr lang="en-US" b="1" i="0" dirty="0">
                <a:solidFill>
                  <a:srgbClr val="FFC000"/>
                </a:solidFill>
                <a:effectLst/>
                <a:latin typeface="Helvetica Neue"/>
              </a:rPr>
              <a:t>orange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Uniswap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(2020): </a:t>
            </a:r>
            <a:r>
              <a:rPr lang="en-US" b="1" i="0" dirty="0">
                <a:solidFill>
                  <a:srgbClr val="FF0000"/>
                </a:solidFill>
                <a:effectLst/>
                <a:latin typeface="Helvetica Neue"/>
              </a:rPr>
              <a:t>red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Polkadot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(2020): </a:t>
            </a:r>
            <a:r>
              <a:rPr lang="en-US" b="1" i="0" dirty="0">
                <a:solidFill>
                  <a:srgbClr val="7030A0"/>
                </a:solidFill>
                <a:effectLst/>
                <a:latin typeface="Helvetica Neue"/>
              </a:rPr>
              <a:t>purple</a:t>
            </a:r>
          </a:p>
          <a:p>
            <a:endParaRPr lang="en-US" b="1" u="sn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3766C3-AE76-4CF5-8A6C-5CEFF903F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5" y="56844"/>
            <a:ext cx="10145445" cy="1227011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Standardized Movements of last 500 days</a:t>
            </a:r>
          </a:p>
        </p:txBody>
      </p:sp>
    </p:spTree>
    <p:extLst>
      <p:ext uri="{BB962C8B-B14F-4D97-AF65-F5344CB8AC3E}">
        <p14:creationId xmlns:p14="http://schemas.microsoft.com/office/powerpoint/2010/main" val="425416128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139</TotalTime>
  <Words>507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Helvetica Neue</vt:lpstr>
      <vt:lpstr>Arial</vt:lpstr>
      <vt:lpstr>Century Gothic</vt:lpstr>
      <vt:lpstr>Wingdings 3</vt:lpstr>
      <vt:lpstr>Wisp</vt:lpstr>
      <vt:lpstr>Capstone 1  An Analysis of Historic Cryptocurrency Prices  </vt:lpstr>
      <vt:lpstr>PowerPoint Presentation</vt:lpstr>
      <vt:lpstr>Dataset </vt:lpstr>
      <vt:lpstr>Why Bitcoin (BTC)?</vt:lpstr>
      <vt:lpstr>Bitcoin price (USD) over time</vt:lpstr>
      <vt:lpstr>Cryptocurrencies by Marketcap and Volume</vt:lpstr>
      <vt:lpstr>PowerPoint Presentation</vt:lpstr>
      <vt:lpstr>Standardized Movements of 5 most correlated Coins</vt:lpstr>
      <vt:lpstr>Standardized Movements of last 500 days</vt:lpstr>
      <vt:lpstr>Future Studies: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1:   An Analysis of Historic Cryptocurrency Prices  </dc:title>
  <dc:creator>k</dc:creator>
  <cp:lastModifiedBy>k</cp:lastModifiedBy>
  <cp:revision>21</cp:revision>
  <dcterms:created xsi:type="dcterms:W3CDTF">2021-07-24T17:28:02Z</dcterms:created>
  <dcterms:modified xsi:type="dcterms:W3CDTF">2021-07-24T19:47:11Z</dcterms:modified>
</cp:coreProperties>
</file>