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5" r:id="rId1"/>
    <p:sldMasterId id="2147483837" r:id="rId2"/>
  </p:sldMasterIdLst>
  <p:sldIdLst>
    <p:sldId id="256" r:id="rId3"/>
    <p:sldId id="258" r:id="rId4"/>
    <p:sldId id="272" r:id="rId5"/>
    <p:sldId id="259" r:id="rId6"/>
    <p:sldId id="267" r:id="rId7"/>
    <p:sldId id="273" r:id="rId8"/>
    <p:sldId id="261" r:id="rId9"/>
    <p:sldId id="268" r:id="rId10"/>
    <p:sldId id="263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074633B-5979-4701-AA81-6F5D4931EBD5}">
          <p14:sldIdLst>
            <p14:sldId id="256"/>
            <p14:sldId id="258"/>
            <p14:sldId id="272"/>
            <p14:sldId id="259"/>
            <p14:sldId id="267"/>
            <p14:sldId id="273"/>
            <p14:sldId id="261"/>
            <p14:sldId id="268"/>
            <p14:sldId id="263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53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0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05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DB61-1803-41C9-9DDF-03AE9DCAD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0FA83-53EE-4598-B2DD-6F801F484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2522-E765-451F-819D-D2A5F8EB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FB32-4EB0-435B-9AA7-F03407F876B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DBB9A-E6AE-4644-8135-CB21D7DB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14CB9-622C-4A18-87A2-7333B336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757-3AE4-4393-B004-0341BB37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17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A427-7EC9-4A03-AC75-42B783C6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A1F8-B6DF-4339-BC91-79ADE1AA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73604-7604-4F6E-888F-EA2FE9A2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FB32-4EB0-435B-9AA7-F03407F876B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DA250-06BD-401E-BAD0-3C9CA3B0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92B26-B349-452E-AD2D-C4F935EE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757-3AE4-4393-B004-0341BB37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50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E192-109D-4C98-946E-E1BFC0CB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55482-AAE0-4D90-A97D-33EA435FA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4EDEE-C9E3-4C2E-9171-02DF2226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FB32-4EB0-435B-9AA7-F03407F876B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4B633-C8BD-4153-8AF4-97669F17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67307-0222-40E1-93F8-2709BC8D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757-3AE4-4393-B004-0341BB37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85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54AF-A588-4B8D-8BB7-725AD886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8C106-5018-45CC-9A19-6658F915E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11C9A-980F-452B-83E6-936A30126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F66BB-B017-4B53-9277-B8D37C5C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FB32-4EB0-435B-9AA7-F03407F876B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8A889-038E-4003-BC66-CDAFE796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93A74-4718-4953-BBEE-11CC332D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757-3AE4-4393-B004-0341BB37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6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ADE0-06B1-44DE-9255-571626FE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72841-032D-4152-873B-02D00A26A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413B7-10DE-41AE-B54C-9F22D0D9B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5A9BC-8B66-4764-8A97-7645FF8C9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7EA68-272C-41CF-B4AF-20DBFD5D5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4A73-A278-48C7-B944-A80658D0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FB32-4EB0-435B-9AA7-F03407F876B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29A9A-BF55-456E-AE56-800A163C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6EFDB-E10E-4DE2-91A8-604445F3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757-3AE4-4393-B004-0341BB37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09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D8DD-ED19-4F41-AF89-B026F127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8DBEC-1C4F-431C-99FE-4DEE91BF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FB32-4EB0-435B-9AA7-F03407F876B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8776D-3F14-4806-857F-1DBBB0AA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6F329-307B-4230-84C2-0089B054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757-3AE4-4393-B004-0341BB37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5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E00D86-0B0D-4836-8413-7CBCB084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FB32-4EB0-435B-9AA7-F03407F876B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D4A9E-DE53-4937-9955-64C9E823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AAA1B-D3C7-4D39-9536-1025CD21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757-3AE4-4393-B004-0341BB37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467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3D7CD-B2C3-4C18-899E-64CA964C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62AB-DC11-4B28-8DFF-DF2E1BAF1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88D01-CED2-4EE2-AF05-B525CD51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7C62D-3B2E-490B-B6B5-056A7CBB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FB32-4EB0-435B-9AA7-F03407F876B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A909F-0A3E-480B-911C-02B86280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FADF1-2320-4980-8709-8638CF9B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757-3AE4-4393-B004-0341BB37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8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18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96DA-A4BC-431B-9D80-02F36715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FB9A9-B858-4ABC-A550-3F0E541A5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39111-D45C-4446-B385-B77835721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3B760-4FB3-4F00-BDAD-487BB960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FB32-4EB0-435B-9AA7-F03407F876B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A8467-D67B-445E-BCDF-C12D80EA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B06D8-9CB8-44FD-B052-295C8DB5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757-3AE4-4393-B004-0341BB37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595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B1E7-9599-4C0B-BD09-0F5CA745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19B87-2373-4F76-A55B-A6BCE8052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83FCD-1660-4436-8ED5-EB25CF64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FB32-4EB0-435B-9AA7-F03407F876B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CB794-A8BE-4F46-9A92-62E1C8EA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671E9-0CD8-4D85-AC80-90A6A838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757-3AE4-4393-B004-0341BB37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490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2460F-4F13-48A7-88D5-5258A01D5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3FFA4-0484-4268-AC07-5CB2717DA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19780-7890-4DFE-98D2-9719943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FB32-4EB0-435B-9AA7-F03407F876B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E8022-FA8C-4687-8D83-C19637BB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547E6-66CF-4BA6-A007-AEE43DED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757-3AE4-4393-B004-0341BB37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1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31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0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798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4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8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5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8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3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F53D7-B129-4567-BA28-BD8C56C6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AE7F7-18F5-4D09-BE84-9B6D4E4ED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8F505-3944-4AA5-83E3-77941A77D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9FB32-4EB0-435B-9AA7-F03407F876B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3F075-1764-4E9F-8AC1-871DD5DA6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BADE-8126-40BC-9DF4-B04F4C95F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B757-3AE4-4393-B004-0341BB37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1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c.gov/edgar/sec-api-document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are.streamlit.io/jaykwon2/edgar-dilutedeps/main/EDGAR_streamlit_app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BD6C45-ACE4-49BE-BE3A-F820FE3ABBBB}"/>
              </a:ext>
            </a:extLst>
          </p:cNvPr>
          <p:cNvSpPr/>
          <p:nvPr/>
        </p:nvSpPr>
        <p:spPr>
          <a:xfrm>
            <a:off x="5627077" y="4110059"/>
            <a:ext cx="6101861" cy="20637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2A8B1-F5B1-422F-BAF4-ACA35F58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2742" y="692634"/>
            <a:ext cx="7844100" cy="215665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Historical</a:t>
            </a:r>
            <a:b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Earnings per Share (EPS) EDGAR Data Pipeline</a:t>
            </a:r>
            <a:endParaRPr lang="en-US" sz="60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62815-4C7C-48A5-9533-553CA90D9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4349" y="4269977"/>
            <a:ext cx="6377651" cy="174391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Jay Kwon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Metis Data Science and Engineering (flex program)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Module 3 – Data Engineering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Feb 23, 2022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00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521E-3142-44D7-82F2-8ADB1590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877" y="1402509"/>
            <a:ext cx="10544246" cy="479781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000" b="1" i="0" u="sng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sz="2000" b="1" i="0" u="sng" dirty="0">
                <a:solidFill>
                  <a:srgbClr val="333333"/>
                </a:solidFill>
                <a:effectLst/>
                <a:latin typeface="Helvetica Neue"/>
              </a:rPr>
              <a:t>Conclusions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</a:p>
          <a:p>
            <a:pPr algn="l">
              <a:buFontTx/>
              <a:buChar char="-"/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It is possible to create one’s own data pipeline for historic financial statement data</a:t>
            </a:r>
          </a:p>
          <a:p>
            <a:pPr algn="l">
              <a:buFontTx/>
              <a:buChar char="-"/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handling financial data on local machine even only for 500 companies is inefficient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using AWS proves useful for handling big data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elvetica Neue"/>
            </a:endParaRPr>
          </a:p>
          <a:p>
            <a:pPr marL="0" indent="0" algn="l">
              <a:buNone/>
            </a:pPr>
            <a:r>
              <a:rPr lang="en-US" sz="2000" b="1" u="sng" dirty="0">
                <a:solidFill>
                  <a:srgbClr val="333333"/>
                </a:solidFill>
                <a:latin typeface="Helvetica Neue"/>
              </a:rPr>
              <a:t>Future Projects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:</a:t>
            </a:r>
          </a:p>
          <a:p>
            <a:pPr algn="l">
              <a:buFontTx/>
              <a:buChar char="-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Expand to other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 financial metrics: debt-to-equity, quick ratio, working capital ratio</a:t>
            </a:r>
          </a:p>
          <a:p>
            <a:pPr algn="l">
              <a:buFontTx/>
              <a:buChar char="-"/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Apply ML models on data to predict targets such as stock returns</a:t>
            </a:r>
          </a:p>
          <a:p>
            <a:pPr algn="l">
              <a:buFontTx/>
              <a:buChar char="-"/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Cron job on EC2 instance to regularly update database using API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22722F-A541-48FF-9F72-08C9ED2B0F81}"/>
              </a:ext>
            </a:extLst>
          </p:cNvPr>
          <p:cNvSpPr txBox="1">
            <a:spLocks/>
          </p:cNvSpPr>
          <p:nvPr/>
        </p:nvSpPr>
        <p:spPr bwMode="black">
          <a:xfrm>
            <a:off x="1779198" y="225378"/>
            <a:ext cx="8633604" cy="77006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Conclusions and Future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7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239431-4A4E-402F-A3F3-AAB4632934D7}"/>
              </a:ext>
            </a:extLst>
          </p:cNvPr>
          <p:cNvSpPr txBox="1">
            <a:spLocks/>
          </p:cNvSpPr>
          <p:nvPr/>
        </p:nvSpPr>
        <p:spPr>
          <a:xfrm>
            <a:off x="908032" y="504414"/>
            <a:ext cx="10290236" cy="292458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u="sng" dirty="0">
                <a:solidFill>
                  <a:srgbClr val="000000"/>
                </a:solidFill>
                <a:latin typeface="Helvetica Neue"/>
              </a:rPr>
              <a:t>Goal</a:t>
            </a:r>
            <a:r>
              <a:rPr lang="en-US" sz="2400" b="1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33333"/>
                </a:solidFill>
                <a:latin typeface="Helvetica Neue"/>
              </a:rPr>
              <a:t>Create a Data Pipeline for historical financial statement data (EPS) for companies in the S&amp;P500 index.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333333"/>
                </a:solidFill>
                <a:latin typeface="Helvetica Neue"/>
              </a:rPr>
              <a:t>	1. obtain raw data from SEC’s EDGAR database, curate EPS data,				 	make available on PostgreSQL server hosted on AWS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333333"/>
                </a:solidFill>
                <a:latin typeface="Helvetica Neue"/>
              </a:rPr>
              <a:t>2. create interactive frontend for end users access to data/visualization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3DB859-D730-4360-9103-A101039A34B0}"/>
              </a:ext>
            </a:extLst>
          </p:cNvPr>
          <p:cNvSpPr txBox="1">
            <a:spLocks/>
          </p:cNvSpPr>
          <p:nvPr/>
        </p:nvSpPr>
        <p:spPr>
          <a:xfrm>
            <a:off x="908032" y="3834652"/>
            <a:ext cx="10290236" cy="260372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u="sng" dirty="0">
                <a:solidFill>
                  <a:srgbClr val="000000"/>
                </a:solidFill>
                <a:latin typeface="Helvetica Neue"/>
              </a:rPr>
              <a:t>Background</a:t>
            </a:r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r>
              <a:rPr lang="en-US" sz="2200" dirty="0">
                <a:solidFill>
                  <a:srgbClr val="333333"/>
                </a:solidFill>
                <a:latin typeface="Helvetica Neue"/>
              </a:rPr>
              <a:t>historical price and trade volume of stocks are easily available for free</a:t>
            </a:r>
          </a:p>
          <a:p>
            <a:r>
              <a:rPr lang="en-US" sz="2200" dirty="0">
                <a:solidFill>
                  <a:srgbClr val="333333"/>
                </a:solidFill>
                <a:latin typeface="Helvetica Neue"/>
              </a:rPr>
              <a:t>historical </a:t>
            </a:r>
            <a:r>
              <a:rPr lang="en-US" sz="2200" b="1" dirty="0">
                <a:solidFill>
                  <a:srgbClr val="333333"/>
                </a:solidFill>
                <a:latin typeface="Helvetica Neue"/>
              </a:rPr>
              <a:t>financial statement data</a:t>
            </a:r>
            <a:r>
              <a:rPr lang="en-US" sz="2200" dirty="0">
                <a:solidFill>
                  <a:srgbClr val="333333"/>
                </a:solidFill>
                <a:latin typeface="Helvetica Neue"/>
              </a:rPr>
              <a:t> for companies are difficult to track, curated data </a:t>
            </a:r>
            <a:r>
              <a:rPr lang="en-US" sz="2200" b="1" dirty="0">
                <a:solidFill>
                  <a:srgbClr val="333333"/>
                </a:solidFill>
                <a:latin typeface="Helvetica Neue"/>
              </a:rPr>
              <a:t>not available for free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without this data ML regression models to </a:t>
            </a:r>
            <a:r>
              <a:rPr lang="en-US" sz="2000" i="1" u="sng" dirty="0">
                <a:solidFill>
                  <a:srgbClr val="333333"/>
                </a:solidFill>
                <a:latin typeface="Helvetica Neue"/>
              </a:rPr>
              <a:t>predict returns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 proved to be ineffective: </a:t>
            </a:r>
          </a:p>
          <a:p>
            <a:pPr marL="228600" lvl="1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R^2 of </a:t>
            </a:r>
            <a:r>
              <a:rPr lang="en-US" sz="2000" dirty="0">
                <a:solidFill>
                  <a:srgbClr val="333333"/>
                </a:solidFill>
                <a:highlight>
                  <a:srgbClr val="FFFF00"/>
                </a:highlight>
                <a:latin typeface="Helvetica Neue"/>
              </a:rPr>
              <a:t>-0.055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 (worse than simple average)</a:t>
            </a:r>
          </a:p>
          <a:p>
            <a:pPr marL="742950" lvl="1" indent="-285750"/>
            <a:endParaRPr lang="en-US" sz="1900" dirty="0">
              <a:solidFill>
                <a:srgbClr val="333333"/>
              </a:solidFill>
              <a:latin typeface="Helvetica Neue"/>
            </a:endParaRPr>
          </a:p>
          <a:p>
            <a:pPr marL="742950" lvl="1" indent="-285750"/>
            <a:endParaRPr lang="en-US" dirty="0">
              <a:solidFill>
                <a:srgbClr val="333333"/>
              </a:solidFill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9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3DB859-D730-4360-9103-A101039A34B0}"/>
              </a:ext>
            </a:extLst>
          </p:cNvPr>
          <p:cNvSpPr txBox="1">
            <a:spLocks/>
          </p:cNvSpPr>
          <p:nvPr/>
        </p:nvSpPr>
        <p:spPr>
          <a:xfrm>
            <a:off x="1059708" y="570334"/>
            <a:ext cx="9877365" cy="34254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800" b="1" u="sng" dirty="0">
                <a:solidFill>
                  <a:srgbClr val="000000"/>
                </a:solidFill>
                <a:latin typeface="Helvetica Neue"/>
              </a:rPr>
              <a:t>Motivation:</a:t>
            </a:r>
          </a:p>
          <a:p>
            <a:r>
              <a:rPr lang="en-US" sz="2400" dirty="0">
                <a:solidFill>
                  <a:srgbClr val="333333"/>
                </a:solidFill>
                <a:latin typeface="Helvetica Neue"/>
              </a:rPr>
              <a:t>Serial, historical data may serve as important features for time-series ML models (e.g. predicting stock returns)</a:t>
            </a:r>
          </a:p>
          <a:p>
            <a:r>
              <a:rPr lang="en-US" sz="2400" dirty="0">
                <a:solidFill>
                  <a:srgbClr val="333333"/>
                </a:solidFill>
                <a:latin typeface="Helvetica Neue"/>
              </a:rPr>
              <a:t>insights gained would be beneficial to anyone interested in company fundamentals including:</a:t>
            </a:r>
          </a:p>
          <a:p>
            <a:pPr lvl="1">
              <a:buFontTx/>
              <a:buChar char="-"/>
            </a:pPr>
            <a:r>
              <a:rPr lang="en-US" sz="2000" b="1" dirty="0">
                <a:solidFill>
                  <a:srgbClr val="333333"/>
                </a:solidFill>
                <a:latin typeface="Helvetica Neue"/>
              </a:rPr>
              <a:t>investors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 (individuals, wealth management firms, hedge funds, pension funds)</a:t>
            </a:r>
          </a:p>
          <a:p>
            <a:pPr lvl="1">
              <a:buFontTx/>
              <a:buChar char="-"/>
            </a:pPr>
            <a:r>
              <a:rPr lang="en-US" sz="2000" b="1" dirty="0">
                <a:solidFill>
                  <a:srgbClr val="333333"/>
                </a:solidFill>
                <a:latin typeface="Helvetica Neue"/>
              </a:rPr>
              <a:t>financial news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 (Bloomberg, CNBC, Wall Street Journal)</a:t>
            </a:r>
          </a:p>
          <a:p>
            <a:pPr lvl="1">
              <a:buFontTx/>
              <a:buChar char="-"/>
            </a:pPr>
            <a:r>
              <a:rPr lang="en-US" sz="2000" b="1" dirty="0">
                <a:solidFill>
                  <a:srgbClr val="333333"/>
                </a:solidFill>
                <a:latin typeface="Helvetica Neue"/>
              </a:rPr>
              <a:t>ratings agencies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 (S&amp;P, Moody’s, Fitch)</a:t>
            </a:r>
          </a:p>
          <a:p>
            <a:pPr lvl="1">
              <a:buFontTx/>
              <a:buChar char="-"/>
            </a:pPr>
            <a:r>
              <a:rPr lang="en-US" sz="2000" b="1" dirty="0">
                <a:solidFill>
                  <a:srgbClr val="333333"/>
                </a:solidFill>
                <a:latin typeface="Helvetica Neue"/>
              </a:rPr>
              <a:t>financial services</a:t>
            </a:r>
          </a:p>
          <a:p>
            <a:pPr lvl="1">
              <a:buFontTx/>
              <a:buChar char="-"/>
            </a:pPr>
            <a:endParaRPr lang="en-US" sz="2000" dirty="0">
              <a:solidFill>
                <a:srgbClr val="333333"/>
              </a:solidFill>
              <a:latin typeface="Helvetica Neue"/>
            </a:endParaRPr>
          </a:p>
          <a:p>
            <a:pPr marL="742950" lvl="1" indent="-285750"/>
            <a:endParaRPr lang="en-US" sz="1900" dirty="0">
              <a:solidFill>
                <a:srgbClr val="333333"/>
              </a:solidFill>
              <a:latin typeface="Helvetica Neue"/>
            </a:endParaRPr>
          </a:p>
          <a:p>
            <a:pPr marL="742950" lvl="1" indent="-285750"/>
            <a:endParaRPr lang="en-US" dirty="0">
              <a:solidFill>
                <a:srgbClr val="333333"/>
              </a:solidFill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2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F176-F0DB-46AE-9C64-50E1FD7F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574" y="255941"/>
            <a:ext cx="2668658" cy="62558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C12B1-A998-4EE3-87A1-BFF7D192C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570" y="1124023"/>
            <a:ext cx="8881620" cy="252731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en-US" sz="2100" dirty="0">
                <a:solidFill>
                  <a:srgbClr val="333333"/>
                </a:solidFill>
                <a:latin typeface="Helvetica Neue"/>
              </a:rPr>
              <a:t>Raw JSON files obtained from SEC’s EDGAR database: </a:t>
            </a:r>
            <a:r>
              <a:rPr lang="en-US" sz="2100" dirty="0">
                <a:solidFill>
                  <a:srgbClr val="333333"/>
                </a:solidFill>
                <a:latin typeface="Helvetica Neue"/>
                <a:hlinkClick r:id="rId2"/>
              </a:rPr>
              <a:t>https://www.sec.gov/edgar/sec-api-documentation</a:t>
            </a:r>
            <a:endParaRPr lang="en-US" sz="2100" dirty="0">
              <a:solidFill>
                <a:srgbClr val="333333"/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333333"/>
                </a:solidFill>
                <a:latin typeface="Helvetica Neue"/>
              </a:rPr>
              <a:t>498 JSON files each representing a company in the SP500 index</a:t>
            </a:r>
            <a:endParaRPr lang="en-US" sz="21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333333"/>
                </a:solidFill>
                <a:latin typeface="Helvetica Neue"/>
              </a:rPr>
              <a:t>PostgreSQL database had 1 table for EPS with 100,368 rows and 10 columns (4 categorical, 6 quantitative)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333333"/>
                </a:solidFill>
                <a:latin typeface="Helvetica Neue"/>
              </a:rPr>
              <a:t>time period: 2009 to 2022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285203-B1CB-4FD2-A5DA-42D99D06C95A}"/>
              </a:ext>
            </a:extLst>
          </p:cNvPr>
          <p:cNvSpPr txBox="1">
            <a:spLocks/>
          </p:cNvSpPr>
          <p:nvPr/>
        </p:nvSpPr>
        <p:spPr>
          <a:xfrm>
            <a:off x="1486570" y="3943777"/>
            <a:ext cx="8881620" cy="144867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100" b="1" dirty="0">
                <a:solidFill>
                  <a:srgbClr val="333333"/>
                </a:solidFill>
                <a:latin typeface="Helvetica Neue"/>
              </a:rPr>
              <a:t>Why EPS data? 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333333"/>
                </a:solidFill>
                <a:latin typeface="Helvetica Neue"/>
              </a:rPr>
              <a:t>	</a:t>
            </a:r>
            <a:r>
              <a:rPr lang="en-US" sz="2100" dirty="0">
                <a:solidFill>
                  <a:srgbClr val="333333"/>
                </a:solidFill>
                <a:latin typeface="Helvetica Neue"/>
              </a:rPr>
              <a:t>- represents a company’s profit per share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333333"/>
                </a:solidFill>
                <a:latin typeface="Helvetica Neue"/>
              </a:rPr>
              <a:t>	- great candidate as a feature to predict stock returns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9DE6908-7510-4618-9769-70C90ADF9991}"/>
              </a:ext>
            </a:extLst>
          </p:cNvPr>
          <p:cNvSpPr txBox="1">
            <a:spLocks/>
          </p:cNvSpPr>
          <p:nvPr/>
        </p:nvSpPr>
        <p:spPr>
          <a:xfrm>
            <a:off x="1486569" y="5590005"/>
            <a:ext cx="2309028" cy="4712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Tools used: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F55F5B-055C-4F9B-BEFA-3879B8FCCFDE}"/>
              </a:ext>
            </a:extLst>
          </p:cNvPr>
          <p:cNvSpPr txBox="1">
            <a:spLocks/>
          </p:cNvSpPr>
          <p:nvPr/>
        </p:nvSpPr>
        <p:spPr>
          <a:xfrm>
            <a:off x="1486569" y="6130819"/>
            <a:ext cx="8881620" cy="471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Psycopg2, PostgreSQL, AWS, Pandas, Matplotlib,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Streamlit</a:t>
            </a:r>
            <a:endParaRPr lang="en-US" sz="2400" b="1" dirty="0">
              <a:solidFill>
                <a:srgbClr val="333333"/>
              </a:solidFill>
              <a:highlight>
                <a:srgbClr val="FFFF00"/>
              </a:highlight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8345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A43F000-C99E-4C41-8741-D1449F1C5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38" y="880730"/>
            <a:ext cx="11517924" cy="39509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27BD252-4733-4018-8141-55A66D81410E}"/>
              </a:ext>
            </a:extLst>
          </p:cNvPr>
          <p:cNvSpPr/>
          <p:nvPr/>
        </p:nvSpPr>
        <p:spPr>
          <a:xfrm>
            <a:off x="337037" y="4831646"/>
            <a:ext cx="11517917" cy="1859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78979-2001-4C5A-9FEB-BF40152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6798" y="128992"/>
            <a:ext cx="6566616" cy="635452"/>
          </a:xfrm>
        </p:spPr>
        <p:txBody>
          <a:bodyPr>
            <a:noAutofit/>
          </a:bodyPr>
          <a:lstStyle/>
          <a:p>
            <a:r>
              <a:rPr lang="en-US" sz="2500" dirty="0"/>
              <a:t>Historic Trend of Stock Market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4E204-CFC2-4867-8DE7-5EA79DF4211E}"/>
              </a:ext>
            </a:extLst>
          </p:cNvPr>
          <p:cNvSpPr txBox="1"/>
          <p:nvPr/>
        </p:nvSpPr>
        <p:spPr>
          <a:xfrm>
            <a:off x="507730" y="5258063"/>
            <a:ext cx="7985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1" i="0" u="sng" dirty="0">
                <a:solidFill>
                  <a:srgbClr val="333333"/>
                </a:solidFill>
                <a:effectLst/>
                <a:latin typeface="Helvetica Neue"/>
              </a:rPr>
              <a:t>Period of our Data</a:t>
            </a:r>
            <a:r>
              <a:rPr lang="en-US" i="0" dirty="0">
                <a:solidFill>
                  <a:srgbClr val="333333"/>
                </a:solidFill>
                <a:effectLst/>
                <a:latin typeface="Helvetica Neue"/>
              </a:rPr>
              <a:t>: Feb 2010 to Feb 2020</a:t>
            </a:r>
            <a:endParaRPr lang="en-US" b="1" i="0" u="sng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want to avoid extreme events that are hard to predict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after 2008 financial crisis, before 2020 Covid-19 pandemic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relatively stable bull market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1573D-D896-4C7E-939A-D6C27E57EDAA}"/>
              </a:ext>
            </a:extLst>
          </p:cNvPr>
          <p:cNvSpPr txBox="1"/>
          <p:nvPr/>
        </p:nvSpPr>
        <p:spPr>
          <a:xfrm>
            <a:off x="337038" y="4656159"/>
            <a:ext cx="527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Standard and Poor’s 500 Index (source: Google)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A3FC12-ACC0-4DBA-9B9A-83006E91F09D}"/>
              </a:ext>
            </a:extLst>
          </p:cNvPr>
          <p:cNvCxnSpPr>
            <a:cxnSpLocks/>
          </p:cNvCxnSpPr>
          <p:nvPr/>
        </p:nvCxnSpPr>
        <p:spPr>
          <a:xfrm>
            <a:off x="8968154" y="3556488"/>
            <a:ext cx="0" cy="13800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6D2D58-62AE-4428-856F-22433C21E7DC}"/>
              </a:ext>
            </a:extLst>
          </p:cNvPr>
          <p:cNvCxnSpPr>
            <a:cxnSpLocks/>
          </p:cNvCxnSpPr>
          <p:nvPr/>
        </p:nvCxnSpPr>
        <p:spPr>
          <a:xfrm>
            <a:off x="11161985" y="2444262"/>
            <a:ext cx="0" cy="24907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C111BE-A7C6-4642-B08C-AF72FBA30076}"/>
              </a:ext>
            </a:extLst>
          </p:cNvPr>
          <p:cNvCxnSpPr>
            <a:cxnSpLocks/>
          </p:cNvCxnSpPr>
          <p:nvPr/>
        </p:nvCxnSpPr>
        <p:spPr>
          <a:xfrm>
            <a:off x="8968154" y="4935054"/>
            <a:ext cx="21938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3D250B-82A4-442C-AF50-16CBE3E11CB7}"/>
              </a:ext>
            </a:extLst>
          </p:cNvPr>
          <p:cNvSpPr txBox="1"/>
          <p:nvPr/>
        </p:nvSpPr>
        <p:spPr>
          <a:xfrm>
            <a:off x="9124444" y="4881356"/>
            <a:ext cx="265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period examined</a:t>
            </a:r>
          </a:p>
          <a:p>
            <a:r>
              <a:rPr lang="en-US" dirty="0">
                <a:solidFill>
                  <a:srgbClr val="FF0000"/>
                </a:solidFill>
              </a:rPr>
              <a:t>(Feb 2010 – Jan 2020)</a:t>
            </a:r>
          </a:p>
        </p:txBody>
      </p:sp>
    </p:spTree>
    <p:extLst>
      <p:ext uri="{BB962C8B-B14F-4D97-AF65-F5344CB8AC3E}">
        <p14:creationId xmlns:p14="http://schemas.microsoft.com/office/powerpoint/2010/main" val="412730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D91E-BF7F-4CC5-ABAE-84647F812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322" y="132276"/>
            <a:ext cx="10505947" cy="15912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Historical Financial Statement</a:t>
            </a:r>
            <a:br>
              <a:rPr lang="en-US" b="1" dirty="0"/>
            </a:br>
            <a:r>
              <a:rPr lang="en-US" b="1" dirty="0"/>
              <a:t>Data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279CD-AEE7-42BC-9D3A-2375BE880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147" y="2062534"/>
            <a:ext cx="3505053" cy="112028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sz="2800" b="1" dirty="0"/>
              <a:t>DATA INGESTION</a:t>
            </a:r>
          </a:p>
          <a:p>
            <a:r>
              <a:rPr lang="en-US" sz="2000" dirty="0"/>
              <a:t>Download JSON files for companies from EDGAR website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CCBC042-E2C7-49ED-869E-928BE0ADE0FD}"/>
              </a:ext>
            </a:extLst>
          </p:cNvPr>
          <p:cNvSpPr txBox="1">
            <a:spLocks/>
          </p:cNvSpPr>
          <p:nvPr/>
        </p:nvSpPr>
        <p:spPr>
          <a:xfrm>
            <a:off x="381147" y="4031274"/>
            <a:ext cx="3462158" cy="2404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STORAGE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Parse JSON files and store diluted Earnings Per Share (EPS) data for SP500 companies on 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PostgresSQL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server hosted on AWS using Psycopg2 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SQL commands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D740E5-6253-4EC3-8C6A-A0AC912D46B2}"/>
              </a:ext>
            </a:extLst>
          </p:cNvPr>
          <p:cNvCxnSpPr>
            <a:cxnSpLocks/>
          </p:cNvCxnSpPr>
          <p:nvPr/>
        </p:nvCxnSpPr>
        <p:spPr>
          <a:xfrm>
            <a:off x="2130816" y="3182816"/>
            <a:ext cx="0" cy="84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6E5A5F06-A9BB-4040-99A3-1F247396C537}"/>
              </a:ext>
            </a:extLst>
          </p:cNvPr>
          <p:cNvSpPr txBox="1">
            <a:spLocks/>
          </p:cNvSpPr>
          <p:nvPr/>
        </p:nvSpPr>
        <p:spPr>
          <a:xfrm>
            <a:off x="4195234" y="4040881"/>
            <a:ext cx="3462158" cy="2404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PROCESSING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Clean/filter data into a usable format using Pandas;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Engineer features of interest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BB10480-85E5-46B8-9806-A9E125ABD51E}"/>
              </a:ext>
            </a:extLst>
          </p:cNvPr>
          <p:cNvSpPr txBox="1">
            <a:spLocks/>
          </p:cNvSpPr>
          <p:nvPr/>
        </p:nvSpPr>
        <p:spPr>
          <a:xfrm>
            <a:off x="8081432" y="4045115"/>
            <a:ext cx="3697595" cy="24042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DEPLOYMENT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Frontend hosted on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Streamlit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with table and visualization (Matplotlib) of historical EPS data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Allow access to AWS database; Jupyter notebook and python scripts access on GitHub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6CAA7A-290D-4A70-81A3-DBB57F072C2C}"/>
              </a:ext>
            </a:extLst>
          </p:cNvPr>
          <p:cNvCxnSpPr>
            <a:cxnSpLocks/>
          </p:cNvCxnSpPr>
          <p:nvPr/>
        </p:nvCxnSpPr>
        <p:spPr>
          <a:xfrm>
            <a:off x="3843305" y="5269523"/>
            <a:ext cx="351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24EA9F-C89A-4C3A-BA12-7B09E577C59E}"/>
              </a:ext>
            </a:extLst>
          </p:cNvPr>
          <p:cNvCxnSpPr>
            <a:cxnSpLocks/>
          </p:cNvCxnSpPr>
          <p:nvPr/>
        </p:nvCxnSpPr>
        <p:spPr>
          <a:xfrm>
            <a:off x="7657392" y="5286619"/>
            <a:ext cx="424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A55928C5-4CEF-4DEE-A136-AC581E4CD660}"/>
              </a:ext>
            </a:extLst>
          </p:cNvPr>
          <p:cNvSpPr txBox="1">
            <a:spLocks/>
          </p:cNvSpPr>
          <p:nvPr/>
        </p:nvSpPr>
        <p:spPr>
          <a:xfrm>
            <a:off x="4353769" y="2062533"/>
            <a:ext cx="7425258" cy="12394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TESTING/ROBUSTNESS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that new data was written by accessing new rows, check that values make sense (reasonable range, negative values)</a:t>
            </a:r>
          </a:p>
        </p:txBody>
      </p:sp>
    </p:spTree>
    <p:extLst>
      <p:ext uri="{BB962C8B-B14F-4D97-AF65-F5344CB8AC3E}">
        <p14:creationId xmlns:p14="http://schemas.microsoft.com/office/powerpoint/2010/main" val="53158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7353C46-E31F-4C41-AC4A-F0F47D93BC02}"/>
              </a:ext>
            </a:extLst>
          </p:cNvPr>
          <p:cNvSpPr/>
          <p:nvPr/>
        </p:nvSpPr>
        <p:spPr>
          <a:xfrm>
            <a:off x="1041748" y="1005885"/>
            <a:ext cx="10108504" cy="5001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F5441-7E33-4A1E-A118-C11CC087E7B0}"/>
              </a:ext>
            </a:extLst>
          </p:cNvPr>
          <p:cNvSpPr txBox="1"/>
          <p:nvPr/>
        </p:nvSpPr>
        <p:spPr>
          <a:xfrm>
            <a:off x="2785533" y="6024033"/>
            <a:ext cx="7031567" cy="62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7706B-E653-407B-9BA7-E01272E28504}"/>
              </a:ext>
            </a:extLst>
          </p:cNvPr>
          <p:cNvSpPr txBox="1"/>
          <p:nvPr/>
        </p:nvSpPr>
        <p:spPr>
          <a:xfrm>
            <a:off x="1620549" y="6186600"/>
            <a:ext cx="87322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3333"/>
                </a:solidFill>
                <a:latin typeface="Helvetica Neue"/>
              </a:rPr>
              <a:t>AWS </a:t>
            </a:r>
            <a:r>
              <a:rPr lang="en-US" b="1" dirty="0">
                <a:solidFill>
                  <a:srgbClr val="333333"/>
                </a:solidFill>
                <a:latin typeface="Helvetica Neue"/>
                <a:sym typeface="Wingdings" panose="05000000000000000000" pitchFamily="2" charset="2"/>
              </a:rPr>
              <a:t> RDS  Databases  Instance  databases  tables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6E7FCE3-597F-4490-BBF1-E4115D81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7565" y="240113"/>
            <a:ext cx="2489394" cy="635452"/>
          </a:xfrm>
        </p:spPr>
        <p:txBody>
          <a:bodyPr>
            <a:noAutofit/>
          </a:bodyPr>
          <a:lstStyle/>
          <a:p>
            <a:r>
              <a:rPr lang="en-US" sz="2500" dirty="0"/>
              <a:t>AWS</a:t>
            </a:r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0622A06-6F00-4D4A-A09C-625063099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78" y="1180486"/>
            <a:ext cx="9378890" cy="46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6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674E2E2-84F8-4D72-9FDF-976AAB862BD5}"/>
              </a:ext>
            </a:extLst>
          </p:cNvPr>
          <p:cNvSpPr/>
          <p:nvPr/>
        </p:nvSpPr>
        <p:spPr>
          <a:xfrm>
            <a:off x="749473" y="3488499"/>
            <a:ext cx="11050045" cy="3288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0354732-8D0B-4A09-BDB6-B36701ABA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66" y="3602930"/>
            <a:ext cx="10676122" cy="3045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C8AA7D-A545-414D-BFCA-23EA38583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05" y="1790289"/>
            <a:ext cx="9359683" cy="81349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81395E-E5E4-4AE5-9E9E-F9F509A64575}"/>
              </a:ext>
            </a:extLst>
          </p:cNvPr>
          <p:cNvSpPr/>
          <p:nvPr/>
        </p:nvSpPr>
        <p:spPr>
          <a:xfrm>
            <a:off x="5973542" y="3895278"/>
            <a:ext cx="776613" cy="2817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6D96A-4E07-40B1-9A52-577F0E5BE6E0}"/>
              </a:ext>
            </a:extLst>
          </p:cNvPr>
          <p:cNvSpPr/>
          <p:nvPr/>
        </p:nvSpPr>
        <p:spPr>
          <a:xfrm>
            <a:off x="7865140" y="1814832"/>
            <a:ext cx="2260948" cy="764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D8E1A7-049F-4703-A6C3-A6B1A472E739}"/>
              </a:ext>
            </a:extLst>
          </p:cNvPr>
          <p:cNvSpPr txBox="1"/>
          <p:nvPr/>
        </p:nvSpPr>
        <p:spPr>
          <a:xfrm>
            <a:off x="547200" y="2967335"/>
            <a:ext cx="6830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EPS Table: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159FEB-87F8-4E8E-9A24-3BE42CAF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372" y="249159"/>
            <a:ext cx="5082341" cy="813497"/>
          </a:xfrm>
        </p:spPr>
        <p:txBody>
          <a:bodyPr>
            <a:noAutofit/>
          </a:bodyPr>
          <a:lstStyle/>
          <a:p>
            <a:pPr marL="0" marR="0" lvl="0" indent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cap="none" dirty="0"/>
              <a:t>PostgreSQL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5857EE-EA1D-489C-8605-47B8FC4759DC}"/>
              </a:ext>
            </a:extLst>
          </p:cNvPr>
          <p:cNvSpPr txBox="1"/>
          <p:nvPr/>
        </p:nvSpPr>
        <p:spPr>
          <a:xfrm>
            <a:off x="547200" y="1291023"/>
            <a:ext cx="6830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Schema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4660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EB906F1-136A-4590-8174-6BD7B1803C7F}"/>
              </a:ext>
            </a:extLst>
          </p:cNvPr>
          <p:cNvSpPr/>
          <p:nvPr/>
        </p:nvSpPr>
        <p:spPr>
          <a:xfrm>
            <a:off x="6224953" y="1283860"/>
            <a:ext cx="5811946" cy="4985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E5D2A9-3E2B-4BDC-98C0-F2021A39900E}"/>
              </a:ext>
            </a:extLst>
          </p:cNvPr>
          <p:cNvSpPr/>
          <p:nvPr/>
        </p:nvSpPr>
        <p:spPr>
          <a:xfrm>
            <a:off x="155101" y="1279589"/>
            <a:ext cx="5959138" cy="426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70DFADDA-4105-4230-9228-7C9B3FDA8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049" y="1421373"/>
            <a:ext cx="5652468" cy="4710390"/>
          </a:xfrm>
          <a:prstGeom prst="rect">
            <a:avLst/>
          </a:prstGeom>
        </p:spPr>
      </p:pic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9DCE06D-8EFE-4CD0-AD35-784C1F155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69" y="1434230"/>
            <a:ext cx="5829064" cy="3989540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0EEAA931-55B0-44AF-9B12-A7DA29C7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280" y="213611"/>
            <a:ext cx="7002655" cy="764035"/>
          </a:xfrm>
        </p:spPr>
        <p:txBody>
          <a:bodyPr>
            <a:normAutofit/>
          </a:bodyPr>
          <a:lstStyle/>
          <a:p>
            <a:r>
              <a:rPr lang="en-US" cap="none" dirty="0"/>
              <a:t>Frontend: </a:t>
            </a:r>
            <a:r>
              <a:rPr lang="en-US" cap="none" dirty="0" err="1"/>
              <a:t>Streamlit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6C7D4B-7D33-414D-9578-316B10AA82AD}"/>
              </a:ext>
            </a:extLst>
          </p:cNvPr>
          <p:cNvSpPr txBox="1"/>
          <p:nvPr/>
        </p:nvSpPr>
        <p:spPr>
          <a:xfrm>
            <a:off x="598458" y="5777820"/>
            <a:ext cx="857094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User chooses one of the companies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shows EPS data and time-series graph</a:t>
            </a:r>
          </a:p>
          <a:p>
            <a:pPr marL="285750" indent="-285750">
              <a:buFontTx/>
              <a:buChar char="-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4"/>
              </a:rPr>
              <a:t>https://share.streamlit.io/jaykwon2/edgar-dilutedeps/main/EDGAR_streamlit_app.py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986946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946</TotalTime>
  <Words>642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Helvetica Neue</vt:lpstr>
      <vt:lpstr>Arial</vt:lpstr>
      <vt:lpstr>Calibri</vt:lpstr>
      <vt:lpstr>Calibri Light</vt:lpstr>
      <vt:lpstr>Gill Sans MT</vt:lpstr>
      <vt:lpstr>Times New Roman</vt:lpstr>
      <vt:lpstr>Wingdings 3</vt:lpstr>
      <vt:lpstr>Parcel</vt:lpstr>
      <vt:lpstr>Office Theme</vt:lpstr>
      <vt:lpstr>Historical Earnings per Share (EPS) EDGAR Data Pipeline</vt:lpstr>
      <vt:lpstr>PowerPoint Presentation</vt:lpstr>
      <vt:lpstr>PowerPoint Presentation</vt:lpstr>
      <vt:lpstr>Dataset</vt:lpstr>
      <vt:lpstr>Historic Trend of Stock Market</vt:lpstr>
      <vt:lpstr>Historical Financial Statement Data Pipeline</vt:lpstr>
      <vt:lpstr>AWS</vt:lpstr>
      <vt:lpstr>PostgreSQL</vt:lpstr>
      <vt:lpstr>Frontend: Streamlit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MTA Data for Optimal Advertising</dc:title>
  <dc:creator>k</dc:creator>
  <cp:lastModifiedBy>J K</cp:lastModifiedBy>
  <cp:revision>127</cp:revision>
  <dcterms:created xsi:type="dcterms:W3CDTF">2021-07-24T17:28:02Z</dcterms:created>
  <dcterms:modified xsi:type="dcterms:W3CDTF">2022-02-24T01:34:02Z</dcterms:modified>
</cp:coreProperties>
</file>