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8" r:id="rId3"/>
    <p:sldId id="259" r:id="rId4"/>
    <p:sldId id="261" r:id="rId5"/>
    <p:sldId id="267" r:id="rId6"/>
    <p:sldId id="268" r:id="rId7"/>
    <p:sldId id="263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61"/>
            <p14:sldId id="267"/>
            <p14:sldId id="268"/>
            <p14:sldId id="263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4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893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4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82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7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ta.info/developers/turnsti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933" y="1136647"/>
            <a:ext cx="6470034" cy="165671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u="sng" dirty="0">
                <a:solidFill>
                  <a:srgbClr val="000000"/>
                </a:solidFill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 (EDA) on NYC Transit Data for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Optimal Advertisement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2933" y="3773348"/>
            <a:ext cx="6377651" cy="1743918"/>
          </a:xfrm>
        </p:spPr>
        <p:txBody>
          <a:bodyPr>
            <a:normAutofit/>
          </a:bodyPr>
          <a:lstStyle/>
          <a:p>
            <a:r>
              <a:rPr lang="en-US" dirty="0"/>
              <a:t>Jay Kwon</a:t>
            </a:r>
          </a:p>
          <a:p>
            <a:r>
              <a:rPr lang="en-US" dirty="0"/>
              <a:t>Metis Data Science and Engineering (flex program)</a:t>
            </a:r>
          </a:p>
          <a:p>
            <a:r>
              <a:rPr lang="en-US" dirty="0"/>
              <a:t>Module 1 - EDA</a:t>
            </a:r>
          </a:p>
          <a:p>
            <a:pPr algn="l"/>
            <a:r>
              <a:rPr lang="en-US" dirty="0"/>
              <a:t>October 13,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6EB-1D93-4706-BE88-6C2D34E1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10" y="392214"/>
            <a:ext cx="9909286" cy="303678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Helvetica Neue"/>
              </a:rPr>
              <a:t>Motivation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Pitching to advertising agency</a:t>
            </a:r>
            <a:endParaRPr lang="en-US" sz="2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 algn="l">
              <a:buFontTx/>
              <a:buChar char="-"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I propose that I can help them make better decisions on ad placement by analyzing NYC transit data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Stations, buses, subways, and commuter rails in the Greater New York area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more effective ad placements on interior and exterior of these vehicles, walls of the stations, human street teams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1812010" y="4089938"/>
            <a:ext cx="9909285" cy="20394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perform Exploratory Data Analysis (EDA) on NYC transit data to find insights on how to optimize ad placement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Busiest stations, busiest day of the week, seasonal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Event driven spikes in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072" y="72508"/>
            <a:ext cx="2209984" cy="7521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72" y="667527"/>
            <a:ext cx="9323770" cy="2228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entries and exits data from the Metropolitan Transportation Authority (MTA):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http://web.mta.info/developers/turnstile.html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July 25, 2020 to January 29, 2021 : 27 weeks (188 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count of entries and exits take every 4 hours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379 Stations, focused on Penn Station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2339172" y="3228211"/>
            <a:ext cx="9323770" cy="2013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Why this time period? </a:t>
            </a:r>
          </a:p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Seasonal trends. How does ridership change...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as we move out of summer (Aug) and into the new school year (Sept)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onto the holiday season in December, and into the new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2301072" y="5436141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2339172" y="5998634"/>
            <a:ext cx="6165595" cy="471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SQL, SQLAlchemy, Pandas, </a:t>
            </a:r>
            <a:r>
              <a:rPr lang="en-US" sz="2100" dirty="0" err="1">
                <a:solidFill>
                  <a:srgbClr val="333333"/>
                </a:solidFill>
                <a:latin typeface="Helvetica Neue"/>
              </a:rPr>
              <a:t>Numpy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1593181" y="211667"/>
            <a:ext cx="9842339" cy="5027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1790856" y="5319899"/>
            <a:ext cx="954011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9 out of the top 10 stations by Entries is in the top 10 by Exits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 more people exit the stations than enter; NOTE: also true for ALL stations combined, 3.7% that enter, exit at stations not covered by the dataset (e.g. commuter rails in other states)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Penn Station is #1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for both Entries and Exits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6C929-E4C3-4F56-AA43-7BF825F5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31" y="480069"/>
            <a:ext cx="82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2647973" y="716817"/>
            <a:ext cx="7627002" cy="4667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1E91E-AEBD-4807-8F62-F1D609D2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75" y="716817"/>
            <a:ext cx="7001197" cy="4667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2701411" y="5490634"/>
            <a:ext cx="798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Weekdays are the busiest: Mo, Tu, We, Th, Fr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Weekends are less busy: St, Sn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Spike in Exits on Friday: time to party in the city after work, ride cab back home after subway closes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212545" y="745067"/>
            <a:ext cx="10853539" cy="415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2465366" y="5058834"/>
            <a:ext cx="783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Weekly cyclical trend (peak during weekdays, drop on weekends)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higher exits than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3 unusual spikes in traffic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after capping count at 200,000</a:t>
            </a: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69A76-F8D8-44AF-9BD8-863E198D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6" y="688595"/>
            <a:ext cx="12209016" cy="40696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563FED-3D35-4B56-AC19-7BAE99D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16263" cy="657179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8EDBE-7EF4-450F-8E6D-F6AC223E0939}"/>
              </a:ext>
            </a:extLst>
          </p:cNvPr>
          <p:cNvSpPr/>
          <p:nvPr/>
        </p:nvSpPr>
        <p:spPr>
          <a:xfrm>
            <a:off x="4735689" y="1190977"/>
            <a:ext cx="4154311" cy="515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75B1-1BCF-4726-8FBA-6ACC0889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20" y="1718213"/>
            <a:ext cx="3791596" cy="4504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9A37E-0282-4826-B383-EA43EDFB1E9F}"/>
              </a:ext>
            </a:extLst>
          </p:cNvPr>
          <p:cNvSpPr txBox="1"/>
          <p:nvPr/>
        </p:nvSpPr>
        <p:spPr>
          <a:xfrm>
            <a:off x="9012031" y="1205348"/>
            <a:ext cx="3084162" cy="2268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Public holidays celebrated </a:t>
            </a:r>
          </a:p>
          <a:p>
            <a:r>
              <a:rPr lang="en-US" sz="1400" dirty="0"/>
              <a:t>in NY include:</a:t>
            </a:r>
          </a:p>
          <a:p>
            <a:endParaRPr lang="en-US" sz="1400" dirty="0"/>
          </a:p>
          <a:p>
            <a:r>
              <a:rPr lang="en-US" sz="1400" dirty="0"/>
              <a:t>Labor Day Mon, Sep 7, 2020</a:t>
            </a:r>
          </a:p>
          <a:p>
            <a:r>
              <a:rPr lang="en-US" sz="1400" dirty="0"/>
              <a:t>Columbus Day Mon, Oct 12, 2020</a:t>
            </a:r>
          </a:p>
          <a:p>
            <a:r>
              <a:rPr lang="en-US" sz="1400" dirty="0"/>
              <a:t>Veterans Day Wed, Nov 11, 2020</a:t>
            </a:r>
          </a:p>
          <a:p>
            <a:r>
              <a:rPr lang="en-US" sz="1400" dirty="0"/>
              <a:t>Thanksgiving Thu, Nov 26, 2020</a:t>
            </a:r>
          </a:p>
          <a:p>
            <a:r>
              <a:rPr lang="en-US" sz="1400" dirty="0"/>
              <a:t>Christmas Day Fri, Dec 25, 2020</a:t>
            </a:r>
          </a:p>
          <a:p>
            <a:r>
              <a:rPr lang="en-US" sz="1400" dirty="0"/>
              <a:t>New Year's Day Fri, Jan 1, 2021</a:t>
            </a:r>
          </a:p>
          <a:p>
            <a:r>
              <a:rPr lang="en-US" sz="1400" dirty="0"/>
              <a:t>MLK Jr. Day Mon, Jan 18,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ACBD-003D-49C9-BD1A-045EA50BA1FC}"/>
              </a:ext>
            </a:extLst>
          </p:cNvPr>
          <p:cNvSpPr txBox="1"/>
          <p:nvPr/>
        </p:nvSpPr>
        <p:spPr>
          <a:xfrm>
            <a:off x="4857720" y="1315792"/>
            <a:ext cx="37648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Top 5 and Bottom 5 daily Entries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5C0152-0C19-4B7B-B464-5049A1C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03" y="33762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Penn Station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BEA9F-4FA5-4CBB-883C-E3B052DE822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47832" y="1390014"/>
            <a:ext cx="1509888" cy="85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031719-0F61-402A-B980-37BECA108EF3}"/>
              </a:ext>
            </a:extLst>
          </p:cNvPr>
          <p:cNvSpPr txBox="1"/>
          <p:nvPr/>
        </p:nvSpPr>
        <p:spPr>
          <a:xfrm>
            <a:off x="999743" y="1205348"/>
            <a:ext cx="2348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after Christmas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5E43-BAE2-4EB0-B5C0-24CDC2DA3526}"/>
              </a:ext>
            </a:extLst>
          </p:cNvPr>
          <p:cNvSpPr txBox="1"/>
          <p:nvPr/>
        </p:nvSpPr>
        <p:spPr>
          <a:xfrm>
            <a:off x="262107" y="1810592"/>
            <a:ext cx="31922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Announcement of public school shutdown due to 3% Covid test positivity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2CB-7D6C-4129-BCDD-71FCC42F4236}"/>
              </a:ext>
            </a:extLst>
          </p:cNvPr>
          <p:cNvSpPr txBox="1"/>
          <p:nvPr/>
        </p:nvSpPr>
        <p:spPr>
          <a:xfrm>
            <a:off x="262107" y="2829877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in Data Entry?</a:t>
            </a:r>
          </a:p>
          <a:p>
            <a:r>
              <a:rPr lang="en-US" dirty="0"/>
              <a:t>(further investigation needed)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2008B-039E-4AB5-BAEB-8982A9B69028}"/>
              </a:ext>
            </a:extLst>
          </p:cNvPr>
          <p:cNvSpPr txBox="1"/>
          <p:nvPr/>
        </p:nvSpPr>
        <p:spPr>
          <a:xfrm>
            <a:off x="262107" y="3715286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Days After MLK (work/school starts to pick up)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2D68E-1887-4028-A93C-41D07B790679}"/>
              </a:ext>
            </a:extLst>
          </p:cNvPr>
          <p:cNvSpPr txBox="1"/>
          <p:nvPr/>
        </p:nvSpPr>
        <p:spPr>
          <a:xfrm>
            <a:off x="9926439" y="4500717"/>
            <a:ext cx="216975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Lowest Traffic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Years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Thanksgiving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Christmas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484FD-0D2F-403D-8437-222D029453F5}"/>
              </a:ext>
            </a:extLst>
          </p:cNvPr>
          <p:cNvCxnSpPr>
            <a:stCxn id="16" idx="3"/>
          </p:cNvCxnSpPr>
          <p:nvPr/>
        </p:nvCxnSpPr>
        <p:spPr>
          <a:xfrm>
            <a:off x="3454400" y="2272257"/>
            <a:ext cx="1403320" cy="31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DFF3B-FFEE-4B4B-B1E3-E71BC08A4611}"/>
              </a:ext>
            </a:extLst>
          </p:cNvPr>
          <p:cNvCxnSpPr>
            <a:stCxn id="17" idx="3"/>
          </p:cNvCxnSpPr>
          <p:nvPr/>
        </p:nvCxnSpPr>
        <p:spPr>
          <a:xfrm flipV="1">
            <a:off x="3755146" y="3003946"/>
            <a:ext cx="1102574" cy="149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CD806-684A-41BE-8CFA-0A5310420B24}"/>
              </a:ext>
            </a:extLst>
          </p:cNvPr>
          <p:cNvCxnSpPr>
            <a:stCxn id="18" idx="3"/>
          </p:cNvCxnSpPr>
          <p:nvPr/>
        </p:nvCxnSpPr>
        <p:spPr>
          <a:xfrm flipV="1">
            <a:off x="3755146" y="3347155"/>
            <a:ext cx="1102574" cy="69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74FF96-C234-42BC-B8D8-C9051E4EC9DB}"/>
              </a:ext>
            </a:extLst>
          </p:cNvPr>
          <p:cNvCxnSpPr>
            <a:cxnSpLocks/>
          </p:cNvCxnSpPr>
          <p:nvPr/>
        </p:nvCxnSpPr>
        <p:spPr>
          <a:xfrm>
            <a:off x="8739293" y="4500717"/>
            <a:ext cx="760307" cy="8219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2CE8E0-31D7-4B5D-A137-DD3A4CA4047B}"/>
              </a:ext>
            </a:extLst>
          </p:cNvPr>
          <p:cNvCxnSpPr>
            <a:cxnSpLocks/>
          </p:cNvCxnSpPr>
          <p:nvPr/>
        </p:nvCxnSpPr>
        <p:spPr>
          <a:xfrm flipV="1">
            <a:off x="8709378" y="5322713"/>
            <a:ext cx="790222" cy="5527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FD7EC0-24A5-41F0-B601-0FFDA75F38F9}"/>
              </a:ext>
            </a:extLst>
          </p:cNvPr>
          <p:cNvCxnSpPr>
            <a:cxnSpLocks/>
          </p:cNvCxnSpPr>
          <p:nvPr/>
        </p:nvCxnSpPr>
        <p:spPr>
          <a:xfrm flipV="1">
            <a:off x="9499600" y="5325644"/>
            <a:ext cx="3273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F084F2-5B0D-4302-B76E-72EEFCBC33AD}"/>
              </a:ext>
            </a:extLst>
          </p:cNvPr>
          <p:cNvSpPr/>
          <p:nvPr/>
        </p:nvSpPr>
        <p:spPr>
          <a:xfrm>
            <a:off x="4889500" y="2112433"/>
            <a:ext cx="3759816" cy="109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110122" y="968022"/>
            <a:ext cx="10698056" cy="42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58" y="223355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r>
              <a:rPr lang="en-US" sz="3200" b="1" dirty="0"/>
              <a:t>: General Trend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3297333" y="5556956"/>
            <a:ext cx="55973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Low Traffic in July and August (end of summer)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High Traffic in October and November (fall)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Medium Traffic in January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3221-6CEC-4C5F-B3AB-8E8C6526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2" y="9680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B033-9642-4347-AB07-0D1EFF9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326231" cy="770068"/>
          </a:xfrm>
        </p:spPr>
        <p:txBody>
          <a:bodyPr/>
          <a:lstStyle/>
          <a:p>
            <a:r>
              <a:rPr lang="en-US" b="1" u="sng" dirty="0"/>
              <a:t>Recommendations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304" y="1517650"/>
            <a:ext cx="8193608" cy="48887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Target the top 10 busiest station by Entries and Exits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Ad space near Exits are more valuable than those near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Advertise more during Weekdays especially near Exits for Penn Station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Day after Christmas is the best day to advertise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Keep on eye on NYC Covid policies and deploy human stree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 teams when shutdowns are announced (e.g. 3% covid test positivity rate)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Do not advertise on Thanksgiving, Christmas, and New Years day.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1451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641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Century Gothic</vt:lpstr>
      <vt:lpstr>Wingdings 3</vt:lpstr>
      <vt:lpstr>Wisp</vt:lpstr>
      <vt:lpstr>  Exploratory Data Analysis (EDA) on NYC Transit Data for Optimal Advertisement</vt:lpstr>
      <vt:lpstr>PowerPoint Presentation</vt:lpstr>
      <vt:lpstr>Dataset: </vt:lpstr>
      <vt:lpstr>PowerPoint Presentation</vt:lpstr>
      <vt:lpstr>Penn Station</vt:lpstr>
      <vt:lpstr>Penn Station</vt:lpstr>
      <vt:lpstr>Penn Station</vt:lpstr>
      <vt:lpstr>Penn Station: General Trend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MTA Data for Optimal Advertising</dc:title>
  <dc:creator>k</dc:creator>
  <cp:lastModifiedBy>k</cp:lastModifiedBy>
  <cp:revision>66</cp:revision>
  <dcterms:created xsi:type="dcterms:W3CDTF">2021-07-24T17:28:02Z</dcterms:created>
  <dcterms:modified xsi:type="dcterms:W3CDTF">2021-10-13T23:55:34Z</dcterms:modified>
</cp:coreProperties>
</file>