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4" r:id="rId1"/>
  </p:sldMasterIdLst>
  <p:sldIdLst>
    <p:sldId id="256" r:id="rId2"/>
    <p:sldId id="258" r:id="rId3"/>
    <p:sldId id="259" r:id="rId4"/>
    <p:sldId id="261" r:id="rId5"/>
    <p:sldId id="267" r:id="rId6"/>
    <p:sldId id="268" r:id="rId7"/>
    <p:sldId id="263" r:id="rId8"/>
    <p:sldId id="269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074633B-5979-4701-AA81-6F5D4931EBD5}">
          <p14:sldIdLst>
            <p14:sldId id="256"/>
            <p14:sldId id="258"/>
            <p14:sldId id="259"/>
            <p14:sldId id="261"/>
            <p14:sldId id="267"/>
            <p14:sldId id="268"/>
            <p14:sldId id="263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1416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647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68938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74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8827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039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23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0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4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5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8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47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4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3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6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63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eb.mta.info/developers/turnstil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A8B1-F5B1-422F-BAF4-ACA35F58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2933" y="1136647"/>
            <a:ext cx="6470034" cy="1656710"/>
          </a:xfrm>
        </p:spPr>
        <p:txBody>
          <a:bodyPr>
            <a:normAutofit fontScale="90000"/>
          </a:bodyPr>
          <a:lstStyle/>
          <a:p>
            <a:pPr algn="l"/>
            <a:br>
              <a:rPr lang="en-US" sz="2400" b="1" u="sng" dirty="0">
                <a:solidFill>
                  <a:srgbClr val="000000"/>
                </a:solidFill>
                <a:latin typeface="Helvetica Neue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Exploratory Data Analysis (EDA) on NYC Transit Data for</a:t>
            </a:r>
            <a:b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Optimal Advertisement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62815-4C7C-48A5-9533-553CA90D9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2933" y="3773348"/>
            <a:ext cx="6377651" cy="1743918"/>
          </a:xfrm>
        </p:spPr>
        <p:txBody>
          <a:bodyPr>
            <a:normAutofit/>
          </a:bodyPr>
          <a:lstStyle/>
          <a:p>
            <a:r>
              <a:rPr lang="en-US" dirty="0"/>
              <a:t>Jay Kwon</a:t>
            </a:r>
          </a:p>
          <a:p>
            <a:r>
              <a:rPr lang="en-US" dirty="0"/>
              <a:t>Metis Data Science and Engineering (flex program)</a:t>
            </a:r>
          </a:p>
          <a:p>
            <a:r>
              <a:rPr lang="en-US" dirty="0"/>
              <a:t>Module 1 - EDA</a:t>
            </a:r>
          </a:p>
          <a:p>
            <a:pPr algn="l"/>
            <a:r>
              <a:rPr lang="en-US" dirty="0"/>
              <a:t>October 13, 2021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0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796EB-1D93-4706-BE88-6C2D34E11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010" y="1095377"/>
            <a:ext cx="9909286" cy="303678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200" b="1" i="0" u="sng" dirty="0">
                <a:solidFill>
                  <a:srgbClr val="000000"/>
                </a:solidFill>
                <a:effectLst/>
                <a:latin typeface="Helvetica Neue"/>
              </a:rPr>
              <a:t>Motivation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33333"/>
                </a:solidFill>
                <a:latin typeface="Helvetica Neue"/>
              </a:rPr>
              <a:t>Pitching to advertising agency</a:t>
            </a:r>
            <a:endParaRPr lang="en-US" sz="2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 algn="l">
              <a:buFontTx/>
              <a:buChar char="-"/>
            </a:pPr>
            <a:r>
              <a:rPr lang="en-US" sz="1900" b="0" i="0" dirty="0">
                <a:solidFill>
                  <a:srgbClr val="333333"/>
                </a:solidFill>
                <a:effectLst/>
                <a:latin typeface="Helvetica Neue"/>
              </a:rPr>
              <a:t>I propose that I can help them make better decisions on ad placement by analyzing NYC transit data</a:t>
            </a:r>
          </a:p>
          <a:p>
            <a:pPr lvl="1" algn="l">
              <a:buFontTx/>
              <a:buChar char="-"/>
            </a:pPr>
            <a:r>
              <a:rPr lang="en-US" sz="1900" dirty="0">
                <a:solidFill>
                  <a:srgbClr val="333333"/>
                </a:solidFill>
                <a:latin typeface="Helvetica Neue"/>
              </a:rPr>
              <a:t>buses, subways, and commuter rails in the Greater New York area</a:t>
            </a:r>
          </a:p>
          <a:p>
            <a:pPr lvl="1" algn="l">
              <a:buFontTx/>
              <a:buChar char="-"/>
            </a:pPr>
            <a:r>
              <a:rPr lang="en-US" sz="1900" dirty="0">
                <a:solidFill>
                  <a:srgbClr val="333333"/>
                </a:solidFill>
                <a:latin typeface="Helvetica Neue"/>
              </a:rPr>
              <a:t>more effective ad placements on interior and exterior of these vehicles, walls of the stations, human street teams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9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239431-4A4E-402F-A3F3-AAB4632934D7}"/>
              </a:ext>
            </a:extLst>
          </p:cNvPr>
          <p:cNvSpPr txBox="1">
            <a:spLocks/>
          </p:cNvSpPr>
          <p:nvPr/>
        </p:nvSpPr>
        <p:spPr>
          <a:xfrm>
            <a:off x="1812010" y="4479404"/>
            <a:ext cx="9909285" cy="20394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200" b="1" u="sng" dirty="0">
                <a:solidFill>
                  <a:srgbClr val="000000"/>
                </a:solidFill>
                <a:latin typeface="Helvetica Neue"/>
              </a:rPr>
              <a:t>Goal</a:t>
            </a:r>
            <a:r>
              <a:rPr lang="en-US" sz="2200" b="1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33333"/>
                </a:solidFill>
                <a:latin typeface="Helvetica Neue"/>
              </a:rPr>
              <a:t>perform Exploratory Data Analysis (EDA) on NYC transit data to find insights on how to optimize ad placement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333333"/>
                </a:solidFill>
                <a:latin typeface="Helvetica Neue"/>
              </a:rPr>
              <a:t>Busiest stations, busiest day of the week, seasonal trends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9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F176-F0DB-46AE-9C64-50E1FD7F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072" y="241841"/>
            <a:ext cx="2209984" cy="752108"/>
          </a:xfrm>
        </p:spPr>
        <p:txBody>
          <a:bodyPr/>
          <a:lstStyle/>
          <a:p>
            <a:r>
              <a:rPr lang="en-US" dirty="0"/>
              <a:t>Dataset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C12B1-A998-4EE3-87A1-BFF7D192C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072" y="861931"/>
            <a:ext cx="9323770" cy="222850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US" sz="2100" dirty="0">
                <a:solidFill>
                  <a:srgbClr val="333333"/>
                </a:solidFill>
                <a:latin typeface="Helvetica Neue"/>
              </a:rPr>
              <a:t>Turnstile entries and exits data from the Metropolitan Transportation Authority (MTA): </a:t>
            </a:r>
            <a:r>
              <a:rPr lang="en-US" sz="2100" dirty="0">
                <a:solidFill>
                  <a:srgbClr val="333333"/>
                </a:solidFill>
                <a:latin typeface="Helvetica Neue"/>
                <a:hlinkClick r:id="rId2"/>
              </a:rPr>
              <a:t>http://web.mta.info/developers/turnstile.html</a:t>
            </a:r>
            <a:endParaRPr lang="en-US" sz="2100" dirty="0">
              <a:solidFill>
                <a:srgbClr val="333333"/>
              </a:solidFill>
              <a:latin typeface="Helvetica Neue"/>
            </a:endParaRPr>
          </a:p>
          <a:p>
            <a:pPr algn="l"/>
            <a:r>
              <a:rPr lang="en-US" sz="2100" b="1" dirty="0">
                <a:solidFill>
                  <a:srgbClr val="000000"/>
                </a:solidFill>
                <a:latin typeface="Helvetica Neue"/>
              </a:rPr>
              <a:t>July 25, 2020 to January 29, 2021 : 27 weeks (188 days)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333333"/>
                </a:solidFill>
                <a:latin typeface="Helvetica Neue"/>
              </a:rPr>
              <a:t>Turnstile count of entries and exits take every 4 hours</a:t>
            </a:r>
            <a:endParaRPr lang="en-US" sz="21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Helvetica Neue"/>
              </a:rPr>
              <a:t>379 Stations, focused on Penn Station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285203-B1CB-4FD2-A5DA-42D99D06C95A}"/>
              </a:ext>
            </a:extLst>
          </p:cNvPr>
          <p:cNvSpPr txBox="1">
            <a:spLocks/>
          </p:cNvSpPr>
          <p:nvPr/>
        </p:nvSpPr>
        <p:spPr>
          <a:xfrm>
            <a:off x="2301073" y="3545711"/>
            <a:ext cx="9323770" cy="20139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100" dirty="0">
                <a:solidFill>
                  <a:srgbClr val="333333"/>
                </a:solidFill>
                <a:latin typeface="Helvetica Neue"/>
              </a:rPr>
              <a:t>Why this time period? </a:t>
            </a:r>
          </a:p>
          <a:p>
            <a:pPr>
              <a:buFontTx/>
              <a:buChar char="-"/>
            </a:pPr>
            <a:r>
              <a:rPr lang="en-US" sz="2100" dirty="0">
                <a:solidFill>
                  <a:srgbClr val="333333"/>
                </a:solidFill>
                <a:latin typeface="Helvetica Neue"/>
              </a:rPr>
              <a:t>Seasonal trends. How does ridership change...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333333"/>
                </a:solidFill>
                <a:latin typeface="Helvetica Neue"/>
              </a:rPr>
              <a:t>	- as we move out of summer (Aug) and into the new school year (Sept)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333333"/>
                </a:solidFill>
                <a:latin typeface="Helvetica Neue"/>
              </a:rPr>
              <a:t>	- onto the holiday season in December, and into the new year</a:t>
            </a:r>
          </a:p>
        </p:txBody>
      </p:sp>
    </p:spTree>
    <p:extLst>
      <p:ext uri="{BB962C8B-B14F-4D97-AF65-F5344CB8AC3E}">
        <p14:creationId xmlns:p14="http://schemas.microsoft.com/office/powerpoint/2010/main" val="258345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7353C46-E31F-4C41-AC4A-F0F47D93BC02}"/>
              </a:ext>
            </a:extLst>
          </p:cNvPr>
          <p:cNvSpPr/>
          <p:nvPr/>
        </p:nvSpPr>
        <p:spPr>
          <a:xfrm>
            <a:off x="1639748" y="320233"/>
            <a:ext cx="9842339" cy="5027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F5441-7E33-4A1E-A118-C11CC087E7B0}"/>
              </a:ext>
            </a:extLst>
          </p:cNvPr>
          <p:cNvSpPr txBox="1"/>
          <p:nvPr/>
        </p:nvSpPr>
        <p:spPr>
          <a:xfrm>
            <a:off x="2785533" y="6024033"/>
            <a:ext cx="7031567" cy="62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7706B-E653-407B-9BA7-E01272E28504}"/>
              </a:ext>
            </a:extLst>
          </p:cNvPr>
          <p:cNvSpPr txBox="1"/>
          <p:nvPr/>
        </p:nvSpPr>
        <p:spPr>
          <a:xfrm>
            <a:off x="2478314" y="5516133"/>
            <a:ext cx="816520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9 out of the top 10 stations by Entries is in the top 10 by Exits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 more people exit the stations than enter; also true for ALL stations combined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Penn Station is #1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for both Entries and Exits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E6C929-E4C3-4F56-AA43-7BF825F54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631" y="632469"/>
            <a:ext cx="8228571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6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27BD252-4733-4018-8141-55A66D81410E}"/>
              </a:ext>
            </a:extLst>
          </p:cNvPr>
          <p:cNvSpPr/>
          <p:nvPr/>
        </p:nvSpPr>
        <p:spPr>
          <a:xfrm>
            <a:off x="2647973" y="716817"/>
            <a:ext cx="7627002" cy="46674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31E91E-AEBD-4807-8F62-F1D609D2C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875" y="716817"/>
            <a:ext cx="7001197" cy="46674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E78979-2001-4C5A-9FEB-BF40152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92" y="116110"/>
            <a:ext cx="9278881" cy="659745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/>
              <a:t>Penn Station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4E204-CFC2-4867-8DE7-5EA79DF4211E}"/>
              </a:ext>
            </a:extLst>
          </p:cNvPr>
          <p:cNvSpPr txBox="1"/>
          <p:nvPr/>
        </p:nvSpPr>
        <p:spPr>
          <a:xfrm>
            <a:off x="2468578" y="5494867"/>
            <a:ext cx="7985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Weekdays are the busiest: Mo, Tu, We, Th, Fr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Weekends are less busy: St, Sn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Spike in Exits of Friday: time to party in the city after work, ride cab back home after subway closes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2730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27BD252-4733-4018-8141-55A66D81410E}"/>
              </a:ext>
            </a:extLst>
          </p:cNvPr>
          <p:cNvSpPr/>
          <p:nvPr/>
        </p:nvSpPr>
        <p:spPr>
          <a:xfrm>
            <a:off x="1212545" y="745067"/>
            <a:ext cx="10853539" cy="4154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4E204-CFC2-4867-8DE7-5EA79DF4211E}"/>
              </a:ext>
            </a:extLst>
          </p:cNvPr>
          <p:cNvSpPr txBox="1"/>
          <p:nvPr/>
        </p:nvSpPr>
        <p:spPr>
          <a:xfrm>
            <a:off x="4607434" y="5029201"/>
            <a:ext cx="35277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 Weekly cyclical trends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higher exits than entries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33333"/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 3 unusual spikes in traffic: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69A76-F8D8-44AF-9BD8-863E198D3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06" y="688595"/>
            <a:ext cx="12209016" cy="406967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563FED-3D35-4B56-AC19-7BAE99DB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92" y="116110"/>
            <a:ext cx="9216263" cy="657179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/>
              <a:t>Penn Station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660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8EDBE-7EF4-450F-8E6D-F6AC223E0939}"/>
              </a:ext>
            </a:extLst>
          </p:cNvPr>
          <p:cNvSpPr/>
          <p:nvPr/>
        </p:nvSpPr>
        <p:spPr>
          <a:xfrm>
            <a:off x="4735689" y="1190977"/>
            <a:ext cx="4154311" cy="5153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775B1-1BCF-4726-8FBA-6ACC08897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20" y="1718213"/>
            <a:ext cx="3791596" cy="4504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B9A37E-0282-4826-B383-EA43EDFB1E9F}"/>
              </a:ext>
            </a:extLst>
          </p:cNvPr>
          <p:cNvSpPr txBox="1"/>
          <p:nvPr/>
        </p:nvSpPr>
        <p:spPr>
          <a:xfrm>
            <a:off x="9012031" y="1205348"/>
            <a:ext cx="3084162" cy="22682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Public holidays celebrated </a:t>
            </a:r>
          </a:p>
          <a:p>
            <a:r>
              <a:rPr lang="en-US" sz="1400" dirty="0"/>
              <a:t>in NY include:</a:t>
            </a:r>
          </a:p>
          <a:p>
            <a:endParaRPr lang="en-US" sz="1400" dirty="0"/>
          </a:p>
          <a:p>
            <a:r>
              <a:rPr lang="en-US" sz="1400" dirty="0"/>
              <a:t>Labor Day Mon, Sep 7, 2020</a:t>
            </a:r>
          </a:p>
          <a:p>
            <a:r>
              <a:rPr lang="en-US" sz="1400" dirty="0"/>
              <a:t>Columbus Day Mon, Oct 12, 2020</a:t>
            </a:r>
          </a:p>
          <a:p>
            <a:r>
              <a:rPr lang="en-US" sz="1400" dirty="0"/>
              <a:t>Veterans Day Wed, Nov 11, 2020</a:t>
            </a:r>
          </a:p>
          <a:p>
            <a:r>
              <a:rPr lang="en-US" sz="1400" dirty="0"/>
              <a:t>Thanksgiving Thu, Nov 26, 2020</a:t>
            </a:r>
          </a:p>
          <a:p>
            <a:r>
              <a:rPr lang="en-US" sz="1400" dirty="0"/>
              <a:t>Christmas Day Fri, Dec 25, 2020</a:t>
            </a:r>
          </a:p>
          <a:p>
            <a:r>
              <a:rPr lang="en-US" sz="1400" dirty="0"/>
              <a:t>New Year's Day Fri, Jan 1, 2021</a:t>
            </a:r>
          </a:p>
          <a:p>
            <a:r>
              <a:rPr lang="en-US" sz="1400" dirty="0"/>
              <a:t>MLK Jr. Day Mon, Jan 18,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0ACBD-003D-49C9-BD1A-045EA50BA1FC}"/>
              </a:ext>
            </a:extLst>
          </p:cNvPr>
          <p:cNvSpPr txBox="1"/>
          <p:nvPr/>
        </p:nvSpPr>
        <p:spPr>
          <a:xfrm>
            <a:off x="4857720" y="1315792"/>
            <a:ext cx="37648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Top 5 and Bottom 5 daily Entries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5C0152-0C19-4B7B-B464-5049A1C45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403" y="337620"/>
            <a:ext cx="9278881" cy="659745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/>
              <a:t>Penn Station</a:t>
            </a:r>
            <a:endParaRPr lang="en-US" sz="2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5BEA9F-4FA5-4CBB-883C-E3B052DE822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347832" y="1390014"/>
            <a:ext cx="1509888" cy="850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031719-0F61-402A-B980-37BECA108EF3}"/>
              </a:ext>
            </a:extLst>
          </p:cNvPr>
          <p:cNvSpPr txBox="1"/>
          <p:nvPr/>
        </p:nvSpPr>
        <p:spPr>
          <a:xfrm>
            <a:off x="999743" y="1205348"/>
            <a:ext cx="23480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Day after Christmas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0D5E43-BAE2-4EB0-B5C0-24CDC2DA3526}"/>
              </a:ext>
            </a:extLst>
          </p:cNvPr>
          <p:cNvSpPr txBox="1"/>
          <p:nvPr/>
        </p:nvSpPr>
        <p:spPr>
          <a:xfrm>
            <a:off x="262107" y="1810592"/>
            <a:ext cx="31922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Announcement of public school shutdown due to 3% Covid test positivity rate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1F42CB-7D6C-4129-BCDD-71FCC42F4236}"/>
              </a:ext>
            </a:extLst>
          </p:cNvPr>
          <p:cNvSpPr txBox="1"/>
          <p:nvPr/>
        </p:nvSpPr>
        <p:spPr>
          <a:xfrm>
            <a:off x="262107" y="2829877"/>
            <a:ext cx="34930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Error in Data Entry?</a:t>
            </a:r>
          </a:p>
          <a:p>
            <a:r>
              <a:rPr lang="en-US" dirty="0"/>
              <a:t>(further investigation needed)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02008B-039E-4AB5-BAEB-8982A9B69028}"/>
              </a:ext>
            </a:extLst>
          </p:cNvPr>
          <p:cNvSpPr txBox="1"/>
          <p:nvPr/>
        </p:nvSpPr>
        <p:spPr>
          <a:xfrm>
            <a:off x="262107" y="3715286"/>
            <a:ext cx="34930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 Days After MLK (work/school starts to pick up)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52D68E-1887-4028-A93C-41D07B790679}"/>
              </a:ext>
            </a:extLst>
          </p:cNvPr>
          <p:cNvSpPr txBox="1"/>
          <p:nvPr/>
        </p:nvSpPr>
        <p:spPr>
          <a:xfrm>
            <a:off x="9926439" y="4500717"/>
            <a:ext cx="216975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Lowest Traffic</a:t>
            </a:r>
            <a:r>
              <a:rPr lang="en-US" b="1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Summer</a:t>
            </a:r>
          </a:p>
          <a:p>
            <a:pPr marL="285750" indent="-285750">
              <a:buFontTx/>
              <a:buChar char="-"/>
            </a:pPr>
            <a:r>
              <a:rPr lang="en-US" dirty="0"/>
              <a:t>New Years Day</a:t>
            </a:r>
          </a:p>
          <a:p>
            <a:pPr marL="285750" indent="-285750">
              <a:buFontTx/>
              <a:buChar char="-"/>
            </a:pPr>
            <a:r>
              <a:rPr lang="en-US" dirty="0"/>
              <a:t>Thanksgiving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Christmas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E484FD-0D2F-403D-8437-222D029453F5}"/>
              </a:ext>
            </a:extLst>
          </p:cNvPr>
          <p:cNvCxnSpPr>
            <a:stCxn id="16" idx="3"/>
          </p:cNvCxnSpPr>
          <p:nvPr/>
        </p:nvCxnSpPr>
        <p:spPr>
          <a:xfrm>
            <a:off x="3454400" y="2272257"/>
            <a:ext cx="1403320" cy="318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BDFF3B-FFEE-4B4B-B1E3-E71BC08A4611}"/>
              </a:ext>
            </a:extLst>
          </p:cNvPr>
          <p:cNvCxnSpPr>
            <a:stCxn id="17" idx="3"/>
          </p:cNvCxnSpPr>
          <p:nvPr/>
        </p:nvCxnSpPr>
        <p:spPr>
          <a:xfrm flipV="1">
            <a:off x="3755146" y="3003946"/>
            <a:ext cx="1102574" cy="149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9CD806-684A-41BE-8CFA-0A5310420B24}"/>
              </a:ext>
            </a:extLst>
          </p:cNvPr>
          <p:cNvCxnSpPr>
            <a:stCxn id="18" idx="3"/>
          </p:cNvCxnSpPr>
          <p:nvPr/>
        </p:nvCxnSpPr>
        <p:spPr>
          <a:xfrm flipV="1">
            <a:off x="3755146" y="3347155"/>
            <a:ext cx="1102574" cy="691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74FF96-C234-42BC-B8D8-C9051E4EC9DB}"/>
              </a:ext>
            </a:extLst>
          </p:cNvPr>
          <p:cNvCxnSpPr>
            <a:cxnSpLocks/>
          </p:cNvCxnSpPr>
          <p:nvPr/>
        </p:nvCxnSpPr>
        <p:spPr>
          <a:xfrm>
            <a:off x="8739293" y="4500717"/>
            <a:ext cx="760307" cy="8219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2CE8E0-31D7-4B5D-A137-DD3A4CA4047B}"/>
              </a:ext>
            </a:extLst>
          </p:cNvPr>
          <p:cNvCxnSpPr>
            <a:cxnSpLocks/>
          </p:cNvCxnSpPr>
          <p:nvPr/>
        </p:nvCxnSpPr>
        <p:spPr>
          <a:xfrm flipV="1">
            <a:off x="8709378" y="5322713"/>
            <a:ext cx="790222" cy="55278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FD7EC0-24A5-41F0-B601-0FFDA75F38F9}"/>
              </a:ext>
            </a:extLst>
          </p:cNvPr>
          <p:cNvCxnSpPr>
            <a:cxnSpLocks/>
          </p:cNvCxnSpPr>
          <p:nvPr/>
        </p:nvCxnSpPr>
        <p:spPr>
          <a:xfrm flipV="1">
            <a:off x="9499600" y="5325644"/>
            <a:ext cx="32737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86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27BD252-4733-4018-8141-55A66D81410E}"/>
              </a:ext>
            </a:extLst>
          </p:cNvPr>
          <p:cNvSpPr/>
          <p:nvPr/>
        </p:nvSpPr>
        <p:spPr>
          <a:xfrm>
            <a:off x="1110122" y="968022"/>
            <a:ext cx="10698056" cy="429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78979-2001-4C5A-9FEB-BF40152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258" y="223355"/>
            <a:ext cx="9278881" cy="659745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/>
              <a:t>Penn Station</a:t>
            </a:r>
            <a:r>
              <a:rPr lang="en-US" sz="3200" b="1" dirty="0"/>
              <a:t>: General Trend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4E204-CFC2-4867-8DE7-5EA79DF4211E}"/>
              </a:ext>
            </a:extLst>
          </p:cNvPr>
          <p:cNvSpPr txBox="1"/>
          <p:nvPr/>
        </p:nvSpPr>
        <p:spPr>
          <a:xfrm>
            <a:off x="3297333" y="5556956"/>
            <a:ext cx="559733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Low Traffic in July and August (end of summer)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High Traffic in October and November (fall)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Medium Traffic in January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C3221-6CEC-4C5F-B3AB-8E8C6526C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32" y="968022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5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B033-9642-4347-AB07-0D1EFF9B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5326231" cy="770068"/>
          </a:xfrm>
        </p:spPr>
        <p:txBody>
          <a:bodyPr/>
          <a:lstStyle/>
          <a:p>
            <a:r>
              <a:rPr lang="en-US" b="1" u="sng" dirty="0"/>
              <a:t>Recommendations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521E-3142-44D7-82F2-8ADB1590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304" y="1517650"/>
            <a:ext cx="8193608" cy="488879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Target the top 10 busiest station by Entries and Exits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Ad space near Exits are more valuable than those near Entries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Advertise more during Weekdays especially near Exits for Penn Station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Day after Christmas is the best day to advertise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Keep on eye on NYC Covid policies and deploy human stree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t teams when shutdowns are announced (e.g. 3% covid test positivity rate)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Do not advertise on Thanksgiving, Christmas, and New Years day.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714516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400</TotalTime>
  <Words>580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Helvetica Neue</vt:lpstr>
      <vt:lpstr>Arial</vt:lpstr>
      <vt:lpstr>Century Gothic</vt:lpstr>
      <vt:lpstr>Wingdings 3</vt:lpstr>
      <vt:lpstr>Wisp</vt:lpstr>
      <vt:lpstr>  Exploratory Data Analysis (EDA) on NYC Transit Data for Optimal Advertisement</vt:lpstr>
      <vt:lpstr>PowerPoint Presentation</vt:lpstr>
      <vt:lpstr>Dataset </vt:lpstr>
      <vt:lpstr>PowerPoint Presentation</vt:lpstr>
      <vt:lpstr>Penn Station</vt:lpstr>
      <vt:lpstr>Penn Station</vt:lpstr>
      <vt:lpstr>Penn Station</vt:lpstr>
      <vt:lpstr>Penn Station: General Trend</vt:lpstr>
      <vt:lpstr>Recommendations: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1:   An Analysis of Historic Cryptocurrency Prices</dc:title>
  <dc:creator>k</dc:creator>
  <cp:lastModifiedBy>k</cp:lastModifiedBy>
  <cp:revision>52</cp:revision>
  <dcterms:created xsi:type="dcterms:W3CDTF">2021-07-24T17:28:02Z</dcterms:created>
  <dcterms:modified xsi:type="dcterms:W3CDTF">2021-10-13T22:24:22Z</dcterms:modified>
</cp:coreProperties>
</file>