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  <p:sldMasterId id="2147483837" r:id="rId2"/>
  </p:sldMasterIdLst>
  <p:sldIdLst>
    <p:sldId id="256" r:id="rId3"/>
    <p:sldId id="258" r:id="rId4"/>
    <p:sldId id="272" r:id="rId5"/>
    <p:sldId id="259" r:id="rId6"/>
    <p:sldId id="267" r:id="rId7"/>
    <p:sldId id="273" r:id="rId8"/>
    <p:sldId id="261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72"/>
            <p14:sldId id="259"/>
            <p14:sldId id="267"/>
            <p14:sldId id="273"/>
            <p14:sldId id="261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05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DB61-1803-41C9-9DDF-03AE9DCA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FA83-53EE-4598-B2DD-6F801F484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2522-E765-451F-819D-D2A5F8EB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BB9A-E6AE-4644-8135-CB21D7DB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4CB9-622C-4A18-87A2-7333B336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A427-7EC9-4A03-AC75-42B783C6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A1F8-B6DF-4339-BC91-79ADE1AA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3604-7604-4F6E-888F-EA2FE9A2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A250-06BD-401E-BAD0-3C9CA3B0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2B26-B349-452E-AD2D-C4F935EE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E192-109D-4C98-946E-E1BFC0C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5482-AAE0-4D90-A97D-33EA435F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EDEE-C9E3-4C2E-9171-02DF222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B633-C8BD-4153-8AF4-97669F17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7307-0222-40E1-93F8-2709BC8D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5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54AF-A588-4B8D-8BB7-725AD886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C106-5018-45CC-9A19-6658F915E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11C9A-980F-452B-83E6-936A3012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66BB-B017-4B53-9277-B8D37C5C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8A889-038E-4003-BC66-CDAFE79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3A74-4718-4953-BBEE-11CC332D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ADE0-06B1-44DE-9255-571626F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72841-032D-4152-873B-02D00A26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413B7-10DE-41AE-B54C-9F22D0D9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5A9BC-8B66-4764-8A97-7645FF8C9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7EA68-272C-41CF-B4AF-20DBFD5D5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4A73-A278-48C7-B944-A80658D0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29A9A-BF55-456E-AE56-800A163C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EFDB-E10E-4DE2-91A8-604445F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8DD-ED19-4F41-AF89-B026F12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8DBEC-1C4F-431C-99FE-4DEE91BF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8776D-3F14-4806-857F-1DBBB0AA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6F329-307B-4230-84C2-0089B05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00D86-0B0D-4836-8413-7CBCB084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4A9E-DE53-4937-9955-64C9E823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AA1B-D3C7-4D39-9536-1025CD21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D7CD-B2C3-4C18-899E-64CA964C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2AB-DC11-4B28-8DFF-DF2E1BAF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88D01-CED2-4EE2-AF05-B525CD5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7C62D-3B2E-490B-B6B5-056A7CBB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909F-0A3E-480B-911C-02B86280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FADF1-2320-4980-8709-8638CF9B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8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6DA-A4BC-431B-9D80-02F36715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FB9A9-B858-4ABC-A550-3F0E541A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39111-D45C-4446-B385-B7783572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B760-4FB3-4F00-BDAD-487BB960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8467-D67B-445E-BCDF-C12D80EA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B06D8-9CB8-44FD-B052-295C8DB5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B1E7-9599-4C0B-BD09-0F5CA745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19B87-2373-4F76-A55B-A6BCE805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3FCD-1660-4436-8ED5-EB25CF64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B794-A8BE-4F46-9A92-62E1C8E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71E9-0CD8-4D85-AC80-90A6A838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9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2460F-4F13-48A7-88D5-5258A01D5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FFA4-0484-4268-AC07-5CB2717D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9780-7890-4DFE-98D2-9719943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8022-FA8C-4687-8D83-C19637B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47E6-66CF-4BA6-A007-AEE43DED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0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F53D7-B129-4567-BA28-BD8C56C6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E7F7-18F5-4D09-BE84-9B6D4E4E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F505-3944-4AA5-83E3-77941A77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FB32-4EB0-435B-9AA7-F03407F876B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F075-1764-4E9F-8AC1-871DD5DA6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BADE-8126-40BC-9DF4-B04F4C95F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B757-3AE4-4393-B004-0341BB37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athanlauga/nba-games?select=game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D6C45-ACE4-49BE-BE3A-F820FE3ABBBB}"/>
              </a:ext>
            </a:extLst>
          </p:cNvPr>
          <p:cNvSpPr/>
          <p:nvPr/>
        </p:nvSpPr>
        <p:spPr>
          <a:xfrm>
            <a:off x="5627077" y="4110059"/>
            <a:ext cx="6101861" cy="2063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742" y="692634"/>
            <a:ext cx="7844100" cy="215665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NBA Home Team Game Outcome Classification</a:t>
            </a:r>
            <a:endParaRPr lang="en-US" sz="36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349" y="4269977"/>
            <a:ext cx="6377651" cy="17439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Jay Kwon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Metis Data Science and Engineering (flex program)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Module 4 – Classification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March 23, 2022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692150" y="504414"/>
            <a:ext cx="10807700" cy="2924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24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classification models to predict whether the home team wins upcoming NBA games</a:t>
            </a:r>
            <a:r>
              <a:rPr lang="en-US" sz="2200" b="1" dirty="0">
                <a:solidFill>
                  <a:srgbClr val="333333"/>
                </a:solidFill>
                <a:latin typeface="Helvetica Neue"/>
              </a:rPr>
              <a:t>.   home team wins = positive outcome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	1. Assess the models and optimize best model for precision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2. Interpret model – most important features; can this model be used to turn a profit by wagering on the games?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DB859-D730-4360-9103-A101039A34B0}"/>
              </a:ext>
            </a:extLst>
          </p:cNvPr>
          <p:cNvSpPr txBox="1">
            <a:spLocks/>
          </p:cNvSpPr>
          <p:nvPr/>
        </p:nvSpPr>
        <p:spPr>
          <a:xfrm>
            <a:off x="757767" y="3834652"/>
            <a:ext cx="10742083" cy="26037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Background and Motivation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sz="2200" b="1" dirty="0">
                <a:solidFill>
                  <a:srgbClr val="333333"/>
                </a:solidFill>
                <a:latin typeface="Helvetica Neue"/>
              </a:rPr>
              <a:t>Sports Betting: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 can potentially turn a profit by wagering on the outcomes of NBA games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must consistently beat the odds that the oddsmakers lay</a:t>
            </a:r>
            <a:endParaRPr lang="en-US" sz="22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insights gained would be beneficial to anyone interested in NBA, sports betting, making money</a:t>
            </a: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endParaRPr lang="en-US" sz="19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DB859-D730-4360-9103-A101039A34B0}"/>
              </a:ext>
            </a:extLst>
          </p:cNvPr>
          <p:cNvSpPr txBox="1">
            <a:spLocks/>
          </p:cNvSpPr>
          <p:nvPr/>
        </p:nvSpPr>
        <p:spPr>
          <a:xfrm>
            <a:off x="1279793" y="1409237"/>
            <a:ext cx="9632413" cy="52255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600" b="1" u="sng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en-US" sz="3600" b="1" u="sng" baseline="30000" dirty="0">
                <a:solidFill>
                  <a:srgbClr val="000000"/>
                </a:solidFill>
                <a:latin typeface="Helvetica Neue"/>
              </a:rPr>
              <a:t>st</a:t>
            </a:r>
            <a:r>
              <a:rPr lang="en-US" sz="3600" b="1" u="sng" dirty="0">
                <a:solidFill>
                  <a:srgbClr val="000000"/>
                </a:solidFill>
                <a:latin typeface="Helvetica Neue"/>
              </a:rPr>
              <a:t> -- Precision:</a:t>
            </a:r>
          </a:p>
          <a:p>
            <a:r>
              <a:rPr lang="en-US" sz="3300" dirty="0">
                <a:solidFill>
                  <a:srgbClr val="333333"/>
                </a:solidFill>
                <a:latin typeface="Helvetica Neue"/>
              </a:rPr>
              <a:t>only concerned when we actually place wagers</a:t>
            </a:r>
          </a:p>
          <a:p>
            <a:r>
              <a:rPr lang="en-US" sz="3300" dirty="0">
                <a:solidFill>
                  <a:srgbClr val="333333"/>
                </a:solidFill>
                <a:latin typeface="Helvetica Neue"/>
              </a:rPr>
              <a:t>False Positives = lose money </a:t>
            </a:r>
          </a:p>
          <a:p>
            <a:r>
              <a:rPr lang="en-US" sz="3300" dirty="0">
                <a:solidFill>
                  <a:srgbClr val="333333"/>
                </a:solidFill>
                <a:latin typeface="Helvetica Neue"/>
              </a:rPr>
              <a:t>True Positives = make money</a:t>
            </a:r>
          </a:p>
          <a:p>
            <a:r>
              <a:rPr lang="en-US" sz="3300" dirty="0">
                <a:solidFill>
                  <a:srgbClr val="333333"/>
                </a:solidFill>
                <a:latin typeface="Helvetica Neue"/>
              </a:rPr>
              <a:t>maximize precision = minimize FP and maximize TP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300" b="1" u="sng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b="1" u="sng" dirty="0">
                <a:solidFill>
                  <a:srgbClr val="000000"/>
                </a:solidFill>
                <a:latin typeface="Helvetica Neue"/>
              </a:rPr>
              <a:t>2</a:t>
            </a:r>
            <a:r>
              <a:rPr lang="en-US" sz="3600" b="1" u="sng" baseline="30000" dirty="0">
                <a:solidFill>
                  <a:srgbClr val="000000"/>
                </a:solidFill>
                <a:latin typeface="Helvetica Neue"/>
              </a:rPr>
              <a:t>nd</a:t>
            </a:r>
            <a:r>
              <a:rPr lang="en-US" sz="3600" b="1" u="sng" dirty="0">
                <a:solidFill>
                  <a:srgbClr val="000000"/>
                </a:solidFill>
                <a:latin typeface="Helvetica Neue"/>
              </a:rPr>
              <a:t> -- Recall</a:t>
            </a:r>
            <a:r>
              <a:rPr lang="en-US" sz="3600" b="1" dirty="0">
                <a:solidFill>
                  <a:srgbClr val="000000"/>
                </a:solidFill>
                <a:latin typeface="Helvetica Neue"/>
              </a:rPr>
              <a:t>:</a:t>
            </a:r>
            <a:endParaRPr lang="en-US" sz="36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3300" dirty="0">
                <a:solidFill>
                  <a:srgbClr val="333333"/>
                </a:solidFill>
                <a:latin typeface="Helvetica Neue"/>
              </a:rPr>
              <a:t>must make enough wagers in a reasonable timeframe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333333"/>
                </a:solidFill>
                <a:latin typeface="Helvetica Neue"/>
              </a:rPr>
              <a:t>	- weather variance of binomial distribution to reduce risk-of-ruin (losing everything)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333333"/>
                </a:solidFill>
                <a:latin typeface="Helvetica Neue"/>
              </a:rPr>
              <a:t>	- bet sizes must be small enough relative to capital to make enough wagers</a:t>
            </a:r>
          </a:p>
          <a:p>
            <a:pPr marL="0" indent="0">
              <a:buNone/>
            </a:pPr>
            <a:endParaRPr lang="en-US" sz="25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b="1" u="sng" dirty="0">
                <a:solidFill>
                  <a:srgbClr val="000000"/>
                </a:solidFill>
                <a:latin typeface="Helvetica Neue"/>
              </a:rPr>
              <a:t>Soft Predictions</a:t>
            </a:r>
            <a:r>
              <a:rPr lang="en-US" sz="3600" b="1" dirty="0">
                <a:solidFill>
                  <a:srgbClr val="000000"/>
                </a:solidFill>
                <a:latin typeface="Helvetica Neue"/>
              </a:rPr>
              <a:t>:</a:t>
            </a:r>
            <a:endParaRPr lang="en-US" sz="36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900" dirty="0">
                <a:solidFill>
                  <a:srgbClr val="333333"/>
                </a:solidFill>
                <a:latin typeface="Helvetica Neue"/>
              </a:rPr>
              <a:t>probabilities may be used as proxy for expected value (EV) calculations</a:t>
            </a:r>
          </a:p>
          <a:p>
            <a:r>
              <a:rPr lang="en-US" sz="2900" dirty="0">
                <a:solidFill>
                  <a:srgbClr val="333333"/>
                </a:solidFill>
                <a:latin typeface="Helvetica Neue"/>
              </a:rPr>
              <a:t>given the probability and payouts is the EV positive?</a:t>
            </a:r>
          </a:p>
          <a:p>
            <a:r>
              <a:rPr lang="en-US" sz="2900" dirty="0">
                <a:solidFill>
                  <a:srgbClr val="333333"/>
                </a:solidFill>
                <a:latin typeface="Helvetica Neue"/>
              </a:rPr>
              <a:t>if positive bet on home team winning; else do not bet on the game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6F2B57-84C5-4917-8963-63FE0B92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806" y="323675"/>
            <a:ext cx="4120559" cy="865892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1021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74" y="255941"/>
            <a:ext cx="2668658" cy="6255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570" y="1124023"/>
            <a:ext cx="8881620" cy="22033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rgbClr val="333333"/>
                </a:solidFill>
                <a:latin typeface="Helvetica Neue"/>
              </a:rPr>
              <a:t>Raw data with historical game outcomes and statistics: </a:t>
            </a:r>
            <a:r>
              <a:rPr lang="en-US" sz="2100" dirty="0">
                <a:solidFill>
                  <a:srgbClr val="333333"/>
                </a:solidFill>
                <a:latin typeface="Helvetica Neue"/>
                <a:hlinkClick r:id="rId2"/>
              </a:rPr>
              <a:t>https://www.kaggle.com/nathanlauga/nba-games?select=games.csv</a:t>
            </a:r>
            <a:endParaRPr lang="en-US" sz="2100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rolling previous 10 game averages were obtained for each game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24526 rows and 26 features (all quantitative)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time period: Oct, 2003 – Nov, 2021 (18.5 NBA seasons)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1486569" y="3734363"/>
            <a:ext cx="8881620" cy="14486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b="1" dirty="0">
                <a:solidFill>
                  <a:srgbClr val="333333"/>
                </a:solidFill>
                <a:latin typeface="Helvetica Neue"/>
              </a:rPr>
              <a:t>Home team advantage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333333"/>
                </a:solidFill>
                <a:latin typeface="Helvetica Neue"/>
              </a:rPr>
              <a:t>	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- empirical probability of home team winning 59% of the time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not a big class imbalance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E6908-7510-4618-9769-70C90ADF9991}"/>
              </a:ext>
            </a:extLst>
          </p:cNvPr>
          <p:cNvSpPr txBox="1">
            <a:spLocks/>
          </p:cNvSpPr>
          <p:nvPr/>
        </p:nvSpPr>
        <p:spPr>
          <a:xfrm>
            <a:off x="1486569" y="5590005"/>
            <a:ext cx="2309028" cy="47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Tools used: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F55F5B-055C-4F9B-BEFA-3879B8FCCFDE}"/>
              </a:ext>
            </a:extLst>
          </p:cNvPr>
          <p:cNvSpPr txBox="1">
            <a:spLocks/>
          </p:cNvSpPr>
          <p:nvPr/>
        </p:nvSpPr>
        <p:spPr>
          <a:xfrm>
            <a:off x="1486569" y="6130819"/>
            <a:ext cx="8881620" cy="471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Sklearn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Pandas, Matplotlib, Seaborn</a:t>
            </a:r>
            <a:endParaRPr lang="en-US" sz="2400" b="1" dirty="0">
              <a:solidFill>
                <a:srgbClr val="333333"/>
              </a:solidFill>
              <a:highlight>
                <a:srgbClr val="FFFF00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351448" y="838397"/>
            <a:ext cx="11517917" cy="5846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798" y="128992"/>
            <a:ext cx="6566616" cy="635452"/>
          </a:xfrm>
        </p:spPr>
        <p:txBody>
          <a:bodyPr>
            <a:noAutofit/>
          </a:bodyPr>
          <a:lstStyle/>
          <a:p>
            <a:r>
              <a:rPr lang="en-US" sz="2500" dirty="0" err="1"/>
              <a:t>Pairplot</a:t>
            </a:r>
            <a:r>
              <a:rPr lang="en-US" sz="2500" dirty="0"/>
              <a:t> of select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6791005" y="1683440"/>
            <a:ext cx="4761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- Home team’s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previous 10 home game average statistics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not too promising as classification features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1573D-D896-4C7E-939A-D6C27E57EDAA}"/>
              </a:ext>
            </a:extLst>
          </p:cNvPr>
          <p:cNvSpPr txBox="1"/>
          <p:nvPr/>
        </p:nvSpPr>
        <p:spPr>
          <a:xfrm>
            <a:off x="6787133" y="5143701"/>
            <a:ext cx="535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previous 10 game win-rate 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	looks promising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C111BE-A7C6-4642-B08C-AF72FBA30076}"/>
              </a:ext>
            </a:extLst>
          </p:cNvPr>
          <p:cNvCxnSpPr>
            <a:cxnSpLocks/>
          </p:cNvCxnSpPr>
          <p:nvPr/>
        </p:nvCxnSpPr>
        <p:spPr>
          <a:xfrm>
            <a:off x="6060022" y="6069587"/>
            <a:ext cx="23616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3D250B-82A4-442C-AF50-16CBE3E11CB7}"/>
              </a:ext>
            </a:extLst>
          </p:cNvPr>
          <p:cNvSpPr txBox="1"/>
          <p:nvPr/>
        </p:nvSpPr>
        <p:spPr>
          <a:xfrm>
            <a:off x="8421709" y="5858227"/>
            <a:ext cx="34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separation of 0 vs 1 distributions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FA6E343-497C-4602-B099-760E4C8B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8" y="859333"/>
            <a:ext cx="6328834" cy="58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91E-BF7F-4CC5-ABAE-84647F81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322" y="132277"/>
            <a:ext cx="10505947" cy="904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Classification Model Evaluation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CBC042-E2C7-49ED-869E-928BE0ADE0FD}"/>
              </a:ext>
            </a:extLst>
          </p:cNvPr>
          <p:cNvSpPr txBox="1">
            <a:spLocks/>
          </p:cNvSpPr>
          <p:nvPr/>
        </p:nvSpPr>
        <p:spPr>
          <a:xfrm>
            <a:off x="340569" y="4038600"/>
            <a:ext cx="3968963" cy="2383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1" u="sng" dirty="0">
                <a:solidFill>
                  <a:prstClr val="black"/>
                </a:solidFill>
                <a:latin typeface="Calibri" panose="020F0502020204030204"/>
              </a:rPr>
              <a:t>Precision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Logistic Regression: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0.67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- Random Forest: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0.66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Tx/>
              <a:buChar char="-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 Boosted Trees: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0.66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* 0.5 threshold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5A5F06-A9BB-4040-99A3-1F247396C537}"/>
              </a:ext>
            </a:extLst>
          </p:cNvPr>
          <p:cNvSpPr txBox="1">
            <a:spLocks/>
          </p:cNvSpPr>
          <p:nvPr/>
        </p:nvSpPr>
        <p:spPr>
          <a:xfrm>
            <a:off x="6780070" y="1526990"/>
            <a:ext cx="3528097" cy="4550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 AUC curves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24EA9F-C89A-4C3A-BA12-7B09E577C59E}"/>
              </a:ext>
            </a:extLst>
          </p:cNvPr>
          <p:cNvCxnSpPr>
            <a:cxnSpLocks/>
          </p:cNvCxnSpPr>
          <p:nvPr/>
        </p:nvCxnSpPr>
        <p:spPr>
          <a:xfrm>
            <a:off x="7657392" y="5286619"/>
            <a:ext cx="424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A55928C5-4CEF-4DEE-A136-AC581E4CD660}"/>
              </a:ext>
            </a:extLst>
          </p:cNvPr>
          <p:cNvSpPr txBox="1">
            <a:spLocks/>
          </p:cNvSpPr>
          <p:nvPr/>
        </p:nvSpPr>
        <p:spPr>
          <a:xfrm>
            <a:off x="340570" y="1480268"/>
            <a:ext cx="3968963" cy="22408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300" b="1" u="sng" dirty="0">
                <a:solidFill>
                  <a:prstClr val="black"/>
                </a:solidFill>
                <a:latin typeface="Calibri" panose="020F0502020204030204"/>
              </a:rPr>
              <a:t>Test Accuracies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- Logistic Regression: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0.65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- Random Forest: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0.63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- Grad Boosted Trees: 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0.64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endParaRPr lang="en-US" sz="800" b="1" dirty="0">
              <a:solidFill>
                <a:prstClr val="black"/>
              </a:solidFill>
              <a:latin typeface="Calibri" panose="020F050202020403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* empirical probability: 0.59</a:t>
            </a:r>
            <a:r>
              <a:rPr lang="en-US" sz="2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75E8A13-A010-48A5-A90F-D1491D0B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93" y="1932549"/>
            <a:ext cx="6978572" cy="42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353C46-E31F-4C41-AC4A-F0F47D93BC02}"/>
              </a:ext>
            </a:extLst>
          </p:cNvPr>
          <p:cNvSpPr/>
          <p:nvPr/>
        </p:nvSpPr>
        <p:spPr>
          <a:xfrm>
            <a:off x="364067" y="1005885"/>
            <a:ext cx="11556999" cy="5640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E7FCE3-597F-4490-BBF1-E4115D81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5" y="158830"/>
            <a:ext cx="5179535" cy="765772"/>
          </a:xfrm>
        </p:spPr>
        <p:txBody>
          <a:bodyPr>
            <a:noAutofit/>
          </a:bodyPr>
          <a:lstStyle/>
          <a:p>
            <a:r>
              <a:rPr lang="en-US" sz="2500" dirty="0"/>
              <a:t>Maximizing precision for Log-reg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5DCE050-B074-4E47-B44C-78588228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1" y="1334567"/>
            <a:ext cx="5442512" cy="3684162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E0DF4EF-D5FE-44FB-AE25-69362BF7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95" y="1585525"/>
            <a:ext cx="3747705" cy="3448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45196-72FE-4F6E-8CAC-5E7511FE31A7}"/>
              </a:ext>
            </a:extLst>
          </p:cNvPr>
          <p:cNvSpPr txBox="1"/>
          <p:nvPr/>
        </p:nvSpPr>
        <p:spPr>
          <a:xfrm>
            <a:off x="7228882" y="5174616"/>
            <a:ext cx="4227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100% precision when </a:t>
            </a:r>
            <a:r>
              <a:rPr lang="en-US" sz="2000" i="0" dirty="0" err="1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 = 0.88</a:t>
            </a:r>
          </a:p>
          <a:p>
            <a:pPr marL="342900" indent="-342900" algn="l">
              <a:buFontTx/>
              <a:buChar char="-"/>
            </a:pP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only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14 games out of 24,000+</a:t>
            </a:r>
          </a:p>
          <a:p>
            <a:pPr marL="342900" indent="-342900" algn="l">
              <a:buFontTx/>
              <a:buChar char="-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need higher recall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32E55-8E48-420F-8515-C5D98D39D94A}"/>
              </a:ext>
            </a:extLst>
          </p:cNvPr>
          <p:cNvSpPr txBox="1"/>
          <p:nvPr/>
        </p:nvSpPr>
        <p:spPr>
          <a:xfrm>
            <a:off x="7699423" y="1175552"/>
            <a:ext cx="328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Confusion Matrix (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 = 0.88)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DABB5-25FF-4F21-A63E-F5B8FF35B345}"/>
              </a:ext>
            </a:extLst>
          </p:cNvPr>
          <p:cNvSpPr txBox="1"/>
          <p:nvPr/>
        </p:nvSpPr>
        <p:spPr>
          <a:xfrm>
            <a:off x="1161138" y="5313395"/>
            <a:ext cx="422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higher threshold: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higher precision but lower recall</a:t>
            </a: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674E2E2-84F8-4D72-9FDF-976AAB862BD5}"/>
              </a:ext>
            </a:extLst>
          </p:cNvPr>
          <p:cNvSpPr/>
          <p:nvPr/>
        </p:nvSpPr>
        <p:spPr>
          <a:xfrm>
            <a:off x="702906" y="1719844"/>
            <a:ext cx="10722861" cy="2733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Expected Value = (win prob x (payout – wager)) – (lose prob x wager)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let’s say we </a:t>
            </a:r>
            <a:r>
              <a:rPr lang="en-US" b="1" dirty="0"/>
              <a:t>wager $100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soft probability threshold as proxy for real game outcome probabilities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EV = 0, we breakeven</a:t>
            </a:r>
          </a:p>
          <a:p>
            <a:pPr marL="285750" indent="-285750">
              <a:buFontTx/>
              <a:buChar char="-"/>
            </a:pPr>
            <a:r>
              <a:rPr lang="en-US" dirty="0"/>
              <a:t>EV = 0 = 0.88 x (payout – wager) – 0.12 x $100</a:t>
            </a:r>
          </a:p>
          <a:p>
            <a:pPr marL="285750" indent="-285750">
              <a:buFontTx/>
              <a:buChar char="-"/>
            </a:pPr>
            <a:r>
              <a:rPr lang="en-US" dirty="0"/>
              <a:t>(payout – wager) = </a:t>
            </a:r>
            <a:r>
              <a:rPr lang="en-US" b="1" dirty="0"/>
              <a:t>$13.63 </a:t>
            </a:r>
            <a:r>
              <a:rPr lang="en-US" dirty="0">
                <a:sym typeface="Wingdings" panose="05000000000000000000" pitchFamily="2" charset="2"/>
              </a:rPr>
              <a:t> breakeven point: must be laid </a:t>
            </a:r>
            <a:r>
              <a:rPr lang="en-US" b="1" dirty="0">
                <a:sym typeface="Wingdings" panose="05000000000000000000" pitchFamily="2" charset="2"/>
              </a:rPr>
              <a:t>0.136 to 1 ; -733.68 </a:t>
            </a:r>
            <a:r>
              <a:rPr lang="en-US" dirty="0">
                <a:sym typeface="Wingdings" panose="05000000000000000000" pitchFamily="2" charset="2"/>
              </a:rPr>
              <a:t>in sports betting terms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highlight>
                  <a:srgbClr val="FFFF00"/>
                </a:highlight>
              </a:rPr>
              <a:t>For every $100 wagered, we must be offered a profit &gt; $13.63 for our model to be profitable (positive EV, “beat the odds”)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81395E-E5E4-4AE5-9E9E-F9F509A64575}"/>
              </a:ext>
            </a:extLst>
          </p:cNvPr>
          <p:cNvSpPr/>
          <p:nvPr/>
        </p:nvSpPr>
        <p:spPr>
          <a:xfrm>
            <a:off x="6659033" y="3492499"/>
            <a:ext cx="2040467" cy="28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8E1A7-049F-4703-A6C3-A6B1A472E739}"/>
              </a:ext>
            </a:extLst>
          </p:cNvPr>
          <p:cNvSpPr txBox="1"/>
          <p:nvPr/>
        </p:nvSpPr>
        <p:spPr>
          <a:xfrm>
            <a:off x="589534" y="4633415"/>
            <a:ext cx="683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Practical Problem of Time – Low Recall: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159FEB-87F8-4E8E-9A24-3BE42CAF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373" y="249159"/>
            <a:ext cx="4936928" cy="914033"/>
          </a:xfrm>
        </p:spPr>
        <p:txBody>
          <a:bodyPr>
            <a:no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cap="none" dirty="0"/>
              <a:t>Practical Application: wagering on NBA games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857EE-EA1D-489C-8605-47B8FC4759DC}"/>
              </a:ext>
            </a:extLst>
          </p:cNvPr>
          <p:cNvSpPr txBox="1"/>
          <p:nvPr/>
        </p:nvSpPr>
        <p:spPr>
          <a:xfrm>
            <a:off x="589534" y="1258179"/>
            <a:ext cx="683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Breakeven Odds at 88% precision</a:t>
            </a:r>
            <a:r>
              <a:rPr lang="en-US" sz="2400" dirty="0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50445-31E9-48CF-9DB1-EBC50F092E5E}"/>
              </a:ext>
            </a:extLst>
          </p:cNvPr>
          <p:cNvSpPr/>
          <p:nvPr/>
        </p:nvSpPr>
        <p:spPr>
          <a:xfrm>
            <a:off x="702905" y="5095080"/>
            <a:ext cx="10722861" cy="1667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000" dirty="0"/>
              <a:t>over 18.5 years, we found 14 games that had 88%+ chance of the home team winning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to decrease the probability of going broke (tail risk) we must make enough wagers to endure variance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in order to make many smaller wagers, we need more games to bet on (increase recall)</a:t>
            </a:r>
          </a:p>
          <a:p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660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77" y="1402509"/>
            <a:ext cx="10544246" cy="513375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sz="2000" b="1" i="0" u="sng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000" b="1" i="0" u="sng" dirty="0">
                <a:solidFill>
                  <a:srgbClr val="333333"/>
                </a:solidFill>
                <a:effectLst/>
                <a:latin typeface="Helvetica Neue"/>
              </a:rPr>
              <a:t>Conclusions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profitable scenarios exist for deploying our model successfully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trying different ML techniques and tinkering with the hyperparameters led to similar performances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need more features with better predictive power to increase F1 score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previous 10-game win-rate is a </a:t>
            </a:r>
            <a:r>
              <a:rPr lang="en-US" sz="2000">
                <a:solidFill>
                  <a:srgbClr val="333333"/>
                </a:solidFill>
                <a:latin typeface="Helvetica Neue"/>
              </a:rPr>
              <a:t>good predictive feature</a:t>
            </a: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sz="2000" b="1" u="sng" dirty="0">
                <a:solidFill>
                  <a:srgbClr val="333333"/>
                </a:solidFill>
                <a:latin typeface="Helvetica Neue"/>
              </a:rPr>
              <a:t>Future Projects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find more features: injury data, offensive and defensive rankings, player specific data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obtain historic data for sports wagering odds</a:t>
            </a:r>
          </a:p>
          <a:p>
            <a:pPr algn="l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calculate EV for each prediction and adjust threshold and bet sizes to find profitable strategies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22722F-A541-48FF-9F72-08C9ED2B0F81}"/>
              </a:ext>
            </a:extLst>
          </p:cNvPr>
          <p:cNvSpPr txBox="1">
            <a:spLocks/>
          </p:cNvSpPr>
          <p:nvPr/>
        </p:nvSpPr>
        <p:spPr bwMode="black">
          <a:xfrm>
            <a:off x="1779198" y="225378"/>
            <a:ext cx="8633604" cy="7700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Conclusions and Future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29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1178</TotalTime>
  <Words>736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Helvetica Neue</vt:lpstr>
      <vt:lpstr>Arial</vt:lpstr>
      <vt:lpstr>Calibri</vt:lpstr>
      <vt:lpstr>Calibri Light</vt:lpstr>
      <vt:lpstr>Gill Sans MT</vt:lpstr>
      <vt:lpstr>Times New Roman</vt:lpstr>
      <vt:lpstr>Wingdings 3</vt:lpstr>
      <vt:lpstr>Parcel</vt:lpstr>
      <vt:lpstr>Office Theme</vt:lpstr>
      <vt:lpstr>NBA Home Team Game Outcome Classification</vt:lpstr>
      <vt:lpstr>PowerPoint Presentation</vt:lpstr>
      <vt:lpstr>evaluation metrics</vt:lpstr>
      <vt:lpstr>Dataset</vt:lpstr>
      <vt:lpstr>Pairplot of select features</vt:lpstr>
      <vt:lpstr>Classification Model Evaluation</vt:lpstr>
      <vt:lpstr>Maximizing precision for Log-reg</vt:lpstr>
      <vt:lpstr>Practical Application: wagering on NBA games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MTA Data for Optimal Advertising</dc:title>
  <dc:creator>k</dc:creator>
  <cp:lastModifiedBy>J K</cp:lastModifiedBy>
  <cp:revision>152</cp:revision>
  <dcterms:created xsi:type="dcterms:W3CDTF">2021-07-24T17:28:02Z</dcterms:created>
  <dcterms:modified xsi:type="dcterms:W3CDTF">2022-03-23T22:24:19Z</dcterms:modified>
</cp:coreProperties>
</file>