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8" r:id="rId3"/>
    <p:sldId id="259" r:id="rId4"/>
    <p:sldId id="274" r:id="rId5"/>
    <p:sldId id="282" r:id="rId6"/>
    <p:sldId id="283" r:id="rId7"/>
    <p:sldId id="276" r:id="rId8"/>
    <p:sldId id="285" r:id="rId9"/>
    <p:sldId id="275" r:id="rId10"/>
    <p:sldId id="284" r:id="rId11"/>
    <p:sldId id="271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74"/>
            <p14:sldId id="282"/>
            <p14:sldId id="283"/>
            <p14:sldId id="276"/>
            <p14:sldId id="285"/>
            <p14:sldId id="275"/>
            <p14:sldId id="284"/>
            <p14:sldId id="271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eet2016/us-financial-news-articles?datasetId=499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D6C45-ACE4-49BE-BE3A-F820FE3ABBBB}"/>
              </a:ext>
            </a:extLst>
          </p:cNvPr>
          <p:cNvSpPr/>
          <p:nvPr/>
        </p:nvSpPr>
        <p:spPr>
          <a:xfrm>
            <a:off x="6096000" y="4500947"/>
            <a:ext cx="5517483" cy="1971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742" y="692634"/>
            <a:ext cx="7755513" cy="237383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news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topic Modeling and recommender</a:t>
            </a:r>
            <a:endParaRPr lang="en-US" sz="6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604" y="4574838"/>
            <a:ext cx="6377651" cy="17439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Jay Kwon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Metis Data Science and Engineering (flex program)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Module 5 – Unsupervised Learning and NLP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May 18, 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81769-BB4D-913E-D248-11FF3016A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85"/>
          <a:stretch/>
        </p:blipFill>
        <p:spPr>
          <a:xfrm>
            <a:off x="666134" y="1440646"/>
            <a:ext cx="11096056" cy="49878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674E2E2-84F8-4D72-9FDF-976AAB862BD5}"/>
              </a:ext>
            </a:extLst>
          </p:cNvPr>
          <p:cNvSpPr/>
          <p:nvPr/>
        </p:nvSpPr>
        <p:spPr>
          <a:xfrm>
            <a:off x="131237" y="790150"/>
            <a:ext cx="1797852" cy="442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original article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11047802" y="4988053"/>
            <a:ext cx="656517" cy="26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20" y="134985"/>
            <a:ext cx="6935182" cy="745994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Recommender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7F61E1-C251-3D6D-635A-58268E9C0550}"/>
              </a:ext>
            </a:extLst>
          </p:cNvPr>
          <p:cNvCxnSpPr>
            <a:cxnSpLocks/>
          </p:cNvCxnSpPr>
          <p:nvPr/>
        </p:nvCxnSpPr>
        <p:spPr>
          <a:xfrm>
            <a:off x="901188" y="1232965"/>
            <a:ext cx="201991" cy="10840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13A4B7-EE16-1FE5-8559-6807B11F9FA2}"/>
              </a:ext>
            </a:extLst>
          </p:cNvPr>
          <p:cNvCxnSpPr>
            <a:cxnSpLocks/>
          </p:cNvCxnSpPr>
          <p:nvPr/>
        </p:nvCxnSpPr>
        <p:spPr>
          <a:xfrm>
            <a:off x="8002350" y="6107231"/>
            <a:ext cx="35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EFAAE-2D14-DA28-EA72-656D98D8D3E6}"/>
              </a:ext>
            </a:extLst>
          </p:cNvPr>
          <p:cNvSpPr/>
          <p:nvPr/>
        </p:nvSpPr>
        <p:spPr>
          <a:xfrm>
            <a:off x="89683" y="6263901"/>
            <a:ext cx="2510157" cy="442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 recommendation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6F9632-D861-8749-17D2-7ECC68691031}"/>
              </a:ext>
            </a:extLst>
          </p:cNvPr>
          <p:cNvCxnSpPr>
            <a:cxnSpLocks/>
          </p:cNvCxnSpPr>
          <p:nvPr/>
        </p:nvCxnSpPr>
        <p:spPr>
          <a:xfrm flipV="1">
            <a:off x="666134" y="5551293"/>
            <a:ext cx="336049" cy="71260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3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77" y="1402509"/>
            <a:ext cx="10544246" cy="47978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1" i="0" u="sng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333333"/>
                </a:solidFill>
                <a:effectLst/>
                <a:latin typeface="Helvetica Neue"/>
              </a:rPr>
              <a:t>Conclusions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LDA modeling resulted in some clearly defined topics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Readers can pull up articles based on topics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Readers can use recommender to display similar articles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some insights gained based on segmentation of data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2000" b="1" u="sng" dirty="0">
                <a:solidFill>
                  <a:srgbClr val="333333"/>
                </a:solidFill>
                <a:latin typeface="Helvetica Neue"/>
              </a:rPr>
              <a:t>Future Projects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Try increasing number of topics for better resolution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Sentiment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Conclusions and Future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Supplemental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34C6C-1941-F92A-B7B3-848C8E818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63" y="1234378"/>
            <a:ext cx="7016705" cy="5289822"/>
          </a:xfrm>
        </p:spPr>
      </p:pic>
    </p:spTree>
    <p:extLst>
      <p:ext uri="{BB962C8B-B14F-4D97-AF65-F5344CB8AC3E}">
        <p14:creationId xmlns:p14="http://schemas.microsoft.com/office/powerpoint/2010/main" val="199497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Supplemental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EA11EA-0773-A3D0-269A-B59A5105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825" y="1134090"/>
            <a:ext cx="7181922" cy="5394004"/>
          </a:xfrm>
        </p:spPr>
      </p:pic>
    </p:spTree>
    <p:extLst>
      <p:ext uri="{BB962C8B-B14F-4D97-AF65-F5344CB8AC3E}">
        <p14:creationId xmlns:p14="http://schemas.microsoft.com/office/powerpoint/2010/main" val="14101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Supplemental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14F358-2022-69D9-DA95-EBE94AB6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10" y="1193083"/>
            <a:ext cx="5999102" cy="5360263"/>
          </a:xfrm>
        </p:spPr>
      </p:pic>
    </p:spTree>
    <p:extLst>
      <p:ext uri="{BB962C8B-B14F-4D97-AF65-F5344CB8AC3E}">
        <p14:creationId xmlns:p14="http://schemas.microsoft.com/office/powerpoint/2010/main" val="9604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Supplemental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0802F-26EF-0BC0-E4DF-36BD8920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71" y="1134090"/>
            <a:ext cx="10532423" cy="5924488"/>
          </a:xfrm>
        </p:spPr>
      </p:pic>
    </p:spTree>
    <p:extLst>
      <p:ext uri="{BB962C8B-B14F-4D97-AF65-F5344CB8AC3E}">
        <p14:creationId xmlns:p14="http://schemas.microsoft.com/office/powerpoint/2010/main" val="38490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950882" y="380528"/>
            <a:ext cx="10290236" cy="17196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3200" b="1" dirty="0">
                <a:solidFill>
                  <a:srgbClr val="000000"/>
                </a:solidFill>
                <a:latin typeface="Helvetica Neue"/>
              </a:rPr>
              <a:t>:</a:t>
            </a:r>
            <a:endParaRPr lang="en-US" sz="2800" b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1. Define Topics for Financial News Articles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2. Build a recommender for any given article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DB859-D730-4360-9103-A101039A34B0}"/>
              </a:ext>
            </a:extLst>
          </p:cNvPr>
          <p:cNvSpPr txBox="1">
            <a:spLocks/>
          </p:cNvSpPr>
          <p:nvPr/>
        </p:nvSpPr>
        <p:spPr>
          <a:xfrm>
            <a:off x="950882" y="2431426"/>
            <a:ext cx="10290236" cy="41522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>
                <a:solidFill>
                  <a:srgbClr val="000000"/>
                </a:solidFill>
                <a:latin typeface="Helvetica Neue"/>
              </a:rPr>
              <a:t>Motivation: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people in finance must pay close attention to the financial news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ability to categorize articles base on topics would be useful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ability to pull up similar articles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distribution of articles over topics is insightful</a:t>
            </a:r>
          </a:p>
          <a:p>
            <a:pPr lvl="1">
              <a:buFontTx/>
              <a:buChar char="-"/>
            </a:pPr>
            <a:r>
              <a:rPr lang="en-US" sz="1800" b="1" dirty="0">
                <a:solidFill>
                  <a:srgbClr val="333333"/>
                </a:solidFill>
                <a:latin typeface="Helvetica Neue"/>
              </a:rPr>
              <a:t>investors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(individuals, wealth management firms, hedge funds, pension funds)</a:t>
            </a:r>
          </a:p>
          <a:p>
            <a:pPr lvl="1">
              <a:buFontTx/>
              <a:buChar char="-"/>
            </a:pPr>
            <a:r>
              <a:rPr lang="en-US" sz="1800" b="1" dirty="0">
                <a:solidFill>
                  <a:srgbClr val="333333"/>
                </a:solidFill>
                <a:latin typeface="Helvetica Neue"/>
              </a:rPr>
              <a:t>financial news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(Bloomberg, CNBC, Wall Street Journal)</a:t>
            </a:r>
          </a:p>
          <a:p>
            <a:pPr lvl="1">
              <a:buFontTx/>
              <a:buChar char="-"/>
            </a:pPr>
            <a:r>
              <a:rPr lang="en-US" sz="1800" b="1" dirty="0">
                <a:solidFill>
                  <a:srgbClr val="333333"/>
                </a:solidFill>
                <a:latin typeface="Helvetica Neue"/>
              </a:rPr>
              <a:t>ratings agencies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(S&amp;P, Moody’s, Fitch)</a:t>
            </a:r>
          </a:p>
          <a:p>
            <a:pPr lvl="1">
              <a:buFontTx/>
              <a:buChar char="-"/>
            </a:pPr>
            <a:r>
              <a:rPr lang="en-US" sz="1800" b="1" dirty="0">
                <a:solidFill>
                  <a:srgbClr val="333333"/>
                </a:solidFill>
                <a:latin typeface="Helvetica Neue"/>
              </a:rPr>
              <a:t>financial services</a:t>
            </a:r>
          </a:p>
          <a:p>
            <a:endParaRPr lang="en-US" sz="19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94" y="275908"/>
            <a:ext cx="5025400" cy="6255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475" y="1030932"/>
            <a:ext cx="9425237" cy="25558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rgbClr val="333333"/>
                </a:solidFill>
                <a:latin typeface="Helvetica Neue"/>
              </a:rPr>
              <a:t>Data</a:t>
            </a:r>
            <a:r>
              <a:rPr lang="en-US" sz="3600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r>
              <a:rPr lang="en-US" sz="2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https://www.kaggle.com/datasets/jeet2016/us-financial-news-articles?datasetId=49948</a:t>
            </a:r>
            <a:endParaRPr lang="en-US" sz="26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3100" dirty="0">
                <a:solidFill>
                  <a:srgbClr val="333333"/>
                </a:solidFill>
                <a:latin typeface="Helvetica Neue"/>
              </a:rPr>
              <a:t>US News articles: Bloomberg.com, CNBC.com, reuters.com, wsj.com, and fortune.com</a:t>
            </a:r>
          </a:p>
          <a:p>
            <a:r>
              <a:rPr lang="en-US" sz="3100" dirty="0">
                <a:solidFill>
                  <a:srgbClr val="333333"/>
                </a:solidFill>
                <a:latin typeface="Helvetica Neue"/>
              </a:rPr>
              <a:t>Jan to May, 2018</a:t>
            </a:r>
          </a:p>
          <a:p>
            <a:r>
              <a:rPr lang="en-US" sz="3100" dirty="0">
                <a:solidFill>
                  <a:srgbClr val="333333"/>
                </a:solidFill>
                <a:latin typeface="Helvetica Neue"/>
              </a:rPr>
              <a:t>111747 documents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1435475" y="3760897"/>
            <a:ext cx="9478332" cy="18291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>
                <a:solidFill>
                  <a:srgbClr val="333333"/>
                </a:solidFill>
                <a:latin typeface="Helvetica Neue"/>
              </a:rPr>
              <a:t>Method</a:t>
            </a:r>
            <a:r>
              <a:rPr lang="en-US" sz="2800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- preprocessing included lemmatization and filtering to nouns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- LDA used to define 20 topics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- cosine similarity for recommender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1486569" y="5590005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1486569" y="6130819"/>
            <a:ext cx="6872817" cy="471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spaCy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nltk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sklearn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(LDA), Pandas, Matplotlib</a:t>
            </a:r>
            <a:endParaRPr lang="en-US" sz="2400" b="1" dirty="0">
              <a:solidFill>
                <a:srgbClr val="333333"/>
              </a:solidFill>
              <a:highlight>
                <a:srgbClr val="FFFF00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45" y="145316"/>
            <a:ext cx="7261400" cy="787216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Top Words for Topics 0~6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F2216-264D-79A8-2BF1-CB48B967C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" b="44343"/>
          <a:stretch/>
        </p:blipFill>
        <p:spPr>
          <a:xfrm>
            <a:off x="661773" y="2182762"/>
            <a:ext cx="10896102" cy="45888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3813A8-BBEC-3B24-1880-73C19F6A4941}"/>
              </a:ext>
            </a:extLst>
          </p:cNvPr>
          <p:cNvSpPr/>
          <p:nvPr/>
        </p:nvSpPr>
        <p:spPr>
          <a:xfrm>
            <a:off x="224935" y="1413710"/>
            <a:ext cx="2668632" cy="443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 Management (Tech)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B7D966-D952-AB1B-B606-81D34D37EB25}"/>
              </a:ext>
            </a:extLst>
          </p:cNvPr>
          <p:cNvSpPr/>
          <p:nvPr/>
        </p:nvSpPr>
        <p:spPr>
          <a:xfrm>
            <a:off x="7128496" y="1348333"/>
            <a:ext cx="2668632" cy="574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 Lawsuits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 US Government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D12A9-3B25-9DB4-3B1F-6B796814788C}"/>
              </a:ext>
            </a:extLst>
          </p:cNvPr>
          <p:cNvSpPr/>
          <p:nvPr/>
        </p:nvSpPr>
        <p:spPr>
          <a:xfrm>
            <a:off x="4301501" y="1413710"/>
            <a:ext cx="1005080" cy="443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Oil</a:t>
            </a:r>
          </a:p>
        </p:txBody>
      </p:sp>
    </p:spTree>
    <p:extLst>
      <p:ext uri="{BB962C8B-B14F-4D97-AF65-F5344CB8AC3E}">
        <p14:creationId xmlns:p14="http://schemas.microsoft.com/office/powerpoint/2010/main" val="30235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36EDD-4C15-3E25-1035-2AC16A9C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41"/>
          <a:stretch/>
        </p:blipFill>
        <p:spPr>
          <a:xfrm>
            <a:off x="510385" y="2032205"/>
            <a:ext cx="11433295" cy="4513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45" y="145316"/>
            <a:ext cx="7261400" cy="787216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Top Words for Topics 7~13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52D67-59AB-6E74-6364-4530FE250D8F}"/>
              </a:ext>
            </a:extLst>
          </p:cNvPr>
          <p:cNvSpPr/>
          <p:nvPr/>
        </p:nvSpPr>
        <p:spPr>
          <a:xfrm>
            <a:off x="1117053" y="1087250"/>
            <a:ext cx="2823716" cy="652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 Health</a:t>
            </a:r>
          </a:p>
          <a:p>
            <a:pPr marL="171450" lvl="1"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Trade (export/import)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BF401-1D3C-277C-6E24-E5477438DC0C}"/>
              </a:ext>
            </a:extLst>
          </p:cNvPr>
          <p:cNvSpPr/>
          <p:nvPr/>
        </p:nvSpPr>
        <p:spPr>
          <a:xfrm>
            <a:off x="7336673" y="1317891"/>
            <a:ext cx="3470945" cy="42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11: Investment Management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2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1321B-AEB3-3760-6840-EADBE0C1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29"/>
          <a:stretch/>
        </p:blipFill>
        <p:spPr>
          <a:xfrm>
            <a:off x="1255250" y="2165063"/>
            <a:ext cx="9681499" cy="45476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674E2E2-84F8-4D72-9FDF-976AAB862BD5}"/>
              </a:ext>
            </a:extLst>
          </p:cNvPr>
          <p:cNvSpPr/>
          <p:nvPr/>
        </p:nvSpPr>
        <p:spPr>
          <a:xfrm>
            <a:off x="2816731" y="1099144"/>
            <a:ext cx="3525075" cy="101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15: Sports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 Business performance (financial statement metrics)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45" y="145316"/>
            <a:ext cx="7261400" cy="787216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Top Words for Topics 14~19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9791F-1622-8412-2422-8BF4FD1AB799}"/>
              </a:ext>
            </a:extLst>
          </p:cNvPr>
          <p:cNvSpPr/>
          <p:nvPr/>
        </p:nvSpPr>
        <p:spPr>
          <a:xfrm>
            <a:off x="7849917" y="1366227"/>
            <a:ext cx="3591056" cy="72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 18: Tech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 19: Currency and Rates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03FE4-27E3-F2C5-2064-38A34102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1" y="575801"/>
            <a:ext cx="11412795" cy="57063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8217801" y="1315556"/>
            <a:ext cx="1215267" cy="4588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6D96A-4E07-40B1-9A52-577F0E5BE6E0}"/>
              </a:ext>
            </a:extLst>
          </p:cNvPr>
          <p:cNvSpPr/>
          <p:nvPr/>
        </p:nvSpPr>
        <p:spPr>
          <a:xfrm>
            <a:off x="3769689" y="2607515"/>
            <a:ext cx="1162172" cy="3296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45" y="145315"/>
            <a:ext cx="7244864" cy="813497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Topic Distribution by Character 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9744D-7FFA-401B-D813-F919348A53E3}"/>
              </a:ext>
            </a:extLst>
          </p:cNvPr>
          <p:cNvSpPr/>
          <p:nvPr/>
        </p:nvSpPr>
        <p:spPr>
          <a:xfrm>
            <a:off x="3138019" y="5946509"/>
            <a:ext cx="2696444" cy="84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 Lawsuits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 US Government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6: ?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5CD7-97DA-4C65-91BF-8178F3BEC2D0}"/>
              </a:ext>
            </a:extLst>
          </p:cNvPr>
          <p:cNvSpPr/>
          <p:nvPr/>
        </p:nvSpPr>
        <p:spPr>
          <a:xfrm>
            <a:off x="7829812" y="5924968"/>
            <a:ext cx="3206511" cy="933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15: Sports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 Business performance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 ?</a:t>
            </a:r>
          </a:p>
        </p:txBody>
      </p:sp>
    </p:spTree>
    <p:extLst>
      <p:ext uri="{BB962C8B-B14F-4D97-AF65-F5344CB8AC3E}">
        <p14:creationId xmlns:p14="http://schemas.microsoft.com/office/powerpoint/2010/main" val="17979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78393-8FC8-4A4D-F943-F41D918A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6" y="1063667"/>
            <a:ext cx="11265141" cy="49706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D6D96A-4E07-40B1-9A52-577F0E5BE6E0}"/>
              </a:ext>
            </a:extLst>
          </p:cNvPr>
          <p:cNvSpPr/>
          <p:nvPr/>
        </p:nvSpPr>
        <p:spPr>
          <a:xfrm>
            <a:off x="4576438" y="1799303"/>
            <a:ext cx="2396599" cy="431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8E1A7-049F-4703-A6C3-A6B1A472E739}"/>
              </a:ext>
            </a:extLst>
          </p:cNvPr>
          <p:cNvSpPr txBox="1"/>
          <p:nvPr/>
        </p:nvSpPr>
        <p:spPr>
          <a:xfrm>
            <a:off x="4576438" y="6251020"/>
            <a:ext cx="363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sell-off in early Feb, 2018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45" y="145315"/>
            <a:ext cx="7244864" cy="813497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SP500</a:t>
            </a:r>
          </a:p>
        </p:txBody>
      </p:sp>
    </p:spTree>
    <p:extLst>
      <p:ext uri="{BB962C8B-B14F-4D97-AF65-F5344CB8AC3E}">
        <p14:creationId xmlns:p14="http://schemas.microsoft.com/office/powerpoint/2010/main" val="76367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45E83-9016-A19A-10A5-677283CF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9" y="553300"/>
            <a:ext cx="11312424" cy="56562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8581656" y="1307520"/>
            <a:ext cx="805056" cy="4515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6D96A-4E07-40B1-9A52-577F0E5BE6E0}"/>
              </a:ext>
            </a:extLst>
          </p:cNvPr>
          <p:cNvSpPr/>
          <p:nvPr/>
        </p:nvSpPr>
        <p:spPr>
          <a:xfrm>
            <a:off x="4560200" y="3887674"/>
            <a:ext cx="324466" cy="193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20" y="134985"/>
            <a:ext cx="6935182" cy="745994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Topic Distribution by Month:</a:t>
            </a:r>
            <a:br>
              <a:rPr lang="en-US" cap="none" dirty="0"/>
            </a:br>
            <a:r>
              <a:rPr lang="en-US" cap="none" dirty="0"/>
              <a:t>February vs May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9A3BE-1A5B-02E6-A95C-B72180EA8A4E}"/>
              </a:ext>
            </a:extLst>
          </p:cNvPr>
          <p:cNvSpPr/>
          <p:nvPr/>
        </p:nvSpPr>
        <p:spPr>
          <a:xfrm>
            <a:off x="4105513" y="6110950"/>
            <a:ext cx="1186208" cy="516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6: ?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4EB06-B3A2-DB0D-1D5A-34ECAD299D03}"/>
              </a:ext>
            </a:extLst>
          </p:cNvPr>
          <p:cNvSpPr/>
          <p:nvPr/>
        </p:nvSpPr>
        <p:spPr>
          <a:xfrm>
            <a:off x="7924202" y="5977021"/>
            <a:ext cx="3207881" cy="74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 Business performance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 ?</a:t>
            </a:r>
          </a:p>
        </p:txBody>
      </p:sp>
    </p:spTree>
    <p:extLst>
      <p:ext uri="{BB962C8B-B14F-4D97-AF65-F5344CB8AC3E}">
        <p14:creationId xmlns:p14="http://schemas.microsoft.com/office/powerpoint/2010/main" val="1593730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1823</TotalTime>
  <Words>396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Neue</vt:lpstr>
      <vt:lpstr>Arial</vt:lpstr>
      <vt:lpstr>Calibri</vt:lpstr>
      <vt:lpstr>Gill Sans MT</vt:lpstr>
      <vt:lpstr>Times New Roman</vt:lpstr>
      <vt:lpstr>Wingdings 3</vt:lpstr>
      <vt:lpstr>Parcel</vt:lpstr>
      <vt:lpstr>Financial news topic Modeling and recommender</vt:lpstr>
      <vt:lpstr>PowerPoint Presentation</vt:lpstr>
      <vt:lpstr>Data and Method</vt:lpstr>
      <vt:lpstr>Top Words for Topics 0~6 </vt:lpstr>
      <vt:lpstr>Top Words for Topics 7~13 </vt:lpstr>
      <vt:lpstr>Top Words for Topics 14~19</vt:lpstr>
      <vt:lpstr>Topic Distribution by Character Count</vt:lpstr>
      <vt:lpstr>SP500</vt:lpstr>
      <vt:lpstr>Topic Distribution by Month: February vs May</vt:lpstr>
      <vt:lpstr>Recommender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MTA Data for Optimal Advertising</dc:title>
  <dc:creator>k</dc:creator>
  <cp:lastModifiedBy>J K</cp:lastModifiedBy>
  <cp:revision>174</cp:revision>
  <dcterms:created xsi:type="dcterms:W3CDTF">2021-07-24T17:28:02Z</dcterms:created>
  <dcterms:modified xsi:type="dcterms:W3CDTF">2022-05-19T02:45:26Z</dcterms:modified>
</cp:coreProperties>
</file>