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Helvetica Neue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bold.fntdata"/><Relationship Id="rId10" Type="http://schemas.openxmlformats.org/officeDocument/2006/relationships/font" Target="fonts/HelveticaNeue-regular.fntdata"/><Relationship Id="rId13" Type="http://schemas.openxmlformats.org/officeDocument/2006/relationships/font" Target="fonts/HelveticaNeue-boldItalic.fntdata"/><Relationship Id="rId12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a48e81d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a48e81d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a48e81d2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a48e81d2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a48e81d2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a48e81d2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a48e81d2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a48e81d2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a48e81d2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a48e81d2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22.png"/><Relationship Id="rId8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11" Type="http://schemas.openxmlformats.org/officeDocument/2006/relationships/image" Target="../media/image18.png"/><Relationship Id="rId10" Type="http://schemas.openxmlformats.org/officeDocument/2006/relationships/image" Target="../media/image19.png"/><Relationship Id="rId12" Type="http://schemas.openxmlformats.org/officeDocument/2006/relationships/image" Target="../media/image6.png"/><Relationship Id="rId9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5452750" y="-76200"/>
            <a:ext cx="3868625" cy="5493690"/>
            <a:chOff x="5829325" y="0"/>
            <a:chExt cx="3868625" cy="5135250"/>
          </a:xfrm>
        </p:grpSpPr>
        <p:sp>
          <p:nvSpPr>
            <p:cNvPr id="55" name="Google Shape;55;p13"/>
            <p:cNvSpPr/>
            <p:nvPr/>
          </p:nvSpPr>
          <p:spPr>
            <a:xfrm rot="10800000">
              <a:off x="5829325" y="8250"/>
              <a:ext cx="3381900" cy="5127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9149250" y="0"/>
              <a:ext cx="548700" cy="5127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13"/>
          <p:cNvSpPr txBox="1"/>
          <p:nvPr>
            <p:ph type="title"/>
          </p:nvPr>
        </p:nvSpPr>
        <p:spPr>
          <a:xfrm>
            <a:off x="1594750" y="1579875"/>
            <a:ext cx="4162800" cy="1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220">
                <a:latin typeface="Helvetica Neue"/>
                <a:ea typeface="Helvetica Neue"/>
                <a:cs typeface="Helvetica Neue"/>
                <a:sym typeface="Helvetica Neue"/>
              </a:rPr>
              <a:t>EuroMesh</a:t>
            </a:r>
            <a:endParaRPr sz="62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2351050" y="2823050"/>
            <a:ext cx="2650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-8837" l="-8837" r="0" t="0"/>
          <a:stretch/>
        </p:blipFill>
        <p:spPr>
          <a:xfrm>
            <a:off x="7718953" y="176075"/>
            <a:ext cx="1285547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49" y="45850"/>
            <a:ext cx="1709102" cy="10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421450" y="3063100"/>
            <a:ext cx="6657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TUM AI Public Makers Hackathon 2025 - Digital Embassy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22.06.2025</a:t>
            </a:r>
            <a:endParaRPr sz="18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Sebastian Ruffert, Raphael Hauser, Shu-Xiang Yang, Justin Lanfermann</a:t>
            </a:r>
            <a:endParaRPr sz="16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3" name="Google Shape;63;p13" title="ChatGPT Image 22. Juni 2025, 10_28_4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74189" y="775939"/>
            <a:ext cx="803924" cy="80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14"/>
          <p:cNvGrpSpPr/>
          <p:nvPr/>
        </p:nvGrpSpPr>
        <p:grpSpPr>
          <a:xfrm>
            <a:off x="5452750" y="-76200"/>
            <a:ext cx="3868625" cy="5493690"/>
            <a:chOff x="5829325" y="0"/>
            <a:chExt cx="3868625" cy="5135250"/>
          </a:xfrm>
        </p:grpSpPr>
        <p:sp>
          <p:nvSpPr>
            <p:cNvPr id="69" name="Google Shape;69;p14"/>
            <p:cNvSpPr/>
            <p:nvPr/>
          </p:nvSpPr>
          <p:spPr>
            <a:xfrm rot="10800000">
              <a:off x="5829325" y="8250"/>
              <a:ext cx="3381900" cy="5127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9149250" y="0"/>
              <a:ext cx="548700" cy="5127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334900"/>
            <a:ext cx="49596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de" sz="2420">
                <a:latin typeface="Helvetica Neue"/>
                <a:ea typeface="Helvetica Neue"/>
                <a:cs typeface="Helvetica Neue"/>
                <a:sym typeface="Helvetica Neue"/>
              </a:rPr>
              <a:t>When Disaster Strikes, Information is Key</a:t>
            </a:r>
            <a:endParaRPr b="1" sz="24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>
            <a:off x="311700" y="1278250"/>
            <a:ext cx="2650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-8837" l="-8837" r="0" t="0"/>
          <a:stretch/>
        </p:blipFill>
        <p:spPr>
          <a:xfrm>
            <a:off x="7718953" y="176075"/>
            <a:ext cx="1285547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49" y="45850"/>
            <a:ext cx="1709102" cy="10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-5250" y="4703650"/>
            <a:ext cx="915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TUM AI Public Makers Hackathon 2025 - Digital Embassy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22.06.2025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725" y="1456429"/>
            <a:ext cx="3516622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31925" y="2037377"/>
            <a:ext cx="3868626" cy="99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0123" y="2894900"/>
            <a:ext cx="1802360" cy="167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2742493"/>
            <a:ext cx="2453201" cy="158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 title="ChatGPT Image 22. Juni 2025, 10_28_46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263" y="101863"/>
            <a:ext cx="255375" cy="2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15"/>
          <p:cNvGrpSpPr/>
          <p:nvPr/>
        </p:nvGrpSpPr>
        <p:grpSpPr>
          <a:xfrm>
            <a:off x="5452750" y="-76200"/>
            <a:ext cx="3868625" cy="5493690"/>
            <a:chOff x="5829325" y="0"/>
            <a:chExt cx="3868625" cy="5135250"/>
          </a:xfrm>
        </p:grpSpPr>
        <p:sp>
          <p:nvSpPr>
            <p:cNvPr id="87" name="Google Shape;87;p15"/>
            <p:cNvSpPr/>
            <p:nvPr/>
          </p:nvSpPr>
          <p:spPr>
            <a:xfrm rot="10800000">
              <a:off x="5829325" y="8250"/>
              <a:ext cx="3381900" cy="5127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9149250" y="0"/>
              <a:ext cx="548700" cy="5127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411100"/>
            <a:ext cx="50577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de" sz="2420">
                <a:latin typeface="Helvetica Neue"/>
                <a:ea typeface="Helvetica Neue"/>
                <a:cs typeface="Helvetica Neue"/>
                <a:sym typeface="Helvetica Neue"/>
              </a:rPr>
              <a:t>Key Barriers to Civilian Safety in Crisis Situations</a:t>
            </a:r>
            <a:endParaRPr b="1" sz="24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58000" y="1680400"/>
            <a:ext cx="8520600" cy="24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Lack of Situational Awareness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Isolation and Loss of Trust Networks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Information Overload and Misinformation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d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Restricted Access to Communication &amp; Location Services</a:t>
            </a:r>
            <a:endParaRPr b="1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-8837" l="-8837" r="0" t="0"/>
          <a:stretch/>
        </p:blipFill>
        <p:spPr>
          <a:xfrm>
            <a:off x="7718953" y="176075"/>
            <a:ext cx="1285547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49" y="45850"/>
            <a:ext cx="1709102" cy="10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-5250" y="4703650"/>
            <a:ext cx="915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TUM AI Public Makers Hackathon 2025 - Digital Embassy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22.06.2025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5" name="Google Shape;95;p15"/>
          <p:cNvCxnSpPr/>
          <p:nvPr/>
        </p:nvCxnSpPr>
        <p:spPr>
          <a:xfrm>
            <a:off x="311700" y="1354450"/>
            <a:ext cx="2650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Google Shape;96;p15" title="informati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044488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 title="trus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339013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 title="brand-awarenes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161802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 title="restriction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700" y="374997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 title="ChatGPT Image 22. Juni 2025, 10_28_46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263" y="101863"/>
            <a:ext cx="255375" cy="2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6"/>
          <p:cNvGrpSpPr/>
          <p:nvPr/>
        </p:nvGrpSpPr>
        <p:grpSpPr>
          <a:xfrm>
            <a:off x="5452750" y="-76200"/>
            <a:ext cx="3868625" cy="5493690"/>
            <a:chOff x="5829325" y="0"/>
            <a:chExt cx="3868625" cy="5135250"/>
          </a:xfrm>
        </p:grpSpPr>
        <p:sp>
          <p:nvSpPr>
            <p:cNvPr id="106" name="Google Shape;106;p16"/>
            <p:cNvSpPr/>
            <p:nvPr/>
          </p:nvSpPr>
          <p:spPr>
            <a:xfrm rot="10800000">
              <a:off x="5829325" y="8250"/>
              <a:ext cx="3381900" cy="5127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9149250" y="0"/>
              <a:ext cx="548700" cy="5127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334900"/>
            <a:ext cx="53100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de" sz="2420">
                <a:latin typeface="Helvetica Neue"/>
                <a:ea typeface="Helvetica Neue"/>
                <a:cs typeface="Helvetica Neue"/>
                <a:sym typeface="Helvetica Neue"/>
              </a:rPr>
              <a:t>Resilient Local Intelligence when Everything else Fails</a:t>
            </a:r>
            <a:endParaRPr b="1" sz="24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953175" y="1552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Offline Evacuation and Aid Routing</a:t>
            </a:r>
            <a:endParaRPr b="1" sz="2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Live, Crowd-Sourced Situational Updates</a:t>
            </a:r>
            <a:endParaRPr b="1" sz="2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Trusted Local Activation via Authorities or NGOs</a:t>
            </a:r>
            <a:endParaRPr b="1" sz="2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200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Offline Access to Critical Landmarks and Danger Zones</a:t>
            </a:r>
            <a:endParaRPr b="1" sz="2000">
              <a:solidFill>
                <a:srgbClr val="66666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-8837" l="-8837" r="0" t="0"/>
          <a:stretch/>
        </p:blipFill>
        <p:spPr>
          <a:xfrm>
            <a:off x="7718953" y="176075"/>
            <a:ext cx="1285547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49" y="45850"/>
            <a:ext cx="1709102" cy="10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-5250" y="4703650"/>
            <a:ext cx="915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TUM AI Public Makers Hackathon 2025 - Digital Embassy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22.06.2025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p16" title="group-peop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425" y="3063963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 title="red-fla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425" y="3800600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 title="networkin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8425" y="2280925"/>
            <a:ext cx="540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 title="evacuation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8425" y="1528013"/>
            <a:ext cx="540000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6"/>
          <p:cNvCxnSpPr/>
          <p:nvPr/>
        </p:nvCxnSpPr>
        <p:spPr>
          <a:xfrm>
            <a:off x="311700" y="1278250"/>
            <a:ext cx="2650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9" name="Google Shape;119;p16" title="ChatGPT Image 22. Juni 2025, 10_28_46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2263" y="101863"/>
            <a:ext cx="255375" cy="2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7"/>
          <p:cNvGrpSpPr/>
          <p:nvPr/>
        </p:nvGrpSpPr>
        <p:grpSpPr>
          <a:xfrm>
            <a:off x="5452750" y="-76200"/>
            <a:ext cx="3868625" cy="5493690"/>
            <a:chOff x="5829325" y="0"/>
            <a:chExt cx="3868625" cy="5135250"/>
          </a:xfrm>
        </p:grpSpPr>
        <p:sp>
          <p:nvSpPr>
            <p:cNvPr id="125" name="Google Shape;125;p17"/>
            <p:cNvSpPr/>
            <p:nvPr/>
          </p:nvSpPr>
          <p:spPr>
            <a:xfrm rot="10800000">
              <a:off x="5829325" y="8250"/>
              <a:ext cx="3381900" cy="5127000"/>
            </a:xfrm>
            <a:prstGeom prst="rtTriangl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9149250" y="0"/>
              <a:ext cx="548700" cy="51270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17"/>
          <p:cNvSpPr txBox="1"/>
          <p:nvPr>
            <p:ph type="title"/>
          </p:nvPr>
        </p:nvSpPr>
        <p:spPr>
          <a:xfrm>
            <a:off x="311700" y="334900"/>
            <a:ext cx="41628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de" sz="2420">
                <a:latin typeface="Helvetica Neue"/>
                <a:ea typeface="Helvetica Neue"/>
                <a:cs typeface="Helvetica Neue"/>
                <a:sym typeface="Helvetica Neue"/>
              </a:rPr>
              <a:t>Emergency Bluetooth Mesh Network</a:t>
            </a:r>
            <a:endParaRPr b="1" sz="24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b="-8837" l="-8837" r="0" t="0"/>
          <a:stretch/>
        </p:blipFill>
        <p:spPr>
          <a:xfrm>
            <a:off x="7718953" y="176075"/>
            <a:ext cx="1285547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649" y="45850"/>
            <a:ext cx="1709102" cy="107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-5250" y="4703650"/>
            <a:ext cx="915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TUM AI Public Makers Hackathon 2025 - Digital Embassy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22.06.2025</a:t>
            </a:r>
            <a:endParaRPr sz="10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" name="Google Shape;132;p17"/>
          <p:cNvCxnSpPr/>
          <p:nvPr/>
        </p:nvCxnSpPr>
        <p:spPr>
          <a:xfrm>
            <a:off x="311700" y="1202050"/>
            <a:ext cx="2650200" cy="0"/>
          </a:xfrm>
          <a:prstGeom prst="straightConnector1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 txBox="1"/>
          <p:nvPr/>
        </p:nvSpPr>
        <p:spPr>
          <a:xfrm>
            <a:off x="41475" y="2627350"/>
            <a:ext cx="1709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dk2"/>
                </a:solidFill>
              </a:rPr>
              <a:t>Presence Detection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dk2"/>
                </a:solidFill>
              </a:rPr>
              <a:t>Emergency Alerts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dk2"/>
                </a:solidFill>
              </a:rPr>
              <a:t>P2P Communication</a:t>
            </a:r>
            <a:endParaRPr b="1" sz="1200">
              <a:solidFill>
                <a:schemeClr val="dk2"/>
              </a:solidFill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2100" y="1970800"/>
            <a:ext cx="2473750" cy="242130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5117575" y="2614725"/>
            <a:ext cx="265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dk2"/>
                </a:solidFill>
              </a:rPr>
              <a:t>Government Activated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dk2"/>
                </a:solidFill>
              </a:rPr>
              <a:t>EU-Passport Sign-Up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dk2"/>
                </a:solidFill>
              </a:rPr>
              <a:t>Data Sharing with EU Authorities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707650" y="1462600"/>
            <a:ext cx="556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600">
                <a:latin typeface="Helvetica Neue"/>
                <a:ea typeface="Helvetica Neue"/>
                <a:cs typeface="Helvetica Neue"/>
                <a:sym typeface="Helvetica Neue"/>
              </a:rPr>
              <a:t>Internet-Free, Citizen-Powered, Satellite-Connected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7" name="Google Shape;137;p17" title="network-connectio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0575" y="3358738"/>
            <a:ext cx="36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7" title="flag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9575" y="2615900"/>
            <a:ext cx="288000" cy="28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7" title="passport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9575" y="3011132"/>
            <a:ext cx="288000" cy="28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 title="file-sharing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29575" y="3394904"/>
            <a:ext cx="288000" cy="287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7" title="siren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786575" y="3025425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7" title="detection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86575" y="2692100"/>
            <a:ext cx="288000" cy="2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7" title="ChatGPT Image 22. Juni 2025, 10_28_46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92263" y="101863"/>
            <a:ext cx="255375" cy="25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