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76" r:id="rId2"/>
    <p:sldId id="256" r:id="rId3"/>
    <p:sldId id="257" r:id="rId4"/>
    <p:sldId id="258" r:id="rId5"/>
    <p:sldId id="263" r:id="rId6"/>
    <p:sldId id="264" r:id="rId7"/>
    <p:sldId id="283" r:id="rId8"/>
    <p:sldId id="281" r:id="rId9"/>
    <p:sldId id="259" r:id="rId10"/>
    <p:sldId id="260" r:id="rId11"/>
    <p:sldId id="286" r:id="rId12"/>
    <p:sldId id="261" r:id="rId13"/>
    <p:sldId id="267" r:id="rId14"/>
    <p:sldId id="262" r:id="rId15"/>
    <p:sldId id="265" r:id="rId16"/>
    <p:sldId id="266" r:id="rId17"/>
    <p:sldId id="268" r:id="rId18"/>
    <p:sldId id="269" r:id="rId19"/>
    <p:sldId id="282" r:id="rId20"/>
    <p:sldId id="284" r:id="rId21"/>
    <p:sldId id="270" r:id="rId22"/>
    <p:sldId id="271" r:id="rId23"/>
    <p:sldId id="272" r:id="rId24"/>
    <p:sldId id="273" r:id="rId25"/>
    <p:sldId id="274" r:id="rId26"/>
    <p:sldId id="275" r:id="rId27"/>
    <p:sldId id="279" r:id="rId28"/>
    <p:sldId id="280" r:id="rId29"/>
    <p:sldId id="277" r:id="rId30"/>
    <p:sldId id="278"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86" d="100"/>
          <a:sy n="86"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CC1E7-64EB-4583-B91A-C03C89460B83}" type="datetimeFigureOut">
              <a:rPr lang="en-IN" smtClean="0"/>
              <a:t>01-05-2022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63F13-EB9E-4FF2-8629-486CAF5BEA45}" type="slidenum">
              <a:rPr lang="en-IN" smtClean="0"/>
              <a:t>‹#›</a:t>
            </a:fld>
            <a:endParaRPr lang="en-IN"/>
          </a:p>
        </p:txBody>
      </p:sp>
    </p:spTree>
    <p:extLst>
      <p:ext uri="{BB962C8B-B14F-4D97-AF65-F5344CB8AC3E}">
        <p14:creationId xmlns:p14="http://schemas.microsoft.com/office/powerpoint/2010/main" val="124324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3B9453-17FD-4A9E-B27A-7C58F047044F}"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3247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B9453-17FD-4A9E-B27A-7C58F047044F}"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304843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B9453-17FD-4A9E-B27A-7C58F047044F}"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311533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B9453-17FD-4A9E-B27A-7C58F047044F}"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32705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3B9453-17FD-4A9E-B27A-7C58F047044F}"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249852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3B9453-17FD-4A9E-B27A-7C58F047044F}"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3853291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3B9453-17FD-4A9E-B27A-7C58F047044F}" type="datetimeFigureOut">
              <a:rPr lang="en-IN" smtClean="0"/>
              <a:t>01-05-2022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286535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3B9453-17FD-4A9E-B27A-7C58F047044F}" type="datetimeFigureOut">
              <a:rPr lang="en-IN" smtClean="0"/>
              <a:t>01-05-2022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1501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B9453-17FD-4A9E-B27A-7C58F047044F}" type="datetimeFigureOut">
              <a:rPr lang="en-IN" smtClean="0"/>
              <a:t>01-05-2022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241896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3B9453-17FD-4A9E-B27A-7C58F047044F}"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61003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3B9453-17FD-4A9E-B27A-7C58F047044F}"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3F08C3-E66E-457C-B152-C9100228C2B3}" type="slidenum">
              <a:rPr lang="en-IN" smtClean="0"/>
              <a:t>‹#›</a:t>
            </a:fld>
            <a:endParaRPr lang="en-IN"/>
          </a:p>
        </p:txBody>
      </p:sp>
    </p:spTree>
    <p:extLst>
      <p:ext uri="{BB962C8B-B14F-4D97-AF65-F5344CB8AC3E}">
        <p14:creationId xmlns:p14="http://schemas.microsoft.com/office/powerpoint/2010/main" val="201012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B9453-17FD-4A9E-B27A-7C58F047044F}" type="datetimeFigureOut">
              <a:rPr lang="en-IN" smtClean="0"/>
              <a:t>01-05-2022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3F08C3-E66E-457C-B152-C9100228C2B3}" type="slidenum">
              <a:rPr lang="en-IN" smtClean="0"/>
              <a:t>‹#›</a:t>
            </a:fld>
            <a:endParaRPr lang="en-IN"/>
          </a:p>
        </p:txBody>
      </p:sp>
    </p:spTree>
    <p:extLst>
      <p:ext uri="{BB962C8B-B14F-4D97-AF65-F5344CB8AC3E}">
        <p14:creationId xmlns:p14="http://schemas.microsoft.com/office/powerpoint/2010/main" val="8791342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A651E4-9E5D-4B18-883C-E662C1B09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77641"/>
          </a:xfrm>
          <a:prstGeom prst="rect">
            <a:avLst/>
          </a:prstGeom>
        </p:spPr>
      </p:pic>
      <p:sp>
        <p:nvSpPr>
          <p:cNvPr id="3" name="Subtitle 2">
            <a:extLst>
              <a:ext uri="{FF2B5EF4-FFF2-40B4-BE49-F238E27FC236}">
                <a16:creationId xmlns:a16="http://schemas.microsoft.com/office/drawing/2014/main" id="{A9CED663-8332-439B-95B0-FE3A1C51C3D8}"/>
              </a:ext>
            </a:extLst>
          </p:cNvPr>
          <p:cNvSpPr>
            <a:spLocks noGrp="1"/>
          </p:cNvSpPr>
          <p:nvPr>
            <p:ph type="subTitle" idx="1"/>
          </p:nvPr>
        </p:nvSpPr>
        <p:spPr>
          <a:xfrm>
            <a:off x="4315838" y="1736921"/>
            <a:ext cx="9144000" cy="3959789"/>
          </a:xfrm>
        </p:spPr>
        <p:txBody>
          <a:bodyPr>
            <a:normAutofit/>
          </a:bodyPr>
          <a:lstStyle/>
          <a:p>
            <a:r>
              <a:rPr lang="en-US" dirty="0">
                <a:solidFill>
                  <a:schemeClr val="bg1"/>
                </a:solidFill>
              </a:rPr>
              <a:t>Name : </a:t>
            </a:r>
            <a:r>
              <a:rPr lang="en-US" b="1" dirty="0">
                <a:solidFill>
                  <a:schemeClr val="bg1"/>
                </a:solidFill>
              </a:rPr>
              <a:t>Lathiya Jay Sureshbhai</a:t>
            </a:r>
          </a:p>
          <a:p>
            <a:r>
              <a:rPr lang="en-US" dirty="0">
                <a:solidFill>
                  <a:schemeClr val="bg1"/>
                </a:solidFill>
              </a:rPr>
              <a:t>Roll no. : </a:t>
            </a:r>
            <a:r>
              <a:rPr lang="en-US" b="1" dirty="0">
                <a:solidFill>
                  <a:schemeClr val="bg1"/>
                </a:solidFill>
              </a:rPr>
              <a:t>20</a:t>
            </a:r>
          </a:p>
          <a:p>
            <a:r>
              <a:rPr lang="en-US" dirty="0">
                <a:solidFill>
                  <a:schemeClr val="bg1"/>
                </a:solidFill>
              </a:rPr>
              <a:t>Subject : </a:t>
            </a:r>
            <a:r>
              <a:rPr lang="en-US" b="1" dirty="0">
                <a:solidFill>
                  <a:schemeClr val="bg1"/>
                </a:solidFill>
              </a:rPr>
              <a:t>Project</a:t>
            </a:r>
          </a:p>
          <a:p>
            <a:r>
              <a:rPr lang="en-US" dirty="0">
                <a:solidFill>
                  <a:schemeClr val="bg1"/>
                </a:solidFill>
              </a:rPr>
              <a:t>Course : </a:t>
            </a:r>
            <a:r>
              <a:rPr lang="en-US" b="1" dirty="0">
                <a:solidFill>
                  <a:schemeClr val="bg1"/>
                </a:solidFill>
              </a:rPr>
              <a:t>AIML</a:t>
            </a:r>
          </a:p>
          <a:p>
            <a:endParaRPr lang="en-IN" dirty="0">
              <a:solidFill>
                <a:schemeClr val="bg1"/>
              </a:solidFill>
            </a:endParaRPr>
          </a:p>
        </p:txBody>
      </p:sp>
      <p:sp>
        <p:nvSpPr>
          <p:cNvPr id="9" name="Rectangle 8">
            <a:extLst>
              <a:ext uri="{FF2B5EF4-FFF2-40B4-BE49-F238E27FC236}">
                <a16:creationId xmlns:a16="http://schemas.microsoft.com/office/drawing/2014/main" id="{E46031EF-90C6-479A-B0F4-D20C7D1368BC}"/>
              </a:ext>
            </a:extLst>
          </p:cNvPr>
          <p:cNvSpPr/>
          <p:nvPr/>
        </p:nvSpPr>
        <p:spPr>
          <a:xfrm>
            <a:off x="427909" y="446076"/>
            <a:ext cx="1133618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Flight price prediction and deployment</a:t>
            </a: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Rectangle 9">
            <a:extLst>
              <a:ext uri="{FF2B5EF4-FFF2-40B4-BE49-F238E27FC236}">
                <a16:creationId xmlns:a16="http://schemas.microsoft.com/office/drawing/2014/main" id="{B7F387F6-22D1-407D-A427-834E712EA123}"/>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IN" sz="5400" b="1" cap="none" spc="50" dirty="0">
              <a:ln w="0"/>
              <a:solidFill>
                <a:schemeClr val="bg2"/>
              </a:solidFill>
              <a:effectLst>
                <a:innerShdw blurRad="63500" dist="50800" dir="13500000">
                  <a:srgbClr val="000000">
                    <a:alpha val="50000"/>
                  </a:srgbClr>
                </a:innerShdw>
              </a:effectLst>
            </a:endParaRPr>
          </a:p>
        </p:txBody>
      </p:sp>
      <p:pic>
        <p:nvPicPr>
          <p:cNvPr id="12" name="Picture 11">
            <a:extLst>
              <a:ext uri="{FF2B5EF4-FFF2-40B4-BE49-F238E27FC236}">
                <a16:creationId xmlns:a16="http://schemas.microsoft.com/office/drawing/2014/main" id="{7FFA10C0-165E-4410-AA8B-31FB08304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6681" y="4748513"/>
            <a:ext cx="1498464" cy="1498464"/>
          </a:xfrm>
          <a:prstGeom prst="rect">
            <a:avLst/>
          </a:prstGeom>
        </p:spPr>
      </p:pic>
      <p:sp>
        <p:nvSpPr>
          <p:cNvPr id="13" name="TextBox 12">
            <a:extLst>
              <a:ext uri="{FF2B5EF4-FFF2-40B4-BE49-F238E27FC236}">
                <a16:creationId xmlns:a16="http://schemas.microsoft.com/office/drawing/2014/main" id="{A3FB4D74-5D94-45E5-A19D-C0BBC4EF090F}"/>
              </a:ext>
            </a:extLst>
          </p:cNvPr>
          <p:cNvSpPr txBox="1"/>
          <p:nvPr/>
        </p:nvSpPr>
        <p:spPr>
          <a:xfrm>
            <a:off x="3978156" y="6280793"/>
            <a:ext cx="7266562" cy="646331"/>
          </a:xfrm>
          <a:prstGeom prst="rect">
            <a:avLst/>
          </a:prstGeom>
          <a:noFill/>
        </p:spPr>
        <p:txBody>
          <a:bodyPr wrap="square" rtlCol="0">
            <a:spAutoFit/>
          </a:bodyPr>
          <a:lstStyle/>
          <a:p>
            <a:pPr algn="just"/>
            <a:r>
              <a:rPr lang="en-US" dirty="0">
                <a:solidFill>
                  <a:schemeClr val="bg1"/>
                </a:solidFill>
              </a:rPr>
              <a:t>School of emerging science and technology </a:t>
            </a:r>
          </a:p>
          <a:p>
            <a:pPr algn="just"/>
            <a:endParaRPr lang="en-IN" dirty="0"/>
          </a:p>
        </p:txBody>
      </p:sp>
    </p:spTree>
    <p:extLst>
      <p:ext uri="{BB962C8B-B14F-4D97-AF65-F5344CB8AC3E}">
        <p14:creationId xmlns:p14="http://schemas.microsoft.com/office/powerpoint/2010/main" val="90859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167E1-0D3E-4032-BF7D-D00DE1B3E750}"/>
              </a:ext>
            </a:extLst>
          </p:cNvPr>
          <p:cNvSpPr>
            <a:spLocks noGrp="1"/>
          </p:cNvSpPr>
          <p:nvPr>
            <p:ph idx="1"/>
          </p:nvPr>
        </p:nvSpPr>
        <p:spPr>
          <a:xfrm>
            <a:off x="749423" y="170895"/>
            <a:ext cx="11013489" cy="6516210"/>
          </a:xfrm>
        </p:spPr>
        <p:txBody>
          <a:bodyPr>
            <a:normAutofit/>
          </a:bodyPr>
          <a:lstStyle/>
          <a:p>
            <a:pPr algn="l">
              <a:buFont typeface="+mj-lt"/>
              <a:buAutoNum type="arabicPeriod"/>
            </a:pPr>
            <a:r>
              <a:rPr lang="en-US" sz="2400" b="1" i="0" dirty="0">
                <a:solidFill>
                  <a:srgbClr val="00B0F0"/>
                </a:solidFill>
                <a:effectLst/>
                <a:latin typeface="Lato" panose="020F0502020204030203" pitchFamily="34" charset="0"/>
              </a:rPr>
              <a:t>Airline</a:t>
            </a:r>
            <a:r>
              <a:rPr lang="en-US" sz="2400" b="1" i="0" dirty="0">
                <a:effectLst/>
                <a:latin typeface="Lato" panose="020F0502020204030203" pitchFamily="34" charset="0"/>
              </a:rPr>
              <a:t>:</a:t>
            </a:r>
            <a:r>
              <a:rPr lang="en-US" sz="2400" b="0" i="0" dirty="0">
                <a:effectLst/>
                <a:latin typeface="Lato" panose="020F0502020204030203" pitchFamily="34" charset="0"/>
              </a:rPr>
              <a:t> So this column will have all the types of airlines like Indigo, Jet Airways, Air India, and many more.</a:t>
            </a:r>
          </a:p>
          <a:p>
            <a:pPr algn="l">
              <a:buFont typeface="+mj-lt"/>
              <a:buAutoNum type="arabicPeriod"/>
            </a:pPr>
            <a:endParaRPr lang="en-US" sz="2400" b="0" i="0" dirty="0">
              <a:effectLst/>
              <a:latin typeface="Lato" panose="020F0502020204030203" pitchFamily="34" charset="0"/>
            </a:endParaRPr>
          </a:p>
          <a:p>
            <a:pPr algn="l">
              <a:buFont typeface="+mj-lt"/>
              <a:buAutoNum type="arabicPeriod"/>
            </a:pPr>
            <a:r>
              <a:rPr lang="en-US" sz="2400" b="1" i="0" dirty="0">
                <a:solidFill>
                  <a:srgbClr val="00B0F0"/>
                </a:solidFill>
                <a:effectLst/>
                <a:latin typeface="Lato" panose="020F0502020204030203" pitchFamily="34" charset="0"/>
              </a:rPr>
              <a:t>Date_of_Journey</a:t>
            </a:r>
            <a:r>
              <a:rPr lang="en-US" sz="2400" b="1" i="0" dirty="0">
                <a:effectLst/>
                <a:latin typeface="Lato" panose="020F0502020204030203" pitchFamily="34" charset="0"/>
              </a:rPr>
              <a:t>:</a:t>
            </a:r>
            <a:r>
              <a:rPr lang="en-US" sz="2400" b="0" i="0" dirty="0">
                <a:effectLst/>
                <a:latin typeface="Lato" panose="020F0502020204030203" pitchFamily="34" charset="0"/>
              </a:rPr>
              <a:t> This column will let us know about the date on which the passenger’s journey will start.</a:t>
            </a:r>
          </a:p>
          <a:p>
            <a:pPr algn="l">
              <a:buFont typeface="+mj-lt"/>
              <a:buAutoNum type="arabicPeriod"/>
            </a:pPr>
            <a:endParaRPr lang="en-US" sz="2400" b="0" i="0" dirty="0">
              <a:effectLst/>
              <a:latin typeface="Lato" panose="020F0502020204030203" pitchFamily="34" charset="0"/>
            </a:endParaRPr>
          </a:p>
          <a:p>
            <a:pPr algn="l">
              <a:buFont typeface="+mj-lt"/>
              <a:buAutoNum type="arabicPeriod"/>
            </a:pPr>
            <a:r>
              <a:rPr lang="en-US" sz="2400" b="1" i="0" dirty="0">
                <a:solidFill>
                  <a:srgbClr val="00B0F0"/>
                </a:solidFill>
                <a:effectLst/>
                <a:latin typeface="Lato" panose="020F0502020204030203" pitchFamily="34" charset="0"/>
              </a:rPr>
              <a:t>Source</a:t>
            </a:r>
            <a:r>
              <a:rPr lang="en-US" sz="2400" b="1" i="0" dirty="0">
                <a:effectLst/>
                <a:latin typeface="Lato" panose="020F0502020204030203" pitchFamily="34" charset="0"/>
              </a:rPr>
              <a:t>:</a:t>
            </a:r>
            <a:r>
              <a:rPr lang="en-US" sz="2400" b="0" i="0" dirty="0">
                <a:effectLst/>
                <a:latin typeface="Lato" panose="020F0502020204030203" pitchFamily="34" charset="0"/>
              </a:rPr>
              <a:t> This column holds the name of the place from where the passenger’s journey will start.</a:t>
            </a:r>
          </a:p>
          <a:p>
            <a:pPr algn="l">
              <a:buFont typeface="+mj-lt"/>
              <a:buAutoNum type="arabicPeriod"/>
            </a:pPr>
            <a:endParaRPr lang="en-US" sz="2400" b="0" i="0" dirty="0">
              <a:effectLst/>
              <a:latin typeface="Lato" panose="020F0502020204030203" pitchFamily="34" charset="0"/>
            </a:endParaRPr>
          </a:p>
          <a:p>
            <a:pPr algn="l">
              <a:buFont typeface="+mj-lt"/>
              <a:buAutoNum type="arabicPeriod"/>
            </a:pPr>
            <a:r>
              <a:rPr lang="en-US" sz="2400" b="1" i="0" dirty="0">
                <a:solidFill>
                  <a:srgbClr val="00B0F0"/>
                </a:solidFill>
                <a:effectLst/>
                <a:latin typeface="Lato" panose="020F0502020204030203" pitchFamily="34" charset="0"/>
              </a:rPr>
              <a:t>Destination</a:t>
            </a:r>
            <a:r>
              <a:rPr lang="en-US" sz="2400" b="1" i="0" dirty="0">
                <a:effectLst/>
                <a:latin typeface="Lato" panose="020F0502020204030203" pitchFamily="34" charset="0"/>
              </a:rPr>
              <a:t>:</a:t>
            </a:r>
            <a:r>
              <a:rPr lang="en-US" sz="2400" b="0" i="0" dirty="0">
                <a:effectLst/>
                <a:latin typeface="Lato" panose="020F0502020204030203" pitchFamily="34" charset="0"/>
              </a:rPr>
              <a:t> This column holds the name of the place to where passengers wanted to travel.</a:t>
            </a:r>
          </a:p>
          <a:p>
            <a:pPr algn="l">
              <a:buFont typeface="+mj-lt"/>
              <a:buAutoNum type="arabicPeriod"/>
            </a:pPr>
            <a:endParaRPr lang="en-US" sz="2400" b="1" i="0" dirty="0">
              <a:solidFill>
                <a:srgbClr val="00B0F0"/>
              </a:solidFill>
              <a:effectLst/>
              <a:latin typeface="Lato" panose="020F0502020204030203" pitchFamily="34" charset="0"/>
            </a:endParaRPr>
          </a:p>
          <a:p>
            <a:pPr algn="l">
              <a:buFont typeface="+mj-lt"/>
              <a:buAutoNum type="arabicPeriod"/>
            </a:pPr>
            <a:r>
              <a:rPr lang="en-US" sz="2400" b="1" i="0" dirty="0">
                <a:solidFill>
                  <a:srgbClr val="00B0F0"/>
                </a:solidFill>
                <a:effectLst/>
                <a:latin typeface="Lato" panose="020F0502020204030203" pitchFamily="34" charset="0"/>
              </a:rPr>
              <a:t>Route</a:t>
            </a:r>
            <a:r>
              <a:rPr lang="en-US" sz="2400" b="1" i="0" dirty="0">
                <a:effectLst/>
                <a:latin typeface="Lato" panose="020F0502020204030203" pitchFamily="34" charset="0"/>
              </a:rPr>
              <a:t>:</a:t>
            </a:r>
            <a:r>
              <a:rPr lang="en-US" sz="2400" b="0" i="0" dirty="0">
                <a:effectLst/>
                <a:latin typeface="Lato" panose="020F0502020204030203" pitchFamily="34" charset="0"/>
              </a:rPr>
              <a:t> Here we can know about that what is the route through which passengers have opted to travel from his/her source to their destination.</a:t>
            </a:r>
          </a:p>
          <a:p>
            <a:pPr marL="0" indent="0">
              <a:buNone/>
            </a:pPr>
            <a:endParaRPr lang="en-IN" sz="2400" dirty="0"/>
          </a:p>
        </p:txBody>
      </p:sp>
    </p:spTree>
    <p:extLst>
      <p:ext uri="{BB962C8B-B14F-4D97-AF65-F5344CB8AC3E}">
        <p14:creationId xmlns:p14="http://schemas.microsoft.com/office/powerpoint/2010/main" val="249696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153607-6FAA-481B-85AC-40DE2451517D}"/>
              </a:ext>
            </a:extLst>
          </p:cNvPr>
          <p:cNvSpPr>
            <a:spLocks noGrp="1"/>
          </p:cNvSpPr>
          <p:nvPr>
            <p:ph idx="1"/>
          </p:nvPr>
        </p:nvSpPr>
        <p:spPr>
          <a:xfrm>
            <a:off x="758301" y="547240"/>
            <a:ext cx="10515600" cy="4351338"/>
          </a:xfrm>
        </p:spPr>
        <p:txBody>
          <a:bodyPr>
            <a:noAutofit/>
          </a:bodyPr>
          <a:lstStyle/>
          <a:p>
            <a:pPr marL="0" indent="0" algn="l">
              <a:buNone/>
            </a:pPr>
            <a:r>
              <a:rPr lang="en-US" sz="2400" b="1" i="0" dirty="0">
                <a:solidFill>
                  <a:srgbClr val="00B0F0"/>
                </a:solidFill>
                <a:effectLst/>
                <a:latin typeface="Lato" panose="020F0502020204030203" pitchFamily="34" charset="0"/>
              </a:rPr>
              <a:t>6. Arrival_Time</a:t>
            </a:r>
            <a:r>
              <a:rPr lang="en-US" sz="2400" b="1" i="0" dirty="0">
                <a:effectLst/>
                <a:latin typeface="Lato" panose="020F0502020204030203" pitchFamily="34" charset="0"/>
              </a:rPr>
              <a:t>:</a:t>
            </a:r>
            <a:r>
              <a:rPr lang="en-US" sz="2400" b="0" i="0" dirty="0">
                <a:effectLst/>
                <a:latin typeface="Lato" panose="020F0502020204030203" pitchFamily="34" charset="0"/>
              </a:rPr>
              <a:t> Arrival time is when the passenger will reach his/her destination.</a:t>
            </a:r>
          </a:p>
          <a:p>
            <a:pPr marL="0" indent="0" algn="l">
              <a:buNone/>
            </a:pPr>
            <a:endParaRPr lang="en-US" sz="2400" b="0" i="0" dirty="0">
              <a:effectLst/>
              <a:latin typeface="Lato" panose="020F0502020204030203" pitchFamily="34" charset="0"/>
            </a:endParaRPr>
          </a:p>
          <a:p>
            <a:pPr marL="0" indent="0" algn="l">
              <a:buNone/>
            </a:pPr>
            <a:r>
              <a:rPr lang="en-US" sz="2400" b="1" i="0" dirty="0">
                <a:solidFill>
                  <a:srgbClr val="00B0F0"/>
                </a:solidFill>
                <a:effectLst/>
                <a:latin typeface="Lato" panose="020F0502020204030203" pitchFamily="34" charset="0"/>
              </a:rPr>
              <a:t>7. Duration</a:t>
            </a:r>
            <a:r>
              <a:rPr lang="en-US" sz="2400" b="1" i="0" dirty="0">
                <a:effectLst/>
                <a:latin typeface="Lato" panose="020F0502020204030203" pitchFamily="34" charset="0"/>
              </a:rPr>
              <a:t>: </a:t>
            </a:r>
            <a:r>
              <a:rPr lang="en-US" sz="2400" b="0" i="0" dirty="0">
                <a:effectLst/>
                <a:latin typeface="Lato" panose="020F0502020204030203" pitchFamily="34" charset="0"/>
              </a:rPr>
              <a:t>Duration is the whole period that a flight will take to complete its journey from source to destination.</a:t>
            </a:r>
          </a:p>
          <a:p>
            <a:pPr marL="0" indent="0" algn="l">
              <a:buNone/>
            </a:pPr>
            <a:endParaRPr lang="en-US" sz="2400" b="0" i="0" dirty="0">
              <a:effectLst/>
              <a:latin typeface="Lato" panose="020F0502020204030203" pitchFamily="34" charset="0"/>
            </a:endParaRPr>
          </a:p>
          <a:p>
            <a:pPr marL="0" indent="0" algn="l">
              <a:buNone/>
            </a:pPr>
            <a:r>
              <a:rPr lang="en-US" sz="2400" b="1" i="0" dirty="0">
                <a:solidFill>
                  <a:srgbClr val="00B0F0"/>
                </a:solidFill>
                <a:effectLst/>
                <a:latin typeface="Lato" panose="020F0502020204030203" pitchFamily="34" charset="0"/>
              </a:rPr>
              <a:t>8. Total_Stops</a:t>
            </a:r>
            <a:r>
              <a:rPr lang="en-US" sz="2400" b="1" i="0" dirty="0">
                <a:effectLst/>
                <a:latin typeface="Lato" panose="020F0502020204030203" pitchFamily="34" charset="0"/>
              </a:rPr>
              <a:t>:</a:t>
            </a:r>
            <a:r>
              <a:rPr lang="en-US" sz="2400" b="0" i="0" dirty="0">
                <a:effectLst/>
                <a:latin typeface="Lato" panose="020F0502020204030203" pitchFamily="34" charset="0"/>
              </a:rPr>
              <a:t> This will let us know in how many places flights will stop there for the flight in the whole journey.</a:t>
            </a:r>
          </a:p>
          <a:p>
            <a:pPr marL="0" indent="0" algn="l">
              <a:buNone/>
            </a:pPr>
            <a:endParaRPr lang="en-US" sz="2400" b="0" i="0" dirty="0">
              <a:effectLst/>
              <a:latin typeface="Lato" panose="020F0502020204030203" pitchFamily="34" charset="0"/>
            </a:endParaRPr>
          </a:p>
          <a:p>
            <a:pPr marL="0" indent="0" algn="l">
              <a:buNone/>
            </a:pPr>
            <a:r>
              <a:rPr lang="en-US" sz="2400" b="1" i="0" dirty="0">
                <a:solidFill>
                  <a:srgbClr val="00B0F0"/>
                </a:solidFill>
                <a:effectLst/>
                <a:latin typeface="Lato" panose="020F0502020204030203" pitchFamily="34" charset="0"/>
              </a:rPr>
              <a:t>9. Additional_Info</a:t>
            </a:r>
            <a:r>
              <a:rPr lang="en-US" sz="2400" b="1" i="0" dirty="0">
                <a:effectLst/>
                <a:latin typeface="Lato" panose="020F0502020204030203" pitchFamily="34" charset="0"/>
              </a:rPr>
              <a:t>:</a:t>
            </a:r>
            <a:r>
              <a:rPr lang="en-US" sz="2400" b="0" i="0" dirty="0">
                <a:effectLst/>
                <a:latin typeface="Lato" panose="020F0502020204030203" pitchFamily="34" charset="0"/>
              </a:rPr>
              <a:t> In this column, we will get information about food, kind of food, and other amenities.</a:t>
            </a:r>
          </a:p>
          <a:p>
            <a:pPr marL="0" indent="0" algn="l">
              <a:buNone/>
            </a:pPr>
            <a:endParaRPr lang="en-US" sz="2400" b="0" i="0" dirty="0">
              <a:effectLst/>
              <a:latin typeface="Lato" panose="020F0502020204030203" pitchFamily="34" charset="0"/>
            </a:endParaRPr>
          </a:p>
          <a:p>
            <a:pPr marL="0" indent="0" algn="l">
              <a:buNone/>
            </a:pPr>
            <a:r>
              <a:rPr lang="en-US" sz="2400" b="1" i="0" dirty="0">
                <a:solidFill>
                  <a:srgbClr val="00B0F0"/>
                </a:solidFill>
                <a:effectLst/>
                <a:latin typeface="Lato" panose="020F0502020204030203" pitchFamily="34" charset="0"/>
              </a:rPr>
              <a:t>10.Price</a:t>
            </a:r>
            <a:r>
              <a:rPr lang="en-US" sz="2400" b="1" i="0" dirty="0">
                <a:effectLst/>
                <a:latin typeface="Lato" panose="020F0502020204030203" pitchFamily="34" charset="0"/>
              </a:rPr>
              <a:t>:</a:t>
            </a:r>
            <a:r>
              <a:rPr lang="en-US" sz="2400" b="0" i="0" dirty="0">
                <a:effectLst/>
                <a:latin typeface="Lato" panose="020F0502020204030203" pitchFamily="34" charset="0"/>
              </a:rPr>
              <a:t> Price of the flight for a complete journey including all the expenses before onboarding.</a:t>
            </a:r>
          </a:p>
          <a:p>
            <a:pPr marL="0" indent="0">
              <a:buNone/>
            </a:pPr>
            <a:endParaRPr lang="en-IN" sz="2400" dirty="0"/>
          </a:p>
        </p:txBody>
      </p:sp>
    </p:spTree>
    <p:extLst>
      <p:ext uri="{BB962C8B-B14F-4D97-AF65-F5344CB8AC3E}">
        <p14:creationId xmlns:p14="http://schemas.microsoft.com/office/powerpoint/2010/main" val="97048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13665-6F4F-44E8-AD48-4318A796C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30" y="990379"/>
            <a:ext cx="11330940" cy="5196840"/>
          </a:xfrm>
          <a:prstGeom prst="rect">
            <a:avLst/>
          </a:prstGeom>
        </p:spPr>
      </p:pic>
      <p:sp>
        <p:nvSpPr>
          <p:cNvPr id="5" name="TextBox 4">
            <a:extLst>
              <a:ext uri="{FF2B5EF4-FFF2-40B4-BE49-F238E27FC236}">
                <a16:creationId xmlns:a16="http://schemas.microsoft.com/office/drawing/2014/main" id="{1BAE699C-3CF2-4867-B8F6-CF588942EBAA}"/>
              </a:ext>
            </a:extLst>
          </p:cNvPr>
          <p:cNvSpPr txBox="1"/>
          <p:nvPr/>
        </p:nvSpPr>
        <p:spPr>
          <a:xfrm>
            <a:off x="430530" y="6267635"/>
            <a:ext cx="4438835" cy="369332"/>
          </a:xfrm>
          <a:prstGeom prst="rect">
            <a:avLst/>
          </a:prstGeom>
          <a:noFill/>
        </p:spPr>
        <p:txBody>
          <a:bodyPr wrap="square" rtlCol="0">
            <a:spAutoFit/>
          </a:bodyPr>
          <a:lstStyle/>
          <a:p>
            <a:r>
              <a:rPr lang="en-US" dirty="0">
                <a:solidFill>
                  <a:srgbClr val="FF0000"/>
                </a:solidFill>
              </a:rPr>
              <a:t>24-03-2019 to 09-05-2019</a:t>
            </a:r>
            <a:endParaRPr lang="en-IN" dirty="0">
              <a:solidFill>
                <a:srgbClr val="FF0000"/>
              </a:solidFill>
            </a:endParaRPr>
          </a:p>
        </p:txBody>
      </p:sp>
      <p:sp>
        <p:nvSpPr>
          <p:cNvPr id="6" name="TextBox 5">
            <a:extLst>
              <a:ext uri="{FF2B5EF4-FFF2-40B4-BE49-F238E27FC236}">
                <a16:creationId xmlns:a16="http://schemas.microsoft.com/office/drawing/2014/main" id="{EC49D64B-9383-4A4A-AD0D-E02DF0637310}"/>
              </a:ext>
            </a:extLst>
          </p:cNvPr>
          <p:cNvSpPr txBox="1"/>
          <p:nvPr/>
        </p:nvSpPr>
        <p:spPr>
          <a:xfrm>
            <a:off x="430530" y="580839"/>
            <a:ext cx="1597980" cy="369332"/>
          </a:xfrm>
          <a:prstGeom prst="rect">
            <a:avLst/>
          </a:prstGeom>
          <a:noFill/>
        </p:spPr>
        <p:txBody>
          <a:bodyPr wrap="square" rtlCol="0">
            <a:spAutoFit/>
          </a:bodyPr>
          <a:lstStyle/>
          <a:p>
            <a:r>
              <a:rPr lang="en-US" dirty="0">
                <a:solidFill>
                  <a:srgbClr val="00B0F0"/>
                </a:solidFill>
              </a:rPr>
              <a:t>Row Data :</a:t>
            </a:r>
            <a:endParaRPr lang="en-IN" dirty="0">
              <a:solidFill>
                <a:srgbClr val="00B0F0"/>
              </a:solidFill>
            </a:endParaRPr>
          </a:p>
        </p:txBody>
      </p:sp>
    </p:spTree>
    <p:extLst>
      <p:ext uri="{BB962C8B-B14F-4D97-AF65-F5344CB8AC3E}">
        <p14:creationId xmlns:p14="http://schemas.microsoft.com/office/powerpoint/2010/main" val="2193975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848E4D-F677-47B0-8A93-9433011E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88" y="1484392"/>
            <a:ext cx="3848100" cy="3398520"/>
          </a:xfrm>
          <a:prstGeom prst="rect">
            <a:avLst/>
          </a:prstGeom>
        </p:spPr>
      </p:pic>
      <p:pic>
        <p:nvPicPr>
          <p:cNvPr id="5" name="Picture 4">
            <a:extLst>
              <a:ext uri="{FF2B5EF4-FFF2-40B4-BE49-F238E27FC236}">
                <a16:creationId xmlns:a16="http://schemas.microsoft.com/office/drawing/2014/main" id="{EC219F5B-E9AE-4CFE-8511-F97E49554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465" y="901906"/>
            <a:ext cx="3657600" cy="5753100"/>
          </a:xfrm>
          <a:prstGeom prst="rect">
            <a:avLst/>
          </a:prstGeom>
        </p:spPr>
      </p:pic>
      <p:pic>
        <p:nvPicPr>
          <p:cNvPr id="7" name="Picture 6">
            <a:extLst>
              <a:ext uri="{FF2B5EF4-FFF2-40B4-BE49-F238E27FC236}">
                <a16:creationId xmlns:a16="http://schemas.microsoft.com/office/drawing/2014/main" id="{AEBFE8C9-0102-4CCF-B0AD-F7BAC7196C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874" y="1328034"/>
            <a:ext cx="2865120" cy="3931920"/>
          </a:xfrm>
          <a:prstGeom prst="rect">
            <a:avLst/>
          </a:prstGeom>
        </p:spPr>
      </p:pic>
    </p:spTree>
    <p:extLst>
      <p:ext uri="{BB962C8B-B14F-4D97-AF65-F5344CB8AC3E}">
        <p14:creationId xmlns:p14="http://schemas.microsoft.com/office/powerpoint/2010/main" val="417720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4C92-1576-4BFB-A403-359767B24AC3}"/>
              </a:ext>
            </a:extLst>
          </p:cNvPr>
          <p:cNvSpPr>
            <a:spLocks noGrp="1"/>
          </p:cNvSpPr>
          <p:nvPr>
            <p:ph type="title"/>
          </p:nvPr>
        </p:nvSpPr>
        <p:spPr>
          <a:xfrm>
            <a:off x="3371850" y="18255"/>
            <a:ext cx="10515600" cy="1325563"/>
          </a:xfrm>
        </p:spPr>
        <p:txBody>
          <a:bodyPr>
            <a:normAutofit/>
          </a:bodyPr>
          <a:lstStyle/>
          <a:p>
            <a:r>
              <a:rPr lang="en-IN" sz="6000" b="0" i="0" dirty="0">
                <a:solidFill>
                  <a:srgbClr val="00B0F0"/>
                </a:solidFill>
                <a:effectLst/>
                <a:latin typeface="Raleway" pitchFamily="2" charset="0"/>
              </a:rPr>
              <a:t>Data Preparation</a:t>
            </a:r>
            <a:endParaRPr lang="en-IN" sz="6000" dirty="0">
              <a:solidFill>
                <a:srgbClr val="00B0F0"/>
              </a:solidFill>
              <a:latin typeface="Raleway" pitchFamily="2" charset="0"/>
            </a:endParaRPr>
          </a:p>
        </p:txBody>
      </p:sp>
      <p:sp>
        <p:nvSpPr>
          <p:cNvPr id="3" name="Content Placeholder 2">
            <a:extLst>
              <a:ext uri="{FF2B5EF4-FFF2-40B4-BE49-F238E27FC236}">
                <a16:creationId xmlns:a16="http://schemas.microsoft.com/office/drawing/2014/main" id="{312D6918-8625-4D54-A282-529EF82E543B}"/>
              </a:ext>
            </a:extLst>
          </p:cNvPr>
          <p:cNvSpPr>
            <a:spLocks noGrp="1"/>
          </p:cNvSpPr>
          <p:nvPr>
            <p:ph idx="1"/>
          </p:nvPr>
        </p:nvSpPr>
        <p:spPr>
          <a:xfrm>
            <a:off x="838200" y="1825625"/>
            <a:ext cx="11093388" cy="4351338"/>
          </a:xfrm>
        </p:spPr>
        <p:txBody>
          <a:bodyPr>
            <a:normAutofit/>
          </a:bodyPr>
          <a:lstStyle/>
          <a:p>
            <a:pPr marL="514350" indent="-514350">
              <a:buFont typeface="+mj-lt"/>
              <a:buAutoNum type="arabicPeriod"/>
            </a:pPr>
            <a:r>
              <a:rPr lang="en-IN" sz="2400" b="1" dirty="0">
                <a:solidFill>
                  <a:srgbClr val="00B0F0"/>
                </a:solidFill>
                <a:latin typeface="Lato" panose="020F0502020204030203" pitchFamily="34" charset="0"/>
                <a:ea typeface="Lato" panose="020F0502020204030203" pitchFamily="34" charset="0"/>
                <a:cs typeface="Lato" panose="020F0502020204030203" pitchFamily="34" charset="0"/>
              </a:rPr>
              <a:t>Data Cleaning</a:t>
            </a:r>
          </a:p>
          <a:p>
            <a:pPr marL="0" indent="0">
              <a:buNone/>
            </a:pPr>
            <a:endParaRPr lang="en-IN" sz="2400" b="1" dirty="0">
              <a:latin typeface="Lato" panose="020F0502020204030203" pitchFamily="34" charset="0"/>
              <a:ea typeface="Lato" panose="020F0502020204030203" pitchFamily="34" charset="0"/>
              <a:cs typeface="Lato" panose="020F0502020204030203" pitchFamily="34" charset="0"/>
            </a:endParaRPr>
          </a:p>
          <a:p>
            <a:pPr lvl="1"/>
            <a:r>
              <a:rPr lang="en-IN" dirty="0">
                <a:latin typeface="Lato" panose="020F0502020204030203" pitchFamily="34" charset="0"/>
                <a:ea typeface="Lato" panose="020F0502020204030203" pitchFamily="34" charset="0"/>
                <a:cs typeface="Lato" panose="020F0502020204030203" pitchFamily="34" charset="0"/>
              </a:rPr>
              <a:t>Remove Duplicates</a:t>
            </a:r>
          </a:p>
          <a:p>
            <a:pPr marL="914400" lvl="2" indent="0">
              <a:buNone/>
            </a:pPr>
            <a:r>
              <a:rPr lang="en-US" sz="2400" b="0" i="0" dirty="0">
                <a:effectLst/>
                <a:latin typeface="Lato" panose="020F0502020204030203" pitchFamily="34" charset="0"/>
                <a:ea typeface="Lato" panose="020F0502020204030203" pitchFamily="34" charset="0"/>
                <a:cs typeface="Lato" panose="020F0502020204030203" pitchFamily="34" charset="0"/>
              </a:rPr>
              <a:t>There were not many, but a few repetitions in the data collected</a:t>
            </a:r>
            <a:r>
              <a:rPr lang="en-IN" sz="2400" b="0" i="0" dirty="0">
                <a:effectLst/>
                <a:latin typeface="Lato" panose="020F0502020204030203" pitchFamily="34" charset="0"/>
                <a:ea typeface="Lato" panose="020F0502020204030203" pitchFamily="34" charset="0"/>
                <a:cs typeface="Lato" panose="020F0502020204030203" pitchFamily="34" charset="0"/>
              </a:rPr>
              <a:t>.</a:t>
            </a:r>
            <a:endParaRPr lang="en-IN" sz="2400" dirty="0">
              <a:latin typeface="Lato" panose="020F0502020204030203" pitchFamily="34" charset="0"/>
              <a:ea typeface="Lato" panose="020F0502020204030203" pitchFamily="34" charset="0"/>
              <a:cs typeface="Lato" panose="020F0502020204030203" pitchFamily="34" charset="0"/>
            </a:endParaRPr>
          </a:p>
          <a:p>
            <a:pPr lvl="1"/>
            <a:r>
              <a:rPr lang="en-IN" dirty="0">
                <a:latin typeface="Lato" panose="020F0502020204030203" pitchFamily="34" charset="0"/>
                <a:ea typeface="Lato" panose="020F0502020204030203" pitchFamily="34" charset="0"/>
                <a:cs typeface="Lato" panose="020F0502020204030203" pitchFamily="34" charset="0"/>
              </a:rPr>
              <a:t>Find outliers and remove</a:t>
            </a:r>
          </a:p>
          <a:p>
            <a:pPr marL="457200" lvl="1" indent="0">
              <a:buNone/>
            </a:pPr>
            <a:r>
              <a:rPr lang="en-IN" dirty="0">
                <a:latin typeface="Lato" panose="020F0502020204030203" pitchFamily="34" charset="0"/>
                <a:ea typeface="Lato" panose="020F0502020204030203" pitchFamily="34" charset="0"/>
                <a:cs typeface="Lato" panose="020F0502020204030203" pitchFamily="34" charset="0"/>
              </a:rPr>
              <a:t>	</a:t>
            </a:r>
            <a:r>
              <a:rPr lang="en-US" b="0" i="0" dirty="0">
                <a:effectLst/>
                <a:latin typeface="Lato" panose="020F0502020204030203" pitchFamily="34" charset="0"/>
                <a:ea typeface="Lato" panose="020F0502020204030203" pitchFamily="34" charset="0"/>
                <a:cs typeface="Lato" panose="020F0502020204030203" pitchFamily="34" charset="0"/>
              </a:rPr>
              <a:t>We are focusing on minimizing the flight prices, hence we considered only the economy class with the following conditions:</a:t>
            </a:r>
            <a:br>
              <a:rPr lang="en-US" dirty="0">
                <a:latin typeface="Lato" panose="020F0502020204030203" pitchFamily="34" charset="0"/>
                <a:ea typeface="Lato" panose="020F0502020204030203" pitchFamily="34" charset="0"/>
                <a:cs typeface="Lato" panose="020F0502020204030203" pitchFamily="34" charset="0"/>
              </a:rPr>
            </a:br>
            <a:r>
              <a:rPr lang="en-US" b="0" i="0" dirty="0">
                <a:effectLst/>
                <a:latin typeface="Lato" panose="020F0502020204030203" pitchFamily="34" charset="0"/>
                <a:ea typeface="Lato" panose="020F0502020204030203" pitchFamily="34" charset="0"/>
                <a:cs typeface="Lato" panose="020F0502020204030203" pitchFamily="34" charset="0"/>
              </a:rPr>
              <a:t>a) The minimum value of total fare for all days for a particular flight id is less than the mean fare of all the flights </a:t>
            </a:r>
          </a:p>
          <a:p>
            <a:pPr marL="457200" lvl="1" indent="0">
              <a:buNone/>
            </a:pPr>
            <a:r>
              <a:rPr lang="en-US" b="0" i="0" dirty="0">
                <a:effectLst/>
                <a:latin typeface="Lato" panose="020F0502020204030203" pitchFamily="34" charset="0"/>
                <a:ea typeface="Lato" panose="020F0502020204030203" pitchFamily="34" charset="0"/>
                <a:cs typeface="Lato" panose="020F0502020204030203" pitchFamily="34" charset="0"/>
              </a:rPr>
              <a:t>b) The duration of the journey is less than 3 times the mean duration</a:t>
            </a:r>
            <a:endParaRPr lang="en-IN"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28205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07AC-AD81-4E8C-B673-CBAA5266C28E}"/>
              </a:ext>
            </a:extLst>
          </p:cNvPr>
          <p:cNvSpPr>
            <a:spLocks noGrp="1"/>
          </p:cNvSpPr>
          <p:nvPr>
            <p:ph type="title"/>
          </p:nvPr>
        </p:nvSpPr>
        <p:spPr/>
        <p:txBody>
          <a:bodyPr>
            <a:normAutofit/>
          </a:bodyPr>
          <a:lstStyle/>
          <a:p>
            <a:r>
              <a:rPr lang="en-IN" sz="2400" b="1" dirty="0">
                <a:solidFill>
                  <a:srgbClr val="00B0F0"/>
                </a:solidFill>
                <a:latin typeface="Lato" panose="020F0502020204030203" pitchFamily="34" charset="0"/>
                <a:ea typeface="Lato" panose="020F0502020204030203" pitchFamily="34" charset="0"/>
                <a:cs typeface="Lato" panose="020F0502020204030203" pitchFamily="34" charset="0"/>
              </a:rPr>
              <a:t>2. Data prepossessing</a:t>
            </a:r>
          </a:p>
        </p:txBody>
      </p:sp>
      <p:sp>
        <p:nvSpPr>
          <p:cNvPr id="3" name="Content Placeholder 2">
            <a:extLst>
              <a:ext uri="{FF2B5EF4-FFF2-40B4-BE49-F238E27FC236}">
                <a16:creationId xmlns:a16="http://schemas.microsoft.com/office/drawing/2014/main" id="{AE95FCA7-54A8-43BF-BDF3-A43C3B6C1491}"/>
              </a:ext>
            </a:extLst>
          </p:cNvPr>
          <p:cNvSpPr>
            <a:spLocks noGrp="1"/>
          </p:cNvSpPr>
          <p:nvPr>
            <p:ph idx="1"/>
          </p:nvPr>
        </p:nvSpPr>
        <p:spPr/>
        <p:txBody>
          <a:bodyPr>
            <a:normAutofit/>
          </a:bodyPr>
          <a:lstStyle/>
          <a:p>
            <a:r>
              <a:rPr lang="en-IN" sz="2400" dirty="0">
                <a:latin typeface="Lato" panose="020F0502020204030203" pitchFamily="34" charset="0"/>
                <a:ea typeface="Lato" panose="020F0502020204030203" pitchFamily="34" charset="0"/>
                <a:cs typeface="Lato" panose="020F0502020204030203" pitchFamily="34" charset="0"/>
              </a:rPr>
              <a:t>Convert object to numeric </a:t>
            </a:r>
          </a:p>
          <a:p>
            <a:pPr marL="457200" lvl="1" indent="0">
              <a:buNone/>
            </a:pPr>
            <a:r>
              <a:rPr lang="en-IN" dirty="0">
                <a:latin typeface="Lato" panose="020F0502020204030203" pitchFamily="34" charset="0"/>
                <a:ea typeface="Lato" panose="020F0502020204030203" pitchFamily="34" charset="0"/>
                <a:cs typeface="Lato" panose="020F0502020204030203" pitchFamily="34" charset="0"/>
              </a:rPr>
              <a:t>In this dataset mostly values in a objective form , so in data prepossessing first we convert object to numeric type</a:t>
            </a:r>
          </a:p>
        </p:txBody>
      </p:sp>
      <p:sp>
        <p:nvSpPr>
          <p:cNvPr id="7" name="TextBox 6">
            <a:extLst>
              <a:ext uri="{FF2B5EF4-FFF2-40B4-BE49-F238E27FC236}">
                <a16:creationId xmlns:a16="http://schemas.microsoft.com/office/drawing/2014/main" id="{DD48E991-06BE-4E37-88DB-89382D7FFC19}"/>
              </a:ext>
            </a:extLst>
          </p:cNvPr>
          <p:cNvSpPr txBox="1"/>
          <p:nvPr/>
        </p:nvSpPr>
        <p:spPr>
          <a:xfrm>
            <a:off x="792481" y="3506680"/>
            <a:ext cx="10357872" cy="1200329"/>
          </a:xfrm>
          <a:prstGeom prst="rect">
            <a:avLst/>
          </a:prstGeom>
          <a:noFill/>
        </p:spPr>
        <p:txBody>
          <a:bodyPr wrap="square" rtlCol="0">
            <a:spAutoFit/>
          </a:bodyPr>
          <a:lstStyle/>
          <a:p>
            <a:pPr marL="285750" indent="-285750">
              <a:buFont typeface="Arial" panose="020B0604020202020204" pitchFamily="34" charset="0"/>
              <a:buChar char="•"/>
            </a:pPr>
            <a:r>
              <a:rPr lang="en-US" sz="2400" i="0" dirty="0">
                <a:effectLst/>
                <a:latin typeface="Lato" panose="020F0502020204030203" pitchFamily="34" charset="0"/>
                <a:ea typeface="Lato" panose="020F0502020204030203" pitchFamily="34" charset="0"/>
                <a:cs typeface="Lato" panose="020F0502020204030203" pitchFamily="34" charset="0"/>
              </a:rPr>
              <a:t>Feature Engineering </a:t>
            </a:r>
          </a:p>
          <a:p>
            <a:pPr lvl="1"/>
            <a:r>
              <a:rPr lang="en-US" sz="2400" b="0" i="0" dirty="0">
                <a:effectLst/>
                <a:latin typeface="Lato" panose="020F0502020204030203" pitchFamily="34" charset="0"/>
                <a:ea typeface="Lato" panose="020F0502020204030203" pitchFamily="34" charset="0"/>
                <a:cs typeface="Lato" panose="020F0502020204030203" pitchFamily="34" charset="0"/>
              </a:rPr>
              <a:t>We will also see what kind of stuff we can do in the feature engineering part</a:t>
            </a:r>
          </a:p>
        </p:txBody>
      </p:sp>
    </p:spTree>
    <p:extLst>
      <p:ext uri="{BB962C8B-B14F-4D97-AF65-F5344CB8AC3E}">
        <p14:creationId xmlns:p14="http://schemas.microsoft.com/office/powerpoint/2010/main" val="3086014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CD250-F16B-403F-A0C1-FDC33D5E55D3}"/>
              </a:ext>
            </a:extLst>
          </p:cNvPr>
          <p:cNvSpPr>
            <a:spLocks noGrp="1"/>
          </p:cNvSpPr>
          <p:nvPr>
            <p:ph idx="1"/>
          </p:nvPr>
        </p:nvSpPr>
        <p:spPr>
          <a:xfrm>
            <a:off x="838200" y="662650"/>
            <a:ext cx="10515600" cy="4351338"/>
          </a:xfrm>
        </p:spPr>
        <p:txBody>
          <a:bodyPr>
            <a:normAutofit/>
          </a:bodyPr>
          <a:lstStyle/>
          <a:p>
            <a:pPr marL="0" indent="0">
              <a:buNone/>
            </a:pPr>
            <a:r>
              <a:rPr lang="en-IN" sz="2400" b="1" dirty="0">
                <a:solidFill>
                  <a:srgbClr val="00B0F0"/>
                </a:solidFill>
                <a:latin typeface="Lato" panose="020F0502020204030203" pitchFamily="34" charset="0"/>
                <a:ea typeface="Lato" panose="020F0502020204030203" pitchFamily="34" charset="0"/>
                <a:cs typeface="Lato" panose="020F0502020204030203" pitchFamily="34" charset="0"/>
              </a:rPr>
              <a:t>3. Data Visualization</a:t>
            </a:r>
          </a:p>
          <a:p>
            <a:pPr lvl="1"/>
            <a:r>
              <a:rPr lang="en-IN" dirty="0">
                <a:latin typeface="Lato" panose="020F0502020204030203" pitchFamily="34" charset="0"/>
                <a:ea typeface="Lato" panose="020F0502020204030203" pitchFamily="34" charset="0"/>
                <a:cs typeface="Lato" panose="020F0502020204030203" pitchFamily="34" charset="0"/>
              </a:rPr>
              <a:t>Heatmap</a:t>
            </a:r>
          </a:p>
          <a:p>
            <a:pPr marL="457200" lvl="1" indent="0">
              <a:buNone/>
            </a:pPr>
            <a:endParaRPr lang="en-IN" dirty="0">
              <a:latin typeface="Lato" panose="020F0502020204030203" pitchFamily="34" charset="0"/>
              <a:ea typeface="Lato" panose="020F0502020204030203" pitchFamily="34" charset="0"/>
              <a:cs typeface="Lato" panose="020F0502020204030203" pitchFamily="34" charset="0"/>
            </a:endParaRPr>
          </a:p>
          <a:p>
            <a:pPr marL="457200" lvl="1" indent="0">
              <a:buNone/>
            </a:pPr>
            <a:endParaRPr lang="en-IN"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IN" sz="24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E9DE4349-3C13-4A58-A4AE-A5463C01B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379" y="1100830"/>
            <a:ext cx="5404944" cy="5641759"/>
          </a:xfrm>
          <a:prstGeom prst="rect">
            <a:avLst/>
          </a:prstGeom>
        </p:spPr>
      </p:pic>
    </p:spTree>
    <p:extLst>
      <p:ext uri="{BB962C8B-B14F-4D97-AF65-F5344CB8AC3E}">
        <p14:creationId xmlns:p14="http://schemas.microsoft.com/office/powerpoint/2010/main" val="3401844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66AF-73A9-4DAC-9C58-354A0DD8979E}"/>
              </a:ext>
            </a:extLst>
          </p:cNvPr>
          <p:cNvSpPr>
            <a:spLocks noGrp="1"/>
          </p:cNvSpPr>
          <p:nvPr>
            <p:ph type="title"/>
          </p:nvPr>
        </p:nvSpPr>
        <p:spPr>
          <a:xfrm>
            <a:off x="536359" y="205327"/>
            <a:ext cx="10515600" cy="424987"/>
          </a:xfrm>
        </p:spPr>
        <p:txBody>
          <a:bodyPr>
            <a:normAutofit/>
          </a:bodyPr>
          <a:lstStyle/>
          <a:p>
            <a:pPr marL="571500" indent="-571500">
              <a:buFont typeface="Arial" panose="020B0604020202020204" pitchFamily="34" charset="0"/>
              <a:buChar char="•"/>
            </a:pPr>
            <a:r>
              <a:rPr lang="en-IN" sz="2400" b="0" dirty="0">
                <a:effectLst/>
                <a:latin typeface="Lato" panose="020F0502020204030203" pitchFamily="34" charset="0"/>
                <a:ea typeface="Lato" panose="020F0502020204030203" pitchFamily="34" charset="0"/>
                <a:cs typeface="Lato" panose="020F0502020204030203" pitchFamily="34" charset="0"/>
              </a:rPr>
              <a:t>countplot</a:t>
            </a:r>
            <a:endParaRPr lang="en-IN" sz="2400" dirty="0">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78836C91-7E82-4D1E-A39A-F03148CE6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9565"/>
            <a:ext cx="12192000" cy="4688435"/>
          </a:xfrm>
          <a:prstGeom prst="rect">
            <a:avLst/>
          </a:prstGeom>
        </p:spPr>
      </p:pic>
      <p:sp>
        <p:nvSpPr>
          <p:cNvPr id="3" name="TextBox 2">
            <a:extLst>
              <a:ext uri="{FF2B5EF4-FFF2-40B4-BE49-F238E27FC236}">
                <a16:creationId xmlns:a16="http://schemas.microsoft.com/office/drawing/2014/main" id="{DD5407ED-7A0E-4DCC-B134-E88F7E70237B}"/>
              </a:ext>
            </a:extLst>
          </p:cNvPr>
          <p:cNvSpPr txBox="1"/>
          <p:nvPr/>
        </p:nvSpPr>
        <p:spPr>
          <a:xfrm>
            <a:off x="1660124" y="1278384"/>
            <a:ext cx="8478175" cy="1200329"/>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This chart gives count of different Airlines to flights.</a:t>
            </a:r>
          </a:p>
          <a:p>
            <a:r>
              <a:rPr lang="en-US" sz="2400" dirty="0">
                <a:latin typeface="Lato" panose="020F0502020204030203" pitchFamily="34" charset="0"/>
                <a:ea typeface="Lato" panose="020F0502020204030203" pitchFamily="34" charset="0"/>
                <a:cs typeface="Lato" panose="020F0502020204030203" pitchFamily="34" charset="0"/>
              </a:rPr>
              <a:t>Jet-Airways is most preferable flight.</a:t>
            </a:r>
          </a:p>
          <a:p>
            <a:r>
              <a:rPr lang="en-US" sz="2400" dirty="0">
                <a:latin typeface="Lato" panose="020F0502020204030203" pitchFamily="34" charset="0"/>
                <a:ea typeface="Lato" panose="020F0502020204030203" pitchFamily="34" charset="0"/>
                <a:cs typeface="Lato" panose="020F0502020204030203" pitchFamily="34" charset="0"/>
              </a:rPr>
              <a:t> </a:t>
            </a:r>
            <a:endParaRPr lang="en-IN"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278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462B07-FABF-4A6E-A3AF-E21669055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563" y="1984530"/>
            <a:ext cx="7866372" cy="4419523"/>
          </a:xfrm>
          <a:prstGeom prst="rect">
            <a:avLst/>
          </a:prstGeom>
        </p:spPr>
      </p:pic>
      <p:sp>
        <p:nvSpPr>
          <p:cNvPr id="5" name="TextBox 4">
            <a:extLst>
              <a:ext uri="{FF2B5EF4-FFF2-40B4-BE49-F238E27FC236}">
                <a16:creationId xmlns:a16="http://schemas.microsoft.com/office/drawing/2014/main" id="{2F383BC0-7C5F-4AB1-9FED-3E4D6E1326D8}"/>
              </a:ext>
            </a:extLst>
          </p:cNvPr>
          <p:cNvSpPr txBox="1"/>
          <p:nvPr/>
        </p:nvSpPr>
        <p:spPr>
          <a:xfrm>
            <a:off x="838200" y="2592280"/>
            <a:ext cx="3201140" cy="1569660"/>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In this graph we find / visualize which factor most important and effective.</a:t>
            </a:r>
            <a:endParaRPr lang="en-IN" sz="2400" dirty="0">
              <a:latin typeface="Lato" panose="020F0502020204030203" pitchFamily="34" charset="0"/>
              <a:ea typeface="Lato" panose="020F0502020204030203" pitchFamily="34" charset="0"/>
              <a:cs typeface="Lato" panose="020F0502020204030203" pitchFamily="34" charset="0"/>
            </a:endParaRPr>
          </a:p>
        </p:txBody>
      </p:sp>
      <p:sp>
        <p:nvSpPr>
          <p:cNvPr id="6" name="Title 1">
            <a:extLst>
              <a:ext uri="{FF2B5EF4-FFF2-40B4-BE49-F238E27FC236}">
                <a16:creationId xmlns:a16="http://schemas.microsoft.com/office/drawing/2014/main" id="{EAE499CC-014A-4468-9AC4-F94C20A25CF1}"/>
              </a:ext>
            </a:extLst>
          </p:cNvPr>
          <p:cNvSpPr txBox="1">
            <a:spLocks/>
          </p:cNvSpPr>
          <p:nvPr/>
        </p:nvSpPr>
        <p:spPr>
          <a:xfrm>
            <a:off x="838200" y="3384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Bar plot</a:t>
            </a:r>
            <a:endParaRPr lang="en-IN"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233161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62514-CEDD-41B4-8B54-7443A014D181}"/>
              </a:ext>
            </a:extLst>
          </p:cNvPr>
          <p:cNvSpPr txBox="1"/>
          <p:nvPr/>
        </p:nvSpPr>
        <p:spPr>
          <a:xfrm>
            <a:off x="3036164" y="193073"/>
            <a:ext cx="5033638" cy="1015663"/>
          </a:xfrm>
          <a:prstGeom prst="rect">
            <a:avLst/>
          </a:prstGeom>
          <a:noFill/>
        </p:spPr>
        <p:txBody>
          <a:bodyPr wrap="square" rtlCol="0">
            <a:spAutoFit/>
          </a:bodyPr>
          <a:lstStyle/>
          <a:p>
            <a:pPr algn="ctr"/>
            <a:r>
              <a:rPr lang="en-US" sz="6000" dirty="0">
                <a:solidFill>
                  <a:srgbClr val="00B0F0"/>
                </a:solidFill>
              </a:rPr>
              <a:t>Model </a:t>
            </a:r>
            <a:endParaRPr lang="en-IN" sz="6000" dirty="0">
              <a:solidFill>
                <a:srgbClr val="00B0F0"/>
              </a:solidFill>
            </a:endParaRPr>
          </a:p>
        </p:txBody>
      </p:sp>
      <p:sp>
        <p:nvSpPr>
          <p:cNvPr id="3" name="TextBox 2">
            <a:extLst>
              <a:ext uri="{FF2B5EF4-FFF2-40B4-BE49-F238E27FC236}">
                <a16:creationId xmlns:a16="http://schemas.microsoft.com/office/drawing/2014/main" id="{A146D759-2874-4095-A3B8-7EF44D0DA0B9}"/>
              </a:ext>
            </a:extLst>
          </p:cNvPr>
          <p:cNvSpPr txBox="1"/>
          <p:nvPr/>
        </p:nvSpPr>
        <p:spPr>
          <a:xfrm>
            <a:off x="1162975" y="1740023"/>
            <a:ext cx="10928411" cy="2862322"/>
          </a:xfrm>
          <a:prstGeom prst="rect">
            <a:avLst/>
          </a:prstGeom>
          <a:noFill/>
        </p:spPr>
        <p:txBody>
          <a:bodyPr wrap="square" rtlCol="0">
            <a:spAutoFit/>
          </a:bodyPr>
          <a:lstStyle/>
          <a:p>
            <a:pPr marL="342900" indent="-342900">
              <a:buFont typeface="Arial" panose="020B0604020202020204" pitchFamily="34" charset="0"/>
              <a:buChar char="•"/>
            </a:pPr>
            <a:r>
              <a:rPr lang="en-US" sz="2000" b="0" dirty="0">
                <a:effectLst/>
              </a:rPr>
              <a:t>DecisionTreeRegressor</a:t>
            </a:r>
          </a:p>
          <a:p>
            <a:pPr marL="342900" indent="-342900">
              <a:buFont typeface="Arial" panose="020B0604020202020204" pitchFamily="34" charset="0"/>
              <a:buChar char="•"/>
            </a:pPr>
            <a:r>
              <a:rPr lang="en-US" sz="2000" b="0" dirty="0">
                <a:effectLst/>
              </a:rPr>
              <a:t>SVR</a:t>
            </a:r>
          </a:p>
          <a:p>
            <a:pPr marL="342900" indent="-342900">
              <a:buFont typeface="Arial" panose="020B0604020202020204" pitchFamily="34" charset="0"/>
              <a:buChar char="•"/>
            </a:pPr>
            <a:r>
              <a:rPr lang="en-US" sz="2000" b="0" dirty="0">
                <a:effectLst/>
              </a:rPr>
              <a:t>KNeighborsRegressor</a:t>
            </a:r>
          </a:p>
          <a:p>
            <a:pPr marL="342900" indent="-342900">
              <a:buFont typeface="Arial" panose="020B0604020202020204" pitchFamily="34" charset="0"/>
              <a:buChar char="•"/>
            </a:pPr>
            <a:r>
              <a:rPr lang="en-US" sz="2000" b="0" dirty="0">
                <a:effectLst/>
              </a:rPr>
              <a:t>LinearRegression</a:t>
            </a:r>
          </a:p>
          <a:p>
            <a:pPr marL="342900" indent="-342900">
              <a:buFont typeface="Arial" panose="020B0604020202020204" pitchFamily="34" charset="0"/>
              <a:buChar char="•"/>
            </a:pPr>
            <a:r>
              <a:rPr lang="en-US" sz="2000" b="0" dirty="0">
                <a:effectLst/>
              </a:rPr>
              <a:t>AdaBoostRegressor </a:t>
            </a:r>
          </a:p>
          <a:p>
            <a:pPr marL="342900" indent="-342900">
              <a:buFont typeface="Arial" panose="020B0604020202020204" pitchFamily="34" charset="0"/>
              <a:buChar char="•"/>
            </a:pPr>
            <a:r>
              <a:rPr lang="en-US" sz="2000" b="0" dirty="0">
                <a:effectLst/>
              </a:rPr>
              <a:t>GradientBoostingRegressor </a:t>
            </a:r>
          </a:p>
          <a:p>
            <a:pPr marL="342900" indent="-342900">
              <a:buFont typeface="Arial" panose="020B0604020202020204" pitchFamily="34" charset="0"/>
              <a:buChar char="•"/>
            </a:pPr>
            <a:r>
              <a:rPr lang="en-US" sz="2000" b="0" dirty="0">
                <a:effectLst/>
              </a:rPr>
              <a:t>Lasso</a:t>
            </a:r>
          </a:p>
          <a:p>
            <a:pPr marL="342900" indent="-342900">
              <a:buFont typeface="Arial" panose="020B0604020202020204" pitchFamily="34" charset="0"/>
              <a:buChar char="•"/>
            </a:pPr>
            <a:r>
              <a:rPr lang="en-US" sz="2000" b="0" dirty="0">
                <a:effectLst/>
              </a:rPr>
              <a:t>Ridge</a:t>
            </a:r>
          </a:p>
          <a:p>
            <a:endParaRPr lang="en-IN" sz="2000" dirty="0"/>
          </a:p>
        </p:txBody>
      </p:sp>
      <p:pic>
        <p:nvPicPr>
          <p:cNvPr id="7" name="Picture 6">
            <a:extLst>
              <a:ext uri="{FF2B5EF4-FFF2-40B4-BE49-F238E27FC236}">
                <a16:creationId xmlns:a16="http://schemas.microsoft.com/office/drawing/2014/main" id="{0B2FD23E-5281-47BE-817A-460921826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466" y="1740023"/>
            <a:ext cx="7360920" cy="3901440"/>
          </a:xfrm>
          <a:prstGeom prst="rect">
            <a:avLst/>
          </a:prstGeom>
        </p:spPr>
      </p:pic>
      <p:sp>
        <p:nvSpPr>
          <p:cNvPr id="8" name="TextBox 7">
            <a:extLst>
              <a:ext uri="{FF2B5EF4-FFF2-40B4-BE49-F238E27FC236}">
                <a16:creationId xmlns:a16="http://schemas.microsoft.com/office/drawing/2014/main" id="{12EDBBB6-B4B1-499C-8645-0C71617EE7BD}"/>
              </a:ext>
            </a:extLst>
          </p:cNvPr>
          <p:cNvSpPr txBox="1"/>
          <p:nvPr/>
        </p:nvSpPr>
        <p:spPr>
          <a:xfrm>
            <a:off x="1162975" y="4784768"/>
            <a:ext cx="3093720" cy="1477328"/>
          </a:xfrm>
          <a:prstGeom prst="rect">
            <a:avLst/>
          </a:prstGeom>
          <a:noFill/>
        </p:spPr>
        <p:txBody>
          <a:bodyPr wrap="square" rtlCol="0">
            <a:spAutoFit/>
          </a:bodyPr>
          <a:lstStyle/>
          <a:p>
            <a:r>
              <a:rPr lang="en-US" b="1" dirty="0">
                <a:solidFill>
                  <a:srgbClr val="FF0000"/>
                </a:solidFill>
              </a:rPr>
              <a:t>Output :</a:t>
            </a:r>
          </a:p>
          <a:p>
            <a:pPr lvl="1"/>
            <a:r>
              <a:rPr lang="en-US" dirty="0"/>
              <a:t>R^2</a:t>
            </a:r>
          </a:p>
          <a:p>
            <a:pPr lvl="1"/>
            <a:r>
              <a:rPr lang="en-US" dirty="0"/>
              <a:t>MAE</a:t>
            </a:r>
          </a:p>
          <a:p>
            <a:pPr lvl="1"/>
            <a:r>
              <a:rPr lang="en-US" dirty="0"/>
              <a:t>MSE</a:t>
            </a:r>
          </a:p>
          <a:p>
            <a:pPr lvl="1"/>
            <a:r>
              <a:rPr lang="en-US" dirty="0"/>
              <a:t>RMSE</a:t>
            </a:r>
            <a:endParaRPr lang="en-IN" dirty="0"/>
          </a:p>
        </p:txBody>
      </p:sp>
    </p:spTree>
    <p:extLst>
      <p:ext uri="{BB962C8B-B14F-4D97-AF65-F5344CB8AC3E}">
        <p14:creationId xmlns:p14="http://schemas.microsoft.com/office/powerpoint/2010/main" val="28859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323A-627D-44D0-A710-EFE3CF3BB077}"/>
              </a:ext>
            </a:extLst>
          </p:cNvPr>
          <p:cNvSpPr>
            <a:spLocks noGrp="1"/>
          </p:cNvSpPr>
          <p:nvPr>
            <p:ph type="ctrTitle"/>
          </p:nvPr>
        </p:nvSpPr>
        <p:spPr>
          <a:xfrm>
            <a:off x="1524000" y="166703"/>
            <a:ext cx="9144000" cy="2387600"/>
          </a:xfrm>
        </p:spPr>
        <p:txBody>
          <a:bodyPr/>
          <a:lstStyle/>
          <a:p>
            <a:r>
              <a:rPr lang="en-IN" b="1" i="0" dirty="0">
                <a:solidFill>
                  <a:srgbClr val="00B0F0"/>
                </a:solidFill>
                <a:latin typeface="Raleway" panose="020B0604020202020204" pitchFamily="2" charset="0"/>
              </a:rPr>
              <a:t>About the Project</a:t>
            </a:r>
            <a:br>
              <a:rPr lang="en-IN" b="1" i="0" dirty="0">
                <a:solidFill>
                  <a:srgbClr val="00B0F0"/>
                </a:solidFill>
                <a:latin typeface="Raleway" panose="020B0604020202020204" pitchFamily="2" charset="0"/>
              </a:rPr>
            </a:br>
            <a:endParaRPr lang="en-IN" b="1" dirty="0">
              <a:solidFill>
                <a:srgbClr val="00B0F0"/>
              </a:solidFill>
            </a:endParaRPr>
          </a:p>
        </p:txBody>
      </p:sp>
      <p:sp>
        <p:nvSpPr>
          <p:cNvPr id="3" name="Subtitle 2">
            <a:extLst>
              <a:ext uri="{FF2B5EF4-FFF2-40B4-BE49-F238E27FC236}">
                <a16:creationId xmlns:a16="http://schemas.microsoft.com/office/drawing/2014/main" id="{B7F71C72-E0A2-469F-9525-0854F134121E}"/>
              </a:ext>
            </a:extLst>
          </p:cNvPr>
          <p:cNvSpPr>
            <a:spLocks noGrp="1"/>
          </p:cNvSpPr>
          <p:nvPr>
            <p:ph type="subTitle" idx="1"/>
          </p:nvPr>
        </p:nvSpPr>
        <p:spPr>
          <a:xfrm>
            <a:off x="861133" y="2012933"/>
            <a:ext cx="11061577" cy="4845067"/>
          </a:xfrm>
        </p:spPr>
        <p:txBody>
          <a:bodyPr>
            <a:noAutofit/>
          </a:bodyPr>
          <a:lstStyle/>
          <a:p>
            <a:pPr algn="just"/>
            <a:r>
              <a:rPr lang="en-US" b="0" i="0" dirty="0">
                <a:effectLst/>
                <a:latin typeface="Lato" panose="020F0502020204030203" pitchFamily="34" charset="0"/>
              </a:rPr>
              <a:t>In this </a:t>
            </a:r>
            <a:r>
              <a:rPr lang="en-US" dirty="0">
                <a:latin typeface="Lato" panose="020F0502020204030203" pitchFamily="34" charset="0"/>
              </a:rPr>
              <a:t>project</a:t>
            </a:r>
            <a:r>
              <a:rPr lang="en-US" b="0" i="0" dirty="0">
                <a:effectLst/>
                <a:latin typeface="Lato" panose="020F0502020204030203" pitchFamily="34" charset="0"/>
              </a:rPr>
              <a:t>, we will be </a:t>
            </a:r>
            <a:r>
              <a:rPr lang="en-US" b="1" i="0" dirty="0">
                <a:effectLst/>
                <a:latin typeface="Lato" panose="020F0502020204030203" pitchFamily="34" charset="0"/>
              </a:rPr>
              <a:t>analyzing the flight fare prediction using Machine Learning dataset</a:t>
            </a:r>
            <a:r>
              <a:rPr lang="en-US" b="0" i="0" dirty="0">
                <a:effectLst/>
                <a:latin typeface="Lato" panose="020F0502020204030203" pitchFamily="34" charset="0"/>
              </a:rPr>
              <a:t> using essential exploratory data analysis techniques then will </a:t>
            </a:r>
            <a:r>
              <a:rPr lang="en-US" b="1" i="0" dirty="0">
                <a:effectLst/>
                <a:latin typeface="Lato" panose="020F0502020204030203" pitchFamily="34" charset="0"/>
              </a:rPr>
              <a:t>draw some predictions about the price of the flight based on some features</a:t>
            </a:r>
            <a:r>
              <a:rPr lang="en-US" b="0" i="0" dirty="0">
                <a:effectLst/>
                <a:latin typeface="Lato" panose="020F0502020204030203" pitchFamily="34" charset="0"/>
              </a:rPr>
              <a:t> such as what type of airline it is, what is the arrival time, what is the departure time, what is the duration of the flight, source, destination and more.</a:t>
            </a:r>
            <a:endParaRPr lang="en-US" dirty="0">
              <a:latin typeface="Lato" panose="020F0502020204030203" pitchFamily="34" charset="0"/>
            </a:endParaRPr>
          </a:p>
          <a:p>
            <a:pPr algn="just"/>
            <a:r>
              <a:rPr lang="en-US" b="1" i="0" dirty="0">
                <a:solidFill>
                  <a:srgbClr val="00B0F0"/>
                </a:solidFill>
                <a:effectLst/>
                <a:latin typeface="Lato" panose="020F0502020204030203" pitchFamily="34" charset="0"/>
              </a:rPr>
              <a:t>Expected outcome</a:t>
            </a:r>
            <a:r>
              <a:rPr lang="en-US" b="0" i="0" dirty="0">
                <a:effectLst/>
                <a:latin typeface="Lato" panose="020F0502020204030203" pitchFamily="34" charset="0"/>
              </a:rPr>
              <a:t>: A user friendly project that give ticket value prediction for traveling in airline based on input given by user like date , time , airlines company,  number of shops etc.</a:t>
            </a:r>
          </a:p>
          <a:p>
            <a:pPr algn="just"/>
            <a:endParaRPr lang="en-US" dirty="0">
              <a:latin typeface="Lato" panose="020B0604020202020204" pitchFamily="34" charset="0"/>
            </a:endParaRPr>
          </a:p>
          <a:p>
            <a:pPr marL="457200" indent="-457200" algn="l">
              <a:buFont typeface="+mj-lt"/>
              <a:buAutoNum type="arabicPeriod"/>
            </a:pPr>
            <a:r>
              <a:rPr lang="en-IN" dirty="0"/>
              <a:t>Why this project?</a:t>
            </a:r>
          </a:p>
          <a:p>
            <a:pPr marL="457200" indent="-457200" algn="l">
              <a:buFont typeface="+mj-lt"/>
              <a:buAutoNum type="arabicPeriod"/>
            </a:pPr>
            <a:r>
              <a:rPr lang="en-IN" dirty="0"/>
              <a:t>Problem Validation &amp; Market Research</a:t>
            </a:r>
            <a:endParaRPr lang="en-IN" b="0" i="0" dirty="0">
              <a:effectLst/>
              <a:latin typeface="Lato" panose="020F0502020204030203" pitchFamily="34" charset="0"/>
            </a:endParaRPr>
          </a:p>
          <a:p>
            <a:pPr marL="457200" indent="-457200" algn="l">
              <a:buFont typeface="+mj-lt"/>
              <a:buAutoNum type="arabicPeriod"/>
            </a:pPr>
            <a:r>
              <a:rPr lang="en-IN" dirty="0"/>
              <a:t>Technical Aspects</a:t>
            </a:r>
          </a:p>
        </p:txBody>
      </p:sp>
    </p:spTree>
    <p:extLst>
      <p:ext uri="{BB962C8B-B14F-4D97-AF65-F5344CB8AC3E}">
        <p14:creationId xmlns:p14="http://schemas.microsoft.com/office/powerpoint/2010/main" val="3061006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8DA1F7-7909-49D1-8187-D6BB8435B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876" y="0"/>
            <a:ext cx="6232123" cy="6841715"/>
          </a:xfrm>
          <a:prstGeom prst="rect">
            <a:avLst/>
          </a:prstGeom>
        </p:spPr>
      </p:pic>
      <p:pic>
        <p:nvPicPr>
          <p:cNvPr id="6" name="Picture 5">
            <a:extLst>
              <a:ext uri="{FF2B5EF4-FFF2-40B4-BE49-F238E27FC236}">
                <a16:creationId xmlns:a16="http://schemas.microsoft.com/office/drawing/2014/main" id="{BBDAA1AA-1A89-46F6-9226-EBE7B55CC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663953" cy="6858000"/>
          </a:xfrm>
          <a:prstGeom prst="rect">
            <a:avLst/>
          </a:prstGeom>
        </p:spPr>
      </p:pic>
      <p:sp>
        <p:nvSpPr>
          <p:cNvPr id="13" name="Rectangle 12">
            <a:extLst>
              <a:ext uri="{FF2B5EF4-FFF2-40B4-BE49-F238E27FC236}">
                <a16:creationId xmlns:a16="http://schemas.microsoft.com/office/drawing/2014/main" id="{CB38F2E2-E0A9-4D0E-A8A4-A45DF233A9CE}"/>
              </a:ext>
            </a:extLst>
          </p:cNvPr>
          <p:cNvSpPr/>
          <p:nvPr/>
        </p:nvSpPr>
        <p:spPr>
          <a:xfrm>
            <a:off x="6232124" y="4740676"/>
            <a:ext cx="5797118" cy="201818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1F5CEE8-900A-48BF-BB6D-170FBA53EC26}"/>
              </a:ext>
            </a:extLst>
          </p:cNvPr>
          <p:cNvSpPr/>
          <p:nvPr/>
        </p:nvSpPr>
        <p:spPr>
          <a:xfrm>
            <a:off x="6232124" y="195308"/>
            <a:ext cx="5557422" cy="2018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7571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212ADA-0122-4597-B83F-2CCECF2F3847}"/>
              </a:ext>
            </a:extLst>
          </p:cNvPr>
          <p:cNvSpPr txBox="1"/>
          <p:nvPr/>
        </p:nvSpPr>
        <p:spPr>
          <a:xfrm>
            <a:off x="877779" y="834501"/>
            <a:ext cx="10436441"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a:solidFill>
                  <a:srgbClr val="00B0F0"/>
                </a:solidFill>
                <a:latin typeface="Lato" panose="020F0502020204030203" pitchFamily="34" charset="0"/>
                <a:ea typeface="Lato" panose="020F0502020204030203" pitchFamily="34" charset="0"/>
                <a:cs typeface="Lato" panose="020F0502020204030203" pitchFamily="34" charset="0"/>
              </a:rPr>
              <a:t>Random Forest </a:t>
            </a:r>
          </a:p>
          <a:p>
            <a:pPr marL="285750" indent="-285750">
              <a:buFont typeface="Arial" panose="020B0604020202020204" pitchFamily="34" charset="0"/>
              <a:buChar char="•"/>
            </a:pP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b="0" dirty="0">
                <a:effectLst/>
                <a:latin typeface="Lato" panose="020F0502020204030203" pitchFamily="34" charset="0"/>
                <a:ea typeface="Lato" panose="020F0502020204030203" pitchFamily="34" charset="0"/>
                <a:cs typeface="Lato" panose="020F0502020204030203" pitchFamily="34" charset="0"/>
              </a:rPr>
              <a:t>1. Split dataset into train and test set in order to prediction w.r.t X_test</a:t>
            </a:r>
          </a:p>
          <a:p>
            <a:r>
              <a:rPr lang="en-US" sz="2400" b="0" dirty="0">
                <a:effectLst/>
                <a:latin typeface="Lato" panose="020F0502020204030203" pitchFamily="34" charset="0"/>
                <a:ea typeface="Lato" panose="020F0502020204030203" pitchFamily="34" charset="0"/>
                <a:cs typeface="Lato" panose="020F0502020204030203" pitchFamily="34" charset="0"/>
              </a:rPr>
              <a:t>2. If needed do scaling of data</a:t>
            </a:r>
          </a:p>
          <a:p>
            <a:pPr marL="742950" lvl="1" indent="-285750">
              <a:buFont typeface="Arial" panose="020B0604020202020204" pitchFamily="34" charset="0"/>
              <a:buChar char="•"/>
            </a:pPr>
            <a:r>
              <a:rPr lang="en-US" sz="2400" b="0" dirty="0">
                <a:effectLst/>
                <a:latin typeface="Lato" panose="020F0502020204030203" pitchFamily="34" charset="0"/>
                <a:ea typeface="Lato" panose="020F0502020204030203" pitchFamily="34" charset="0"/>
                <a:cs typeface="Lato" panose="020F0502020204030203" pitchFamily="34" charset="0"/>
              </a:rPr>
              <a:t>Scaling is not done in Random forest</a:t>
            </a:r>
          </a:p>
          <a:p>
            <a:r>
              <a:rPr lang="en-US" sz="2400" b="0" dirty="0">
                <a:effectLst/>
                <a:latin typeface="Lato" panose="020F0502020204030203" pitchFamily="34" charset="0"/>
                <a:ea typeface="Lato" panose="020F0502020204030203" pitchFamily="34" charset="0"/>
                <a:cs typeface="Lato" panose="020F0502020204030203" pitchFamily="34" charset="0"/>
              </a:rPr>
              <a:t>3. Import model</a:t>
            </a:r>
          </a:p>
          <a:p>
            <a:r>
              <a:rPr lang="en-US" sz="2400" b="0" dirty="0">
                <a:effectLst/>
                <a:latin typeface="Lato" panose="020F0502020204030203" pitchFamily="34" charset="0"/>
                <a:ea typeface="Lato" panose="020F0502020204030203" pitchFamily="34" charset="0"/>
                <a:cs typeface="Lato" panose="020F0502020204030203" pitchFamily="34" charset="0"/>
              </a:rPr>
              <a:t>4. Fit the data</a:t>
            </a:r>
          </a:p>
          <a:p>
            <a:r>
              <a:rPr lang="en-US" sz="2400" b="0" dirty="0">
                <a:effectLst/>
                <a:latin typeface="Lato" panose="020F0502020204030203" pitchFamily="34" charset="0"/>
                <a:ea typeface="Lato" panose="020F0502020204030203" pitchFamily="34" charset="0"/>
                <a:cs typeface="Lato" panose="020F0502020204030203" pitchFamily="34" charset="0"/>
              </a:rPr>
              <a:t>5. Predict w.r.t X_test</a:t>
            </a:r>
          </a:p>
          <a:p>
            <a:r>
              <a:rPr lang="en-US" sz="2400" b="0" dirty="0">
                <a:effectLst/>
                <a:latin typeface="Lato" panose="020F0502020204030203" pitchFamily="34" charset="0"/>
                <a:ea typeface="Lato" panose="020F0502020204030203" pitchFamily="34" charset="0"/>
                <a:cs typeface="Lato" panose="020F0502020204030203" pitchFamily="34" charset="0"/>
              </a:rPr>
              <a:t>6. In regression check </a:t>
            </a:r>
            <a:r>
              <a:rPr lang="en-US" sz="2400" b="1" dirty="0">
                <a:effectLst/>
                <a:latin typeface="Lato" panose="020F0502020204030203" pitchFamily="34" charset="0"/>
                <a:ea typeface="Lato" panose="020F0502020204030203" pitchFamily="34" charset="0"/>
                <a:cs typeface="Lato" panose="020F0502020204030203" pitchFamily="34" charset="0"/>
              </a:rPr>
              <a:t>RSME</a:t>
            </a:r>
            <a:r>
              <a:rPr lang="en-US" sz="2400" b="0" dirty="0">
                <a:effectLst/>
                <a:latin typeface="Lato" panose="020F0502020204030203" pitchFamily="34" charset="0"/>
                <a:ea typeface="Lato" panose="020F0502020204030203" pitchFamily="34" charset="0"/>
                <a:cs typeface="Lato" panose="020F0502020204030203" pitchFamily="34" charset="0"/>
              </a:rPr>
              <a:t> Score</a:t>
            </a:r>
          </a:p>
          <a:p>
            <a:r>
              <a:rPr lang="en-US" sz="2400" b="0" dirty="0">
                <a:effectLst/>
                <a:latin typeface="Lato" panose="020F0502020204030203" pitchFamily="34" charset="0"/>
                <a:ea typeface="Lato" panose="020F0502020204030203" pitchFamily="34" charset="0"/>
                <a:cs typeface="Lato" panose="020F0502020204030203" pitchFamily="34" charset="0"/>
              </a:rPr>
              <a:t>7. Plot graph</a:t>
            </a:r>
          </a:p>
          <a:p>
            <a:pPr marL="285750" indent="-285750">
              <a:buFont typeface="Arial" panose="020B0604020202020204" pitchFamily="34" charset="0"/>
              <a:buChar char="•"/>
            </a:pPr>
            <a:endParaRPr lang="en-IN"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3043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E26F92-A277-453B-8E8D-7578C1473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267"/>
            <a:ext cx="12192000" cy="6764784"/>
          </a:xfrm>
          <a:prstGeom prst="rect">
            <a:avLst/>
          </a:prstGeom>
        </p:spPr>
      </p:pic>
      <p:sp>
        <p:nvSpPr>
          <p:cNvPr id="9" name="TextBox 8">
            <a:extLst>
              <a:ext uri="{FF2B5EF4-FFF2-40B4-BE49-F238E27FC236}">
                <a16:creationId xmlns:a16="http://schemas.microsoft.com/office/drawing/2014/main" id="{357B37FF-499F-4B3F-BD33-BCC8146D4526}"/>
              </a:ext>
            </a:extLst>
          </p:cNvPr>
          <p:cNvSpPr txBox="1"/>
          <p:nvPr/>
        </p:nvSpPr>
        <p:spPr>
          <a:xfrm>
            <a:off x="4857565" y="4081102"/>
            <a:ext cx="2476870" cy="646331"/>
          </a:xfrm>
          <a:prstGeom prst="rect">
            <a:avLst/>
          </a:prstGeom>
          <a:noFill/>
        </p:spPr>
        <p:txBody>
          <a:bodyPr wrap="square" rtlCol="0">
            <a:spAutoFit/>
          </a:bodyPr>
          <a:lstStyle/>
          <a:p>
            <a:r>
              <a:rPr lang="en-US" dirty="0">
                <a:solidFill>
                  <a:srgbClr val="FF0000"/>
                </a:solidFill>
              </a:rPr>
              <a:t>Train data accuracy 95.33%</a:t>
            </a:r>
            <a:endParaRPr lang="en-IN" dirty="0">
              <a:solidFill>
                <a:srgbClr val="FF0000"/>
              </a:solidFill>
            </a:endParaRPr>
          </a:p>
        </p:txBody>
      </p:sp>
      <p:sp>
        <p:nvSpPr>
          <p:cNvPr id="10" name="TextBox 9">
            <a:extLst>
              <a:ext uri="{FF2B5EF4-FFF2-40B4-BE49-F238E27FC236}">
                <a16:creationId xmlns:a16="http://schemas.microsoft.com/office/drawing/2014/main" id="{64FA1368-3E60-4B02-A195-EB71B70203DD}"/>
              </a:ext>
            </a:extLst>
          </p:cNvPr>
          <p:cNvSpPr txBox="1"/>
          <p:nvPr/>
        </p:nvSpPr>
        <p:spPr>
          <a:xfrm>
            <a:off x="4820576" y="5425175"/>
            <a:ext cx="2476870" cy="646331"/>
          </a:xfrm>
          <a:prstGeom prst="rect">
            <a:avLst/>
          </a:prstGeom>
          <a:noFill/>
        </p:spPr>
        <p:txBody>
          <a:bodyPr wrap="square" rtlCol="0">
            <a:spAutoFit/>
          </a:bodyPr>
          <a:lstStyle/>
          <a:p>
            <a:r>
              <a:rPr lang="en-US" dirty="0">
                <a:solidFill>
                  <a:srgbClr val="FF0000"/>
                </a:solidFill>
              </a:rPr>
              <a:t>Test data accuracy 79.65%</a:t>
            </a:r>
            <a:endParaRPr lang="en-IN" dirty="0">
              <a:solidFill>
                <a:srgbClr val="FF0000"/>
              </a:solidFill>
            </a:endParaRPr>
          </a:p>
        </p:txBody>
      </p:sp>
      <p:sp>
        <p:nvSpPr>
          <p:cNvPr id="11" name="Rectangle 10">
            <a:extLst>
              <a:ext uri="{FF2B5EF4-FFF2-40B4-BE49-F238E27FC236}">
                <a16:creationId xmlns:a16="http://schemas.microsoft.com/office/drawing/2014/main" id="{970042D9-A3B2-4C22-83D4-E19E8170203D}"/>
              </a:ext>
            </a:extLst>
          </p:cNvPr>
          <p:cNvSpPr/>
          <p:nvPr/>
        </p:nvSpPr>
        <p:spPr>
          <a:xfrm>
            <a:off x="435006" y="2352583"/>
            <a:ext cx="2663301" cy="460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F0B23A3-3308-43DD-B3AE-9D10667828F0}"/>
              </a:ext>
            </a:extLst>
          </p:cNvPr>
          <p:cNvSpPr/>
          <p:nvPr/>
        </p:nvSpPr>
        <p:spPr>
          <a:xfrm>
            <a:off x="498630" y="4742155"/>
            <a:ext cx="1791810" cy="460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12A4FCC-2C74-445E-9237-ACFCA77845DC}"/>
              </a:ext>
            </a:extLst>
          </p:cNvPr>
          <p:cNvSpPr/>
          <p:nvPr/>
        </p:nvSpPr>
        <p:spPr>
          <a:xfrm>
            <a:off x="500110" y="6164061"/>
            <a:ext cx="1791810" cy="460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022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BD2E010-47C2-40F9-934E-4907FF452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19" y="878890"/>
            <a:ext cx="7559829" cy="4252404"/>
          </a:xfrm>
          <a:prstGeom prst="rect">
            <a:avLst/>
          </a:prstGeom>
        </p:spPr>
      </p:pic>
      <p:sp>
        <p:nvSpPr>
          <p:cNvPr id="11" name="Rectangle 10">
            <a:extLst>
              <a:ext uri="{FF2B5EF4-FFF2-40B4-BE49-F238E27FC236}">
                <a16:creationId xmlns:a16="http://schemas.microsoft.com/office/drawing/2014/main" id="{7164089E-126B-429A-9246-37185E3A3BB8}"/>
              </a:ext>
            </a:extLst>
          </p:cNvPr>
          <p:cNvSpPr/>
          <p:nvPr/>
        </p:nvSpPr>
        <p:spPr>
          <a:xfrm>
            <a:off x="621438" y="2281561"/>
            <a:ext cx="3151573" cy="7634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58D07EC-662F-4E7C-A6AE-CAD7620D044E}"/>
              </a:ext>
            </a:extLst>
          </p:cNvPr>
          <p:cNvSpPr/>
          <p:nvPr/>
        </p:nvSpPr>
        <p:spPr>
          <a:xfrm>
            <a:off x="569650" y="4351540"/>
            <a:ext cx="3151573" cy="7634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74AD3D0-08D9-43AC-9585-71EBFC955F2B}"/>
              </a:ext>
            </a:extLst>
          </p:cNvPr>
          <p:cNvPicPr>
            <a:picLocks noChangeAspect="1"/>
          </p:cNvPicPr>
          <p:nvPr/>
        </p:nvPicPr>
        <p:blipFill rotWithShape="1">
          <a:blip r:embed="rId3">
            <a:extLst>
              <a:ext uri="{28A0092B-C50C-407E-A947-70E740481C1C}">
                <a14:useLocalDpi xmlns:a14="http://schemas.microsoft.com/office/drawing/2010/main" val="0"/>
              </a:ext>
            </a:extLst>
          </a:blip>
          <a:srcRect l="2079" t="16370" r="53790" b="-347"/>
          <a:stretch/>
        </p:blipFill>
        <p:spPr>
          <a:xfrm>
            <a:off x="8333210" y="827843"/>
            <a:ext cx="3556947" cy="4413652"/>
          </a:xfrm>
          <a:prstGeom prst="rect">
            <a:avLst/>
          </a:prstGeom>
        </p:spPr>
      </p:pic>
    </p:spTree>
    <p:extLst>
      <p:ext uri="{BB962C8B-B14F-4D97-AF65-F5344CB8AC3E}">
        <p14:creationId xmlns:p14="http://schemas.microsoft.com/office/powerpoint/2010/main" val="2155317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C3CD1F-3530-416D-A2E8-2F2237300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002" y="79202"/>
            <a:ext cx="3033944" cy="2717264"/>
          </a:xfrm>
          <a:prstGeom prst="rect">
            <a:avLst/>
          </a:prstGeom>
        </p:spPr>
      </p:pic>
      <p:pic>
        <p:nvPicPr>
          <p:cNvPr id="12" name="Picture 11">
            <a:extLst>
              <a:ext uri="{FF2B5EF4-FFF2-40B4-BE49-F238E27FC236}">
                <a16:creationId xmlns:a16="http://schemas.microsoft.com/office/drawing/2014/main" id="{7EF0A71B-72FC-463F-A05F-AE8705B37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171" y="3456932"/>
            <a:ext cx="3526286" cy="3243646"/>
          </a:xfrm>
          <a:prstGeom prst="rect">
            <a:avLst/>
          </a:prstGeom>
        </p:spPr>
      </p:pic>
      <p:pic>
        <p:nvPicPr>
          <p:cNvPr id="16" name="Picture 15">
            <a:extLst>
              <a:ext uri="{FF2B5EF4-FFF2-40B4-BE49-F238E27FC236}">
                <a16:creationId xmlns:a16="http://schemas.microsoft.com/office/drawing/2014/main" id="{5D361767-B6A1-450D-883C-BFE06F9E35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430" y="52569"/>
            <a:ext cx="3527212" cy="2717264"/>
          </a:xfrm>
          <a:prstGeom prst="rect">
            <a:avLst/>
          </a:prstGeom>
        </p:spPr>
      </p:pic>
      <p:pic>
        <p:nvPicPr>
          <p:cNvPr id="17" name="Picture 16">
            <a:extLst>
              <a:ext uri="{FF2B5EF4-FFF2-40B4-BE49-F238E27FC236}">
                <a16:creationId xmlns:a16="http://schemas.microsoft.com/office/drawing/2014/main" id="{371FE0C5-FAB2-411E-B9B1-7E6FF0BB94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3356" y="3498681"/>
            <a:ext cx="3526286" cy="3306750"/>
          </a:xfrm>
          <a:prstGeom prst="rect">
            <a:avLst/>
          </a:prstGeom>
        </p:spPr>
      </p:pic>
      <p:sp>
        <p:nvSpPr>
          <p:cNvPr id="21" name="TextBox 20">
            <a:extLst>
              <a:ext uri="{FF2B5EF4-FFF2-40B4-BE49-F238E27FC236}">
                <a16:creationId xmlns:a16="http://schemas.microsoft.com/office/drawing/2014/main" id="{9CDB4315-0642-44CB-A3C6-3852664C3F1D}"/>
              </a:ext>
            </a:extLst>
          </p:cNvPr>
          <p:cNvSpPr txBox="1"/>
          <p:nvPr/>
        </p:nvSpPr>
        <p:spPr>
          <a:xfrm>
            <a:off x="777240" y="1216152"/>
            <a:ext cx="2167128" cy="830997"/>
          </a:xfrm>
          <a:prstGeom prst="rect">
            <a:avLst/>
          </a:prstGeom>
          <a:noFill/>
        </p:spPr>
        <p:txBody>
          <a:bodyPr wrap="square" rtlCol="0">
            <a:spAutoFit/>
          </a:bodyPr>
          <a:lstStyle/>
          <a:p>
            <a:r>
              <a:rPr lang="en-US" sz="2400" b="1" dirty="0">
                <a:solidFill>
                  <a:srgbClr val="00B0F0"/>
                </a:solidFill>
                <a:latin typeface="Lato" panose="020F0502020204030203" pitchFamily="34" charset="0"/>
                <a:ea typeface="Lato" panose="020F0502020204030203" pitchFamily="34" charset="0"/>
                <a:cs typeface="Lato" panose="020F0502020204030203" pitchFamily="34" charset="0"/>
              </a:rPr>
              <a:t>Random Forest</a:t>
            </a:r>
            <a:endParaRPr lang="en-IN" sz="2400" b="1" dirty="0">
              <a:solidFill>
                <a:srgbClr val="00B0F0"/>
              </a:solidFill>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851ACCFD-78E2-4FDC-9151-9883F5E9ED61}"/>
              </a:ext>
            </a:extLst>
          </p:cNvPr>
          <p:cNvSpPr txBox="1"/>
          <p:nvPr/>
        </p:nvSpPr>
        <p:spPr>
          <a:xfrm flipH="1">
            <a:off x="622358" y="4712247"/>
            <a:ext cx="2852928" cy="830997"/>
          </a:xfrm>
          <a:prstGeom prst="rect">
            <a:avLst/>
          </a:prstGeom>
          <a:noFill/>
        </p:spPr>
        <p:txBody>
          <a:bodyPr wrap="square" rtlCol="0">
            <a:spAutoFit/>
          </a:bodyPr>
          <a:lstStyle/>
          <a:p>
            <a:r>
              <a:rPr lang="en-IN" sz="2400" b="1" dirty="0">
                <a:solidFill>
                  <a:srgbClr val="00B0F0"/>
                </a:solidFill>
                <a:effectLst/>
                <a:latin typeface="Lato" panose="020F0502020204030203" pitchFamily="34" charset="0"/>
                <a:ea typeface="Lato" panose="020F0502020204030203" pitchFamily="34" charset="0"/>
                <a:cs typeface="Lato" panose="020F0502020204030203" pitchFamily="34" charset="0"/>
              </a:rPr>
              <a:t>Hyperparameter </a:t>
            </a:r>
          </a:p>
          <a:p>
            <a:r>
              <a:rPr lang="en-IN" sz="2400" b="1" dirty="0">
                <a:solidFill>
                  <a:srgbClr val="00B0F0"/>
                </a:solidFill>
                <a:effectLst/>
                <a:latin typeface="Lato" panose="020F0502020204030203" pitchFamily="34" charset="0"/>
                <a:ea typeface="Lato" panose="020F0502020204030203" pitchFamily="34" charset="0"/>
                <a:cs typeface="Lato" panose="020F0502020204030203" pitchFamily="34" charset="0"/>
              </a:rPr>
              <a:t>Tuning</a:t>
            </a:r>
          </a:p>
        </p:txBody>
      </p:sp>
      <p:sp>
        <p:nvSpPr>
          <p:cNvPr id="23" name="Arrow: Right 22">
            <a:extLst>
              <a:ext uri="{FF2B5EF4-FFF2-40B4-BE49-F238E27FC236}">
                <a16:creationId xmlns:a16="http://schemas.microsoft.com/office/drawing/2014/main" id="{A428D709-CA64-4052-B21B-C80BFF12A54B}"/>
              </a:ext>
            </a:extLst>
          </p:cNvPr>
          <p:cNvSpPr/>
          <p:nvPr/>
        </p:nvSpPr>
        <p:spPr>
          <a:xfrm>
            <a:off x="2560320" y="1306359"/>
            <a:ext cx="1116532" cy="2629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F0"/>
              </a:solidFill>
            </a:endParaRPr>
          </a:p>
        </p:txBody>
      </p:sp>
      <p:sp>
        <p:nvSpPr>
          <p:cNvPr id="24" name="Arrow: Right 23">
            <a:extLst>
              <a:ext uri="{FF2B5EF4-FFF2-40B4-BE49-F238E27FC236}">
                <a16:creationId xmlns:a16="http://schemas.microsoft.com/office/drawing/2014/main" id="{976DEC98-0B40-4915-876E-CE49056F8534}"/>
              </a:ext>
            </a:extLst>
          </p:cNvPr>
          <p:cNvSpPr/>
          <p:nvPr/>
        </p:nvSpPr>
        <p:spPr>
          <a:xfrm>
            <a:off x="3004209" y="4825729"/>
            <a:ext cx="1116532" cy="2629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B0F0"/>
              </a:solidFill>
            </a:endParaRPr>
          </a:p>
        </p:txBody>
      </p:sp>
      <p:pic>
        <p:nvPicPr>
          <p:cNvPr id="10" name="Picture 9">
            <a:extLst>
              <a:ext uri="{FF2B5EF4-FFF2-40B4-BE49-F238E27FC236}">
                <a16:creationId xmlns:a16="http://schemas.microsoft.com/office/drawing/2014/main" id="{ABF88451-CE35-42C3-A50D-1671E84FD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002" y="52569"/>
            <a:ext cx="3033944" cy="2717264"/>
          </a:xfrm>
          <a:prstGeom prst="rect">
            <a:avLst/>
          </a:prstGeom>
        </p:spPr>
      </p:pic>
      <p:pic>
        <p:nvPicPr>
          <p:cNvPr id="11" name="Picture 10">
            <a:extLst>
              <a:ext uri="{FF2B5EF4-FFF2-40B4-BE49-F238E27FC236}">
                <a16:creationId xmlns:a16="http://schemas.microsoft.com/office/drawing/2014/main" id="{74D3F8C0-4ECB-4E35-9910-75D261990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002" y="61447"/>
            <a:ext cx="3033944" cy="2717264"/>
          </a:xfrm>
          <a:prstGeom prst="rect">
            <a:avLst/>
          </a:prstGeom>
        </p:spPr>
      </p:pic>
      <p:pic>
        <p:nvPicPr>
          <p:cNvPr id="13" name="Picture 12">
            <a:extLst>
              <a:ext uri="{FF2B5EF4-FFF2-40B4-BE49-F238E27FC236}">
                <a16:creationId xmlns:a16="http://schemas.microsoft.com/office/drawing/2014/main" id="{FE695741-C7FF-471A-BDCE-529CD3FDB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171" y="3483565"/>
            <a:ext cx="3526286" cy="3243646"/>
          </a:xfrm>
          <a:prstGeom prst="rect">
            <a:avLst/>
          </a:prstGeom>
        </p:spPr>
      </p:pic>
    </p:spTree>
    <p:extLst>
      <p:ext uri="{BB962C8B-B14F-4D97-AF65-F5344CB8AC3E}">
        <p14:creationId xmlns:p14="http://schemas.microsoft.com/office/powerpoint/2010/main" val="4153618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E9879D-6A90-484E-9A48-79C44DADD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330" y="510129"/>
            <a:ext cx="5981700" cy="1844040"/>
          </a:xfrm>
          <a:prstGeom prst="rect">
            <a:avLst/>
          </a:prstGeom>
        </p:spPr>
      </p:pic>
      <p:pic>
        <p:nvPicPr>
          <p:cNvPr id="6" name="Picture 5">
            <a:extLst>
              <a:ext uri="{FF2B5EF4-FFF2-40B4-BE49-F238E27FC236}">
                <a16:creationId xmlns:a16="http://schemas.microsoft.com/office/drawing/2014/main" id="{7E15D028-EF9E-4009-A806-8FDF25015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330" y="4185782"/>
            <a:ext cx="5981700" cy="1699260"/>
          </a:xfrm>
          <a:prstGeom prst="rect">
            <a:avLst/>
          </a:prstGeom>
        </p:spPr>
      </p:pic>
      <p:sp>
        <p:nvSpPr>
          <p:cNvPr id="11" name="Rectangle 10">
            <a:extLst>
              <a:ext uri="{FF2B5EF4-FFF2-40B4-BE49-F238E27FC236}">
                <a16:creationId xmlns:a16="http://schemas.microsoft.com/office/drawing/2014/main" id="{2B180D23-9F73-4140-8DFA-AF6E1D7E4C0F}"/>
              </a:ext>
            </a:extLst>
          </p:cNvPr>
          <p:cNvSpPr/>
          <p:nvPr/>
        </p:nvSpPr>
        <p:spPr>
          <a:xfrm>
            <a:off x="4429331" y="1563624"/>
            <a:ext cx="2291066" cy="7905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0571E088-AF2C-4AAD-BC80-17EDF5ED3398}"/>
              </a:ext>
            </a:extLst>
          </p:cNvPr>
          <p:cNvSpPr/>
          <p:nvPr/>
        </p:nvSpPr>
        <p:spPr>
          <a:xfrm>
            <a:off x="4429331" y="5035412"/>
            <a:ext cx="2184534" cy="8496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634B226-C9FB-4CD5-8D2F-B1D8B9B30588}"/>
              </a:ext>
            </a:extLst>
          </p:cNvPr>
          <p:cNvSpPr/>
          <p:nvPr/>
        </p:nvSpPr>
        <p:spPr>
          <a:xfrm>
            <a:off x="7119892" y="5251602"/>
            <a:ext cx="1793289" cy="417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Accuracy : 79.71%</a:t>
            </a:r>
            <a:endParaRPr lang="en-IN" dirty="0">
              <a:solidFill>
                <a:srgbClr val="00B050"/>
              </a:solidFill>
            </a:endParaRPr>
          </a:p>
        </p:txBody>
      </p:sp>
      <p:sp>
        <p:nvSpPr>
          <p:cNvPr id="18" name="Rectangle 17">
            <a:extLst>
              <a:ext uri="{FF2B5EF4-FFF2-40B4-BE49-F238E27FC236}">
                <a16:creationId xmlns:a16="http://schemas.microsoft.com/office/drawing/2014/main" id="{24452AA4-77C7-4FF9-B2E9-D87D85FADB16}"/>
              </a:ext>
            </a:extLst>
          </p:cNvPr>
          <p:cNvSpPr/>
          <p:nvPr/>
        </p:nvSpPr>
        <p:spPr>
          <a:xfrm>
            <a:off x="7420180" y="1674811"/>
            <a:ext cx="2167128" cy="568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Accuracy : </a:t>
            </a:r>
          </a:p>
          <a:p>
            <a:pPr algn="ctr"/>
            <a:r>
              <a:rPr lang="en-US" dirty="0">
                <a:solidFill>
                  <a:srgbClr val="00B050"/>
                </a:solidFill>
              </a:rPr>
              <a:t>79.71%</a:t>
            </a:r>
            <a:endParaRPr lang="en-IN" dirty="0">
              <a:solidFill>
                <a:srgbClr val="00B050"/>
              </a:solidFill>
            </a:endParaRPr>
          </a:p>
        </p:txBody>
      </p:sp>
      <p:sp>
        <p:nvSpPr>
          <p:cNvPr id="19" name="TextBox 18">
            <a:extLst>
              <a:ext uri="{FF2B5EF4-FFF2-40B4-BE49-F238E27FC236}">
                <a16:creationId xmlns:a16="http://schemas.microsoft.com/office/drawing/2014/main" id="{0733CA00-6F3B-48A6-9F7D-9A59E9A47710}"/>
              </a:ext>
            </a:extLst>
          </p:cNvPr>
          <p:cNvSpPr txBox="1"/>
          <p:nvPr/>
        </p:nvSpPr>
        <p:spPr>
          <a:xfrm>
            <a:off x="777240" y="1216152"/>
            <a:ext cx="2167128" cy="830997"/>
          </a:xfrm>
          <a:prstGeom prst="rect">
            <a:avLst/>
          </a:prstGeom>
          <a:noFill/>
        </p:spPr>
        <p:txBody>
          <a:bodyPr wrap="square" rtlCol="0">
            <a:spAutoFit/>
          </a:bodyPr>
          <a:lstStyle/>
          <a:p>
            <a:r>
              <a:rPr lang="en-US" sz="2400" b="1" dirty="0">
                <a:solidFill>
                  <a:srgbClr val="00B0F0"/>
                </a:solidFill>
                <a:latin typeface="Lato" panose="020F0502020204030203" pitchFamily="34" charset="0"/>
                <a:ea typeface="Lato" panose="020F0502020204030203" pitchFamily="34" charset="0"/>
                <a:cs typeface="Lato" panose="020F0502020204030203" pitchFamily="34" charset="0"/>
              </a:rPr>
              <a:t>Random Forest</a:t>
            </a:r>
            <a:endParaRPr lang="en-IN" sz="2400" b="1" dirty="0">
              <a:solidFill>
                <a:srgbClr val="00B0F0"/>
              </a:solidFill>
              <a:latin typeface="Lato" panose="020F0502020204030203" pitchFamily="34"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69DAF04E-BE44-44C3-BCA2-C8779F4C5A1E}"/>
              </a:ext>
            </a:extLst>
          </p:cNvPr>
          <p:cNvSpPr txBox="1"/>
          <p:nvPr/>
        </p:nvSpPr>
        <p:spPr>
          <a:xfrm flipH="1">
            <a:off x="622358" y="4712247"/>
            <a:ext cx="2852928" cy="830997"/>
          </a:xfrm>
          <a:prstGeom prst="rect">
            <a:avLst/>
          </a:prstGeom>
          <a:noFill/>
        </p:spPr>
        <p:txBody>
          <a:bodyPr wrap="square" rtlCol="0">
            <a:spAutoFit/>
          </a:bodyPr>
          <a:lstStyle/>
          <a:p>
            <a:r>
              <a:rPr lang="en-IN" sz="2400" b="1" dirty="0">
                <a:solidFill>
                  <a:srgbClr val="00B0F0"/>
                </a:solidFill>
                <a:effectLst/>
                <a:latin typeface="Lato" panose="020F0502020204030203" pitchFamily="34" charset="0"/>
                <a:ea typeface="Lato" panose="020F0502020204030203" pitchFamily="34" charset="0"/>
                <a:cs typeface="Lato" panose="020F0502020204030203" pitchFamily="34" charset="0"/>
              </a:rPr>
              <a:t>Hyperparameter </a:t>
            </a:r>
          </a:p>
          <a:p>
            <a:r>
              <a:rPr lang="en-IN" sz="2400" b="1" dirty="0">
                <a:solidFill>
                  <a:srgbClr val="00B0F0"/>
                </a:solidFill>
                <a:effectLst/>
                <a:latin typeface="Lato" panose="020F0502020204030203" pitchFamily="34" charset="0"/>
                <a:ea typeface="Lato" panose="020F0502020204030203" pitchFamily="34" charset="0"/>
                <a:cs typeface="Lato" panose="020F0502020204030203" pitchFamily="34" charset="0"/>
              </a:rPr>
              <a:t>Tuning</a:t>
            </a:r>
          </a:p>
        </p:txBody>
      </p:sp>
      <p:sp>
        <p:nvSpPr>
          <p:cNvPr id="21" name="Arrow: Right 20">
            <a:extLst>
              <a:ext uri="{FF2B5EF4-FFF2-40B4-BE49-F238E27FC236}">
                <a16:creationId xmlns:a16="http://schemas.microsoft.com/office/drawing/2014/main" id="{F28E769D-9DC6-4514-A97A-59F29F21E5C5}"/>
              </a:ext>
            </a:extLst>
          </p:cNvPr>
          <p:cNvSpPr/>
          <p:nvPr/>
        </p:nvSpPr>
        <p:spPr>
          <a:xfrm>
            <a:off x="2560320" y="1300674"/>
            <a:ext cx="1116532" cy="2629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F0"/>
              </a:solidFill>
            </a:endParaRPr>
          </a:p>
        </p:txBody>
      </p:sp>
      <p:sp>
        <p:nvSpPr>
          <p:cNvPr id="22" name="Arrow: Right 21">
            <a:extLst>
              <a:ext uri="{FF2B5EF4-FFF2-40B4-BE49-F238E27FC236}">
                <a16:creationId xmlns:a16="http://schemas.microsoft.com/office/drawing/2014/main" id="{49F33CBA-2AF0-4916-BA46-8E4B30AE28B0}"/>
              </a:ext>
            </a:extLst>
          </p:cNvPr>
          <p:cNvSpPr/>
          <p:nvPr/>
        </p:nvSpPr>
        <p:spPr>
          <a:xfrm>
            <a:off x="3013087" y="4825727"/>
            <a:ext cx="1116532" cy="2629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B0F0"/>
              </a:solidFill>
            </a:endParaRPr>
          </a:p>
        </p:txBody>
      </p:sp>
    </p:spTree>
    <p:extLst>
      <p:ext uri="{BB962C8B-B14F-4D97-AF65-F5344CB8AC3E}">
        <p14:creationId xmlns:p14="http://schemas.microsoft.com/office/powerpoint/2010/main" val="1989921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71E0-D057-46D9-9A05-886B2BF36531}"/>
              </a:ext>
            </a:extLst>
          </p:cNvPr>
          <p:cNvSpPr>
            <a:spLocks noGrp="1"/>
          </p:cNvSpPr>
          <p:nvPr>
            <p:ph type="title"/>
          </p:nvPr>
        </p:nvSpPr>
        <p:spPr/>
        <p:txBody>
          <a:bodyPr>
            <a:normAutofit/>
          </a:bodyPr>
          <a:lstStyle/>
          <a:p>
            <a:pPr marL="342900" indent="-342900">
              <a:buFont typeface="Wingdings" panose="05000000000000000000" pitchFamily="2" charset="2"/>
              <a:buChar char="Ø"/>
            </a:pPr>
            <a:r>
              <a:rPr lang="en-US" sz="2400" dirty="0">
                <a:solidFill>
                  <a:srgbClr val="00B0F0"/>
                </a:solidFill>
                <a:effectLst/>
                <a:latin typeface="Lato" panose="020F0502020204030203" pitchFamily="34" charset="0"/>
                <a:ea typeface="Lato" panose="020F0502020204030203" pitchFamily="34" charset="0"/>
                <a:cs typeface="Lato" panose="020F0502020204030203" pitchFamily="34" charset="0"/>
              </a:rPr>
              <a:t>Save the model to reuse it again</a:t>
            </a:r>
            <a:br>
              <a:rPr lang="en-US" sz="2400" dirty="0">
                <a:effectLst/>
                <a:latin typeface="Lato" panose="020F0502020204030203" pitchFamily="34" charset="0"/>
                <a:ea typeface="Lato" panose="020F0502020204030203" pitchFamily="34" charset="0"/>
                <a:cs typeface="Lato" panose="020F0502020204030203" pitchFamily="34" charset="0"/>
              </a:rPr>
            </a:br>
            <a:endParaRPr lang="en-IN" sz="2400" dirty="0">
              <a:latin typeface="Lato" panose="020F0502020204030203" pitchFamily="34" charset="0"/>
              <a:ea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B3E9972C-2036-428E-B493-B8D4884B6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552631"/>
            <a:ext cx="11353800" cy="4824032"/>
          </a:xfrm>
          <a:prstGeom prst="rect">
            <a:avLst/>
          </a:prstGeom>
        </p:spPr>
      </p:pic>
    </p:spTree>
    <p:extLst>
      <p:ext uri="{BB962C8B-B14F-4D97-AF65-F5344CB8AC3E}">
        <p14:creationId xmlns:p14="http://schemas.microsoft.com/office/powerpoint/2010/main" val="4054303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4D27868-C224-4E64-9FE3-7A32DB0C342F}"/>
              </a:ext>
            </a:extLst>
          </p:cNvPr>
          <p:cNvSpPr txBox="1">
            <a:spLocks/>
          </p:cNvSpPr>
          <p:nvPr/>
        </p:nvSpPr>
        <p:spPr>
          <a:xfrm>
            <a:off x="319836" y="85818"/>
            <a:ext cx="12000868" cy="17525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00B0F0"/>
                </a:solidFill>
                <a:latin typeface="Raleway" pitchFamily="2" charset="0"/>
              </a:rPr>
              <a:t>DESKTOP APPLICATION WORKING</a:t>
            </a:r>
            <a:endParaRPr lang="en-IN" sz="5400" b="1" dirty="0">
              <a:solidFill>
                <a:srgbClr val="00B0F0"/>
              </a:solidFill>
              <a:latin typeface="Raleway" pitchFamily="2" charset="0"/>
            </a:endParaRPr>
          </a:p>
        </p:txBody>
      </p:sp>
      <p:sp>
        <p:nvSpPr>
          <p:cNvPr id="4" name="Parallelogram 3">
            <a:extLst>
              <a:ext uri="{FF2B5EF4-FFF2-40B4-BE49-F238E27FC236}">
                <a16:creationId xmlns:a16="http://schemas.microsoft.com/office/drawing/2014/main" id="{6976FF99-B578-43CB-B19E-824AE5C2CDD0}"/>
              </a:ext>
            </a:extLst>
          </p:cNvPr>
          <p:cNvSpPr/>
          <p:nvPr/>
        </p:nvSpPr>
        <p:spPr>
          <a:xfrm>
            <a:off x="5894772" y="2734323"/>
            <a:ext cx="1953087" cy="1988598"/>
          </a:xfrm>
          <a:prstGeom prst="parallelogram">
            <a:avLst/>
          </a:prstGeom>
          <a:effectLst>
            <a:outerShdw blurRad="152400" dist="317500" dir="5400000" sx="90000" sy="-19000" rotWithShape="0">
              <a:prstClr val="black">
                <a:alpha val="1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3FEBF434-5ECE-4BF7-923C-72A4D1ABEF57}"/>
              </a:ext>
            </a:extLst>
          </p:cNvPr>
          <p:cNvSpPr/>
          <p:nvPr/>
        </p:nvSpPr>
        <p:spPr>
          <a:xfrm>
            <a:off x="10298097" y="2725445"/>
            <a:ext cx="1633491" cy="1997476"/>
          </a:xfrm>
          <a:prstGeom prst="rect">
            <a:avLst/>
          </a:prstGeom>
          <a:effectLst>
            <a:outerShdw blurRad="152400" dist="317500" dir="5400000" sx="90000" sy="-19000" rotWithShape="0">
              <a:prstClr val="black">
                <a:alpha val="1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2975EF9-5D73-4850-AF5E-C1AB2D85F599}"/>
              </a:ext>
            </a:extLst>
          </p:cNvPr>
          <p:cNvSpPr txBox="1"/>
          <p:nvPr/>
        </p:nvSpPr>
        <p:spPr>
          <a:xfrm>
            <a:off x="1486664" y="2157644"/>
            <a:ext cx="2810127" cy="369332"/>
          </a:xfrm>
          <a:prstGeom prst="rect">
            <a:avLst/>
          </a:prstGeom>
          <a:noFill/>
        </p:spPr>
        <p:txBody>
          <a:bodyPr wrap="square" rtlCol="0">
            <a:spAutoFit/>
          </a:bodyPr>
          <a:lstStyle/>
          <a:p>
            <a:r>
              <a:rPr lang="en-US" b="1" dirty="0"/>
              <a:t>Desktop User Interface</a:t>
            </a:r>
            <a:endParaRPr lang="en-IN" b="1" dirty="0"/>
          </a:p>
        </p:txBody>
      </p:sp>
      <p:sp>
        <p:nvSpPr>
          <p:cNvPr id="8" name="TextBox 7">
            <a:extLst>
              <a:ext uri="{FF2B5EF4-FFF2-40B4-BE49-F238E27FC236}">
                <a16:creationId xmlns:a16="http://schemas.microsoft.com/office/drawing/2014/main" id="{E891942E-1F86-48BE-9652-DD4800401EF0}"/>
              </a:ext>
            </a:extLst>
          </p:cNvPr>
          <p:cNvSpPr txBox="1"/>
          <p:nvPr/>
        </p:nvSpPr>
        <p:spPr>
          <a:xfrm>
            <a:off x="6008172" y="2157644"/>
            <a:ext cx="2209409" cy="369332"/>
          </a:xfrm>
          <a:prstGeom prst="rect">
            <a:avLst/>
          </a:prstGeom>
          <a:noFill/>
        </p:spPr>
        <p:txBody>
          <a:bodyPr wrap="square" rtlCol="0">
            <a:spAutoFit/>
          </a:bodyPr>
          <a:lstStyle/>
          <a:p>
            <a:r>
              <a:rPr lang="en-US" b="1" dirty="0"/>
              <a:t>I/O process Interface</a:t>
            </a:r>
            <a:endParaRPr lang="en-IN" b="1" dirty="0"/>
          </a:p>
        </p:txBody>
      </p:sp>
      <p:sp>
        <p:nvSpPr>
          <p:cNvPr id="9" name="TextBox 8">
            <a:extLst>
              <a:ext uri="{FF2B5EF4-FFF2-40B4-BE49-F238E27FC236}">
                <a16:creationId xmlns:a16="http://schemas.microsoft.com/office/drawing/2014/main" id="{29958378-1912-439D-A0F3-0DE27BB0CFA9}"/>
              </a:ext>
            </a:extLst>
          </p:cNvPr>
          <p:cNvSpPr txBox="1"/>
          <p:nvPr/>
        </p:nvSpPr>
        <p:spPr>
          <a:xfrm>
            <a:off x="10687213" y="2157644"/>
            <a:ext cx="1633491" cy="369332"/>
          </a:xfrm>
          <a:prstGeom prst="rect">
            <a:avLst/>
          </a:prstGeom>
          <a:noFill/>
        </p:spPr>
        <p:txBody>
          <a:bodyPr wrap="square" rtlCol="0">
            <a:spAutoFit/>
          </a:bodyPr>
          <a:lstStyle/>
          <a:p>
            <a:r>
              <a:rPr lang="en-US" b="1" dirty="0"/>
              <a:t>Model</a:t>
            </a:r>
            <a:endParaRPr lang="en-IN" b="1" dirty="0"/>
          </a:p>
        </p:txBody>
      </p:sp>
      <p:sp>
        <p:nvSpPr>
          <p:cNvPr id="10" name="Arrow: Right 9">
            <a:extLst>
              <a:ext uri="{FF2B5EF4-FFF2-40B4-BE49-F238E27FC236}">
                <a16:creationId xmlns:a16="http://schemas.microsoft.com/office/drawing/2014/main" id="{5F273A05-EDC4-4A8C-A1B8-5A35524B2115}"/>
              </a:ext>
            </a:extLst>
          </p:cNvPr>
          <p:cNvSpPr/>
          <p:nvPr/>
        </p:nvSpPr>
        <p:spPr>
          <a:xfrm>
            <a:off x="3883811" y="2773536"/>
            <a:ext cx="1953087" cy="692631"/>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User Interface</a:t>
            </a:r>
            <a:endParaRPr lang="en-IN" dirty="0">
              <a:solidFill>
                <a:schemeClr val="tx1"/>
              </a:solidFill>
            </a:endParaRPr>
          </a:p>
        </p:txBody>
      </p:sp>
      <p:sp>
        <p:nvSpPr>
          <p:cNvPr id="11" name="Arrow: Right 10">
            <a:extLst>
              <a:ext uri="{FF2B5EF4-FFF2-40B4-BE49-F238E27FC236}">
                <a16:creationId xmlns:a16="http://schemas.microsoft.com/office/drawing/2014/main" id="{0B7EB9E8-E9B1-4189-A82D-82EC9DC534A3}"/>
              </a:ext>
            </a:extLst>
          </p:cNvPr>
          <p:cNvSpPr/>
          <p:nvPr/>
        </p:nvSpPr>
        <p:spPr>
          <a:xfrm rot="1010424">
            <a:off x="8143596" y="2979737"/>
            <a:ext cx="1953087" cy="725750"/>
          </a:xfrm>
          <a:prstGeom prst="righ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Scaled Data</a:t>
            </a:r>
            <a:endParaRPr lang="en-IN" dirty="0">
              <a:solidFill>
                <a:schemeClr val="tx1"/>
              </a:solidFill>
            </a:endParaRPr>
          </a:p>
        </p:txBody>
      </p:sp>
      <p:sp>
        <p:nvSpPr>
          <p:cNvPr id="12" name="Arrow: Left 11">
            <a:extLst>
              <a:ext uri="{FF2B5EF4-FFF2-40B4-BE49-F238E27FC236}">
                <a16:creationId xmlns:a16="http://schemas.microsoft.com/office/drawing/2014/main" id="{AB809AE2-46F9-4D21-901B-EDDAFFEE0A88}"/>
              </a:ext>
            </a:extLst>
          </p:cNvPr>
          <p:cNvSpPr/>
          <p:nvPr/>
        </p:nvSpPr>
        <p:spPr>
          <a:xfrm>
            <a:off x="3844031" y="3764132"/>
            <a:ext cx="1912576" cy="758104"/>
          </a:xfrm>
          <a:prstGeom prst="lef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Output</a:t>
            </a:r>
            <a:endParaRPr lang="en-IN" dirty="0">
              <a:solidFill>
                <a:schemeClr val="tx1"/>
              </a:solidFill>
            </a:endParaRPr>
          </a:p>
        </p:txBody>
      </p:sp>
      <p:sp>
        <p:nvSpPr>
          <p:cNvPr id="23" name="Arrow: Left 22">
            <a:extLst>
              <a:ext uri="{FF2B5EF4-FFF2-40B4-BE49-F238E27FC236}">
                <a16:creationId xmlns:a16="http://schemas.microsoft.com/office/drawing/2014/main" id="{DC9DF909-DEF0-4B31-B3E1-3E7E87C63987}"/>
              </a:ext>
            </a:extLst>
          </p:cNvPr>
          <p:cNvSpPr/>
          <p:nvPr/>
        </p:nvSpPr>
        <p:spPr>
          <a:xfrm>
            <a:off x="7986024" y="3964817"/>
            <a:ext cx="1912576" cy="758104"/>
          </a:xfrm>
          <a:prstGeom prst="leftArrow">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Prediction</a:t>
            </a:r>
            <a:endParaRPr lang="en-IN" dirty="0">
              <a:solidFill>
                <a:schemeClr val="tx1"/>
              </a:solidFill>
            </a:endParaRPr>
          </a:p>
        </p:txBody>
      </p:sp>
      <p:sp>
        <p:nvSpPr>
          <p:cNvPr id="24" name="Parallelogram 23">
            <a:extLst>
              <a:ext uri="{FF2B5EF4-FFF2-40B4-BE49-F238E27FC236}">
                <a16:creationId xmlns:a16="http://schemas.microsoft.com/office/drawing/2014/main" id="{83B84213-3A0B-4F12-875C-B5FC36615D57}"/>
              </a:ext>
            </a:extLst>
          </p:cNvPr>
          <p:cNvSpPr/>
          <p:nvPr/>
        </p:nvSpPr>
        <p:spPr>
          <a:xfrm>
            <a:off x="5836898" y="2734323"/>
            <a:ext cx="1953087" cy="1988598"/>
          </a:xfrm>
          <a:prstGeom prst="parallelogram">
            <a:avLst/>
          </a:prstGeom>
          <a:solidFill>
            <a:schemeClr val="tx1"/>
          </a:solidFill>
          <a:effectLst>
            <a:outerShdw blurRad="152400" dist="317500" dir="5400000" sx="90000" sy="-19000" rotWithShape="0">
              <a:prstClr val="black">
                <a:alpha val="1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BEFBEFBB-8292-4826-8A53-BC4B448DB1B4}"/>
              </a:ext>
            </a:extLst>
          </p:cNvPr>
          <p:cNvSpPr/>
          <p:nvPr/>
        </p:nvSpPr>
        <p:spPr>
          <a:xfrm>
            <a:off x="10240223" y="2725445"/>
            <a:ext cx="1633491" cy="1997476"/>
          </a:xfrm>
          <a:prstGeom prst="rect">
            <a:avLst/>
          </a:prstGeom>
          <a:solidFill>
            <a:schemeClr val="tx1"/>
          </a:solidFill>
          <a:effectLst>
            <a:outerShdw blurRad="152400" dist="317500" dir="5400000" sx="90000" sy="-19000" rotWithShape="0">
              <a:prstClr val="black">
                <a:alpha val="15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4D77B3C6-10D5-4900-AB21-DE74D89805B8}"/>
              </a:ext>
            </a:extLst>
          </p:cNvPr>
          <p:cNvPicPr>
            <a:picLocks noChangeAspect="1"/>
          </p:cNvPicPr>
          <p:nvPr/>
        </p:nvPicPr>
        <p:blipFill rotWithShape="1">
          <a:blip r:embed="rId2">
            <a:extLst>
              <a:ext uri="{28A0092B-C50C-407E-A947-70E740481C1C}">
                <a14:useLocalDpi xmlns:a14="http://schemas.microsoft.com/office/drawing/2010/main" val="0"/>
              </a:ext>
            </a:extLst>
          </a:blip>
          <a:srcRect l="42668" t="26088" r="33243" b="32852"/>
          <a:stretch/>
        </p:blipFill>
        <p:spPr>
          <a:xfrm>
            <a:off x="1782520" y="2501745"/>
            <a:ext cx="1839959" cy="2183555"/>
          </a:xfrm>
          <a:prstGeom prst="rect">
            <a:avLst/>
          </a:prstGeom>
        </p:spPr>
      </p:pic>
    </p:spTree>
    <p:extLst>
      <p:ext uri="{BB962C8B-B14F-4D97-AF65-F5344CB8AC3E}">
        <p14:creationId xmlns:p14="http://schemas.microsoft.com/office/powerpoint/2010/main" val="1896980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E64438-02A3-4795-93EC-EAAACF11543F}"/>
              </a:ext>
            </a:extLst>
          </p:cNvPr>
          <p:cNvSpPr/>
          <p:nvPr/>
        </p:nvSpPr>
        <p:spPr>
          <a:xfrm>
            <a:off x="9053532" y="2099573"/>
            <a:ext cx="1652940" cy="123843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Select: Airlines, Duration, Stops</a:t>
            </a:r>
            <a:endParaRPr lang="en-IN" b="1" dirty="0">
              <a:solidFill>
                <a:schemeClr val="tx1"/>
              </a:solidFill>
            </a:endParaRPr>
          </a:p>
        </p:txBody>
      </p:sp>
      <p:sp>
        <p:nvSpPr>
          <p:cNvPr id="4" name="Rectangle 3">
            <a:extLst>
              <a:ext uri="{FF2B5EF4-FFF2-40B4-BE49-F238E27FC236}">
                <a16:creationId xmlns:a16="http://schemas.microsoft.com/office/drawing/2014/main" id="{9F56C320-40CF-4CE3-92C7-136B030CB110}"/>
              </a:ext>
            </a:extLst>
          </p:cNvPr>
          <p:cNvSpPr/>
          <p:nvPr/>
        </p:nvSpPr>
        <p:spPr>
          <a:xfrm>
            <a:off x="8886551" y="4740684"/>
            <a:ext cx="1822093" cy="209225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Prediction Flight Tickets Fare</a:t>
            </a:r>
            <a:endParaRPr lang="en-IN" b="1" dirty="0">
              <a:solidFill>
                <a:schemeClr val="tx1"/>
              </a:solidFill>
            </a:endParaRPr>
          </a:p>
        </p:txBody>
      </p:sp>
      <p:sp>
        <p:nvSpPr>
          <p:cNvPr id="5" name="Arrow: Right 4">
            <a:extLst>
              <a:ext uri="{FF2B5EF4-FFF2-40B4-BE49-F238E27FC236}">
                <a16:creationId xmlns:a16="http://schemas.microsoft.com/office/drawing/2014/main" id="{8E5D1A48-9216-4121-9776-EEA6E65444F9}"/>
              </a:ext>
            </a:extLst>
          </p:cNvPr>
          <p:cNvSpPr/>
          <p:nvPr/>
        </p:nvSpPr>
        <p:spPr>
          <a:xfrm>
            <a:off x="7076985" y="2610039"/>
            <a:ext cx="1327345" cy="43845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56EBC373-1094-456D-90D0-774A3DF4FA72}"/>
              </a:ext>
            </a:extLst>
          </p:cNvPr>
          <p:cNvSpPr/>
          <p:nvPr/>
        </p:nvSpPr>
        <p:spPr>
          <a:xfrm rot="5400000">
            <a:off x="9669174" y="3908755"/>
            <a:ext cx="783957" cy="37118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49FAA908-827A-4C6C-A164-5418E21C4870}"/>
              </a:ext>
            </a:extLst>
          </p:cNvPr>
          <p:cNvSpPr txBox="1">
            <a:spLocks/>
          </p:cNvSpPr>
          <p:nvPr/>
        </p:nvSpPr>
        <p:spPr>
          <a:xfrm>
            <a:off x="461638" y="-17387"/>
            <a:ext cx="12357717" cy="17525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rgbClr val="00B0F0"/>
                </a:solidFill>
                <a:latin typeface="Arial" panose="020B0604020202020204" pitchFamily="34" charset="0"/>
                <a:ea typeface="SimSun-ExtB" panose="02010609060101010101" pitchFamily="49" charset="-122"/>
                <a:cs typeface="Arial" panose="020B0604020202020204" pitchFamily="34" charset="0"/>
              </a:rPr>
              <a:t>LOGICAL DATA FLOW (WEB INTERFACE)</a:t>
            </a:r>
            <a:endParaRPr lang="en-IN" sz="4400" b="1" dirty="0">
              <a:solidFill>
                <a:srgbClr val="00B0F0"/>
              </a:solidFill>
              <a:latin typeface="Arial" panose="020B0604020202020204" pitchFamily="34" charset="0"/>
              <a:ea typeface="SimSun-ExtB" panose="02010609060101010101" pitchFamily="49" charset="-122"/>
              <a:cs typeface="Arial" panose="020B0604020202020204" pitchFamily="34" charset="0"/>
            </a:endParaRPr>
          </a:p>
        </p:txBody>
      </p:sp>
      <p:sp>
        <p:nvSpPr>
          <p:cNvPr id="8" name="Rectangle 7">
            <a:extLst>
              <a:ext uri="{FF2B5EF4-FFF2-40B4-BE49-F238E27FC236}">
                <a16:creationId xmlns:a16="http://schemas.microsoft.com/office/drawing/2014/main" id="{B3BCADD6-27D9-404A-AE32-49198CF30854}"/>
              </a:ext>
            </a:extLst>
          </p:cNvPr>
          <p:cNvSpPr/>
          <p:nvPr/>
        </p:nvSpPr>
        <p:spPr>
          <a:xfrm>
            <a:off x="887770" y="2512385"/>
            <a:ext cx="1745193" cy="52306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Content</a:t>
            </a:r>
            <a:endParaRPr lang="en-IN" b="1" dirty="0">
              <a:solidFill>
                <a:schemeClr val="tx1"/>
              </a:solidFill>
            </a:endParaRPr>
          </a:p>
        </p:txBody>
      </p:sp>
      <p:sp>
        <p:nvSpPr>
          <p:cNvPr id="9" name="Rectangle 8">
            <a:extLst>
              <a:ext uri="{FF2B5EF4-FFF2-40B4-BE49-F238E27FC236}">
                <a16:creationId xmlns:a16="http://schemas.microsoft.com/office/drawing/2014/main" id="{416A1B33-30DB-40B4-A950-B48ADF7763EC}"/>
              </a:ext>
            </a:extLst>
          </p:cNvPr>
          <p:cNvSpPr/>
          <p:nvPr/>
        </p:nvSpPr>
        <p:spPr>
          <a:xfrm>
            <a:off x="4688894" y="2099573"/>
            <a:ext cx="1652940" cy="123843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 Source, Destination, Date</a:t>
            </a:r>
            <a:endParaRPr lang="en-IN" b="1" dirty="0">
              <a:solidFill>
                <a:schemeClr val="tx1"/>
              </a:solidFill>
            </a:endParaRPr>
          </a:p>
        </p:txBody>
      </p:sp>
      <p:sp>
        <p:nvSpPr>
          <p:cNvPr id="10" name="Arrow: Right 9">
            <a:extLst>
              <a:ext uri="{FF2B5EF4-FFF2-40B4-BE49-F238E27FC236}">
                <a16:creationId xmlns:a16="http://schemas.microsoft.com/office/drawing/2014/main" id="{14B98E40-2F01-4E27-A60C-722B49E4FA36}"/>
              </a:ext>
            </a:extLst>
          </p:cNvPr>
          <p:cNvSpPr/>
          <p:nvPr/>
        </p:nvSpPr>
        <p:spPr>
          <a:xfrm>
            <a:off x="3533315" y="2601165"/>
            <a:ext cx="748870" cy="35383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6329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CC71-7919-4F48-A8CB-C29977F3BBCC}"/>
              </a:ext>
            </a:extLst>
          </p:cNvPr>
          <p:cNvSpPr>
            <a:spLocks noGrp="1"/>
          </p:cNvSpPr>
          <p:nvPr>
            <p:ph type="title"/>
          </p:nvPr>
        </p:nvSpPr>
        <p:spPr>
          <a:xfrm>
            <a:off x="710214" y="-220802"/>
            <a:ext cx="11353800" cy="1325563"/>
          </a:xfrm>
        </p:spPr>
        <p:txBody>
          <a:bodyPr>
            <a:noAutofit/>
          </a:bodyPr>
          <a:lstStyle/>
          <a:p>
            <a:r>
              <a:rPr lang="en-US" sz="6000" b="1" dirty="0">
                <a:solidFill>
                  <a:srgbClr val="00B0F0"/>
                </a:solidFill>
                <a:latin typeface="Raleway" pitchFamily="2" charset="0"/>
              </a:rPr>
              <a:t>Deployment Part (Backend)</a:t>
            </a:r>
            <a:endParaRPr lang="en-IN" sz="6000" b="1" dirty="0">
              <a:solidFill>
                <a:srgbClr val="00B0F0"/>
              </a:solidFill>
              <a:latin typeface="Raleway" pitchFamily="2" charset="0"/>
            </a:endParaRPr>
          </a:p>
        </p:txBody>
      </p:sp>
      <p:sp>
        <p:nvSpPr>
          <p:cNvPr id="3" name="TextBox 2">
            <a:extLst>
              <a:ext uri="{FF2B5EF4-FFF2-40B4-BE49-F238E27FC236}">
                <a16:creationId xmlns:a16="http://schemas.microsoft.com/office/drawing/2014/main" id="{5360E2A6-42C3-4B28-B5DF-AC0EB7CA02B1}"/>
              </a:ext>
            </a:extLst>
          </p:cNvPr>
          <p:cNvSpPr txBox="1"/>
          <p:nvPr/>
        </p:nvSpPr>
        <p:spPr>
          <a:xfrm>
            <a:off x="710214" y="1004446"/>
            <a:ext cx="761704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I create a web page on local host for deploy my project.</a:t>
            </a:r>
          </a:p>
          <a:p>
            <a:pPr marL="742950" lvl="1"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In this part I use html , CSS for creating web home page.</a:t>
            </a:r>
          </a:p>
          <a:p>
            <a:pPr marL="742950" lvl="1"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In html part I also use JavaScript for jQuery.</a:t>
            </a:r>
          </a:p>
        </p:txBody>
      </p:sp>
      <p:pic>
        <p:nvPicPr>
          <p:cNvPr id="6" name="Picture 5">
            <a:extLst>
              <a:ext uri="{FF2B5EF4-FFF2-40B4-BE49-F238E27FC236}">
                <a16:creationId xmlns:a16="http://schemas.microsoft.com/office/drawing/2014/main" id="{084FC71D-508F-4616-AB88-E811D43D0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43438"/>
            <a:ext cx="12192000" cy="3950072"/>
          </a:xfrm>
          <a:prstGeom prst="rect">
            <a:avLst/>
          </a:prstGeom>
        </p:spPr>
      </p:pic>
    </p:spTree>
    <p:extLst>
      <p:ext uri="{BB962C8B-B14F-4D97-AF65-F5344CB8AC3E}">
        <p14:creationId xmlns:p14="http://schemas.microsoft.com/office/powerpoint/2010/main" val="244642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0C5-7CD1-4B31-9468-3A08A97ECE48}"/>
              </a:ext>
            </a:extLst>
          </p:cNvPr>
          <p:cNvSpPr>
            <a:spLocks noGrp="1"/>
          </p:cNvSpPr>
          <p:nvPr>
            <p:ph type="title"/>
          </p:nvPr>
        </p:nvSpPr>
        <p:spPr/>
        <p:txBody>
          <a:bodyPr/>
          <a:lstStyle/>
          <a:p>
            <a:r>
              <a:rPr lang="en-IN" b="1" dirty="0">
                <a:solidFill>
                  <a:srgbClr val="00B0F0"/>
                </a:solidFill>
              </a:rPr>
              <a:t>Why this project?</a:t>
            </a:r>
          </a:p>
        </p:txBody>
      </p:sp>
      <p:sp>
        <p:nvSpPr>
          <p:cNvPr id="3" name="Content Placeholder 2">
            <a:extLst>
              <a:ext uri="{FF2B5EF4-FFF2-40B4-BE49-F238E27FC236}">
                <a16:creationId xmlns:a16="http://schemas.microsoft.com/office/drawing/2014/main" id="{37F83478-07CD-4EFB-A224-B33DD1B0BDA6}"/>
              </a:ext>
            </a:extLst>
          </p:cNvPr>
          <p:cNvSpPr>
            <a:spLocks noGrp="1"/>
          </p:cNvSpPr>
          <p:nvPr>
            <p:ph idx="1"/>
          </p:nvPr>
        </p:nvSpPr>
        <p:spPr/>
        <p:txBody>
          <a:bodyPr>
            <a:normAutofit/>
          </a:bodyPr>
          <a:lstStyle/>
          <a:p>
            <a:pPr marL="0" indent="0" algn="l">
              <a:buNone/>
            </a:pPr>
            <a:r>
              <a:rPr lang="en-US" sz="2400" b="0" i="0" dirty="0">
                <a:effectLst/>
                <a:latin typeface="Lato" panose="020F0502020204030203" pitchFamily="34" charset="0"/>
              </a:rPr>
              <a:t>Anyone who has booked a flight ticket knows how unexpectedly the prices vary. Airlines use using sophisticated quasi-academic tactics which they call </a:t>
            </a:r>
            <a:r>
              <a:rPr lang="en-US" sz="2400" b="1" i="0" dirty="0">
                <a:effectLst/>
                <a:latin typeface="Lato" panose="020F0502020204030203" pitchFamily="34" charset="0"/>
              </a:rPr>
              <a:t>"revenue management"</a:t>
            </a:r>
            <a:r>
              <a:rPr lang="en-US" sz="2400" b="0" i="0" dirty="0">
                <a:effectLst/>
                <a:latin typeface="Lato" panose="020F0502020204030203" pitchFamily="34" charset="0"/>
              </a:rPr>
              <a:t> or </a:t>
            </a:r>
            <a:r>
              <a:rPr lang="en-US" sz="2400" b="1" i="0" dirty="0">
                <a:effectLst/>
                <a:latin typeface="Lato" panose="020F0502020204030203" pitchFamily="34" charset="0"/>
              </a:rPr>
              <a:t>"yield management"</a:t>
            </a:r>
            <a:r>
              <a:rPr lang="en-US" sz="2400" b="0" i="0" dirty="0">
                <a:effectLst/>
                <a:latin typeface="Lato" panose="020F0502020204030203" pitchFamily="34" charset="0"/>
              </a:rPr>
              <a:t>. The cheapest available ticket on a given flight gets more and less expensive over time. This usually happens as an attempt to maximize revenue based on –</a:t>
            </a:r>
          </a:p>
          <a:p>
            <a:pPr marL="0" indent="0" algn="l">
              <a:buNone/>
            </a:pPr>
            <a:endParaRPr lang="en-US" sz="2400" b="0" i="0" dirty="0">
              <a:effectLst/>
              <a:latin typeface="Lato" panose="020F0502020204030203" pitchFamily="34" charset="0"/>
            </a:endParaRPr>
          </a:p>
          <a:p>
            <a:pPr algn="l">
              <a:buFont typeface="+mj-lt"/>
              <a:buAutoNum type="arabicPeriod"/>
            </a:pPr>
            <a:r>
              <a:rPr lang="en-US" sz="2400" b="0" i="0" dirty="0">
                <a:effectLst/>
                <a:latin typeface="Lato" panose="020F0502020204030203" pitchFamily="34" charset="0"/>
              </a:rPr>
              <a:t>Time of purchase patterns (making sure last-minute purchases are expensive)</a:t>
            </a:r>
          </a:p>
          <a:p>
            <a:pPr algn="l">
              <a:buFont typeface="+mj-lt"/>
              <a:buAutoNum type="arabicPeriod"/>
            </a:pPr>
            <a:r>
              <a:rPr lang="en-US" sz="2400" b="0" i="0" dirty="0">
                <a:effectLst/>
                <a:latin typeface="Lato" panose="020F0502020204030203" pitchFamily="34" charset="0"/>
              </a:rPr>
              <a:t>Keeping the flight as full as they want it (raising prices on a flight which is filling up in order to reduce sales and hold back inventory for those expensive last-minute expensive purchases)</a:t>
            </a:r>
          </a:p>
          <a:p>
            <a:pPr marL="0" indent="0">
              <a:buNone/>
            </a:pPr>
            <a:endParaRPr lang="en-IN" sz="2400" dirty="0"/>
          </a:p>
        </p:txBody>
      </p:sp>
    </p:spTree>
    <p:extLst>
      <p:ext uri="{BB962C8B-B14F-4D97-AF65-F5344CB8AC3E}">
        <p14:creationId xmlns:p14="http://schemas.microsoft.com/office/powerpoint/2010/main" val="2990212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B6F15-84C3-4A8A-AE3E-9AC98AC6DE03}"/>
              </a:ext>
            </a:extLst>
          </p:cNvPr>
          <p:cNvSpPr txBox="1"/>
          <p:nvPr/>
        </p:nvSpPr>
        <p:spPr>
          <a:xfrm>
            <a:off x="1091953" y="417250"/>
            <a:ext cx="806092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Using flask connect html and modal.</a:t>
            </a:r>
          </a:p>
          <a:p>
            <a:pPr marL="742950" lvl="1"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In this part I use request module for collecting data from user input.</a:t>
            </a:r>
          </a:p>
          <a:p>
            <a:pPr marL="742950" lvl="1" indent="-285750">
              <a:buFont typeface="Arial" panose="020B0604020202020204" pitchFamily="34" charset="0"/>
              <a:buChar char="•"/>
            </a:pPr>
            <a:r>
              <a:rPr lang="en-US" sz="2400" dirty="0">
                <a:latin typeface="Lato" panose="020F0502020204030203" pitchFamily="34" charset="0"/>
                <a:ea typeface="Lato" panose="020F0502020204030203" pitchFamily="34" charset="0"/>
                <a:cs typeface="Lato" panose="020F0502020204030203" pitchFamily="34" charset="0"/>
              </a:rPr>
              <a:t>use for one-hot encoding.</a:t>
            </a:r>
          </a:p>
          <a:p>
            <a:endParaRPr lang="en-IN" sz="24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F8DF62E2-39BB-4EF3-B3B4-3AFFC8301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88" y="1929764"/>
            <a:ext cx="11798424" cy="4913791"/>
          </a:xfrm>
          <a:prstGeom prst="rect">
            <a:avLst/>
          </a:prstGeom>
        </p:spPr>
      </p:pic>
      <p:sp>
        <p:nvSpPr>
          <p:cNvPr id="6" name="Rectangle 5">
            <a:extLst>
              <a:ext uri="{FF2B5EF4-FFF2-40B4-BE49-F238E27FC236}">
                <a16:creationId xmlns:a16="http://schemas.microsoft.com/office/drawing/2014/main" id="{2D71E01F-9769-4CE0-A31B-41DB96BDA99E}"/>
              </a:ext>
            </a:extLst>
          </p:cNvPr>
          <p:cNvSpPr/>
          <p:nvPr/>
        </p:nvSpPr>
        <p:spPr>
          <a:xfrm>
            <a:off x="885403" y="2646804"/>
            <a:ext cx="3108960" cy="28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0ABE09A-1083-41B8-98CF-BC60E3D4AB13}"/>
              </a:ext>
            </a:extLst>
          </p:cNvPr>
          <p:cNvSpPr/>
          <p:nvPr/>
        </p:nvSpPr>
        <p:spPr>
          <a:xfrm>
            <a:off x="1368768" y="4790522"/>
            <a:ext cx="1905000" cy="129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291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17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2698-ED14-4CDB-A64F-37E35D1E642C}"/>
              </a:ext>
            </a:extLst>
          </p:cNvPr>
          <p:cNvSpPr>
            <a:spLocks noGrp="1"/>
          </p:cNvSpPr>
          <p:nvPr>
            <p:ph type="title"/>
          </p:nvPr>
        </p:nvSpPr>
        <p:spPr/>
        <p:txBody>
          <a:bodyPr/>
          <a:lstStyle/>
          <a:p>
            <a:r>
              <a:rPr lang="en-IN" b="1" dirty="0">
                <a:solidFill>
                  <a:srgbClr val="00B0F0"/>
                </a:solidFill>
              </a:rPr>
              <a:t>Problem Validation &amp; Market Research</a:t>
            </a:r>
          </a:p>
        </p:txBody>
      </p:sp>
      <p:sp>
        <p:nvSpPr>
          <p:cNvPr id="3" name="Content Placeholder 2">
            <a:extLst>
              <a:ext uri="{FF2B5EF4-FFF2-40B4-BE49-F238E27FC236}">
                <a16:creationId xmlns:a16="http://schemas.microsoft.com/office/drawing/2014/main" id="{1FF4619E-1F39-4759-8567-A9EAEABF4229}"/>
              </a:ext>
            </a:extLst>
          </p:cNvPr>
          <p:cNvSpPr>
            <a:spLocks noGrp="1"/>
          </p:cNvSpPr>
          <p:nvPr>
            <p:ph idx="1"/>
          </p:nvPr>
        </p:nvSpPr>
        <p:spPr/>
        <p:txBody>
          <a:bodyPr>
            <a:normAutofit/>
          </a:bodyPr>
          <a:lstStyle/>
          <a:p>
            <a:pPr marL="0" indent="0" algn="l">
              <a:buNone/>
            </a:pPr>
            <a:r>
              <a:rPr lang="en-US" sz="2400" b="0" i="0" dirty="0">
                <a:effectLst/>
                <a:latin typeface="Lato" panose="020F0502020204030203" pitchFamily="34" charset="0"/>
              </a:rPr>
              <a:t>According to a report, India’s civil aviation industry is on a high-growth trajectory. India aims to become the </a:t>
            </a:r>
            <a:r>
              <a:rPr lang="en-US" sz="2400" b="1" i="0" dirty="0">
                <a:effectLst/>
                <a:latin typeface="Lato" panose="020F0502020204030203" pitchFamily="34" charset="0"/>
              </a:rPr>
              <a:t>third-largest aviation market by 2020 </a:t>
            </a:r>
            <a:r>
              <a:rPr lang="en-US" sz="2400" b="0" i="0" dirty="0">
                <a:effectLst/>
                <a:latin typeface="Lato" panose="020F0502020204030203" pitchFamily="34" charset="0"/>
              </a:rPr>
              <a:t>and the largest by 2030. Indian domestic air traffic is expected to cross </a:t>
            </a:r>
            <a:r>
              <a:rPr lang="en-US" sz="2400" b="1" i="0" dirty="0">
                <a:effectLst/>
                <a:latin typeface="Lato" panose="020F0502020204030203" pitchFamily="34" charset="0"/>
              </a:rPr>
              <a:t>100 million passengers by FY2017</a:t>
            </a:r>
            <a:r>
              <a:rPr lang="en-US" sz="2400" b="0" i="0" dirty="0">
                <a:effectLst/>
                <a:latin typeface="Lato" panose="020F0502020204030203" pitchFamily="34" charset="0"/>
              </a:rPr>
              <a:t>, compared to 81 million passengers in 2015, as per Centre for Asia Pacific Aviation (CAPA).</a:t>
            </a:r>
          </a:p>
          <a:p>
            <a:pPr marL="0" indent="0" algn="l">
              <a:buNone/>
            </a:pPr>
            <a:endParaRPr lang="en-US" sz="2400" b="0" i="0" dirty="0">
              <a:effectLst/>
              <a:latin typeface="Lato" panose="020F0502020204030203" pitchFamily="34" charset="0"/>
            </a:endParaRPr>
          </a:p>
          <a:p>
            <a:pPr marL="0" indent="0" algn="l">
              <a:buNone/>
            </a:pPr>
            <a:r>
              <a:rPr lang="en-US" sz="2400" b="0" i="0" dirty="0">
                <a:effectLst/>
                <a:latin typeface="Lato" panose="020F0502020204030203" pitchFamily="34" charset="0"/>
              </a:rPr>
              <a:t>According to Google Trends, the search term - </a:t>
            </a:r>
            <a:r>
              <a:rPr lang="en-US" sz="2400" b="1" i="0" dirty="0">
                <a:effectLst/>
                <a:latin typeface="Lato" panose="020F0502020204030203" pitchFamily="34" charset="0"/>
              </a:rPr>
              <a:t>"Cheap Air Tickets"</a:t>
            </a:r>
            <a:r>
              <a:rPr lang="en-US" sz="2400" b="0" i="0" dirty="0">
                <a:effectLst/>
                <a:latin typeface="Lato" panose="020F0502020204030203" pitchFamily="34" charset="0"/>
              </a:rPr>
              <a:t> is most searched in India. Moreover, as the middle-class of India is exposed to air travel, consumers hunting for cheap prices increases.</a:t>
            </a:r>
          </a:p>
          <a:p>
            <a:endParaRPr lang="en-IN" sz="2400" dirty="0"/>
          </a:p>
        </p:txBody>
      </p:sp>
    </p:spTree>
    <p:extLst>
      <p:ext uri="{BB962C8B-B14F-4D97-AF65-F5344CB8AC3E}">
        <p14:creationId xmlns:p14="http://schemas.microsoft.com/office/powerpoint/2010/main" val="373795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30FA87-4AF3-4CF7-BADE-C7D02C4C0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120" y="678086"/>
            <a:ext cx="7819193" cy="5957480"/>
          </a:xfrm>
        </p:spPr>
      </p:pic>
    </p:spTree>
    <p:extLst>
      <p:ext uri="{BB962C8B-B14F-4D97-AF65-F5344CB8AC3E}">
        <p14:creationId xmlns:p14="http://schemas.microsoft.com/office/powerpoint/2010/main" val="427202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D018-6787-4495-B60A-C8DA22665BFB}"/>
              </a:ext>
            </a:extLst>
          </p:cNvPr>
          <p:cNvSpPr>
            <a:spLocks noGrp="1"/>
          </p:cNvSpPr>
          <p:nvPr>
            <p:ph type="title"/>
          </p:nvPr>
        </p:nvSpPr>
        <p:spPr/>
        <p:txBody>
          <a:bodyPr/>
          <a:lstStyle/>
          <a:p>
            <a:pPr algn="ctr"/>
            <a:r>
              <a:rPr lang="en-IN" b="0" i="0" dirty="0">
                <a:solidFill>
                  <a:srgbClr val="00B0F0"/>
                </a:solidFill>
                <a:effectLst/>
                <a:latin typeface="Lato" panose="020F0502020204030203" pitchFamily="34" charset="0"/>
              </a:rPr>
              <a:t>Technical Aspects </a:t>
            </a:r>
            <a:endParaRPr lang="en-IN" dirty="0">
              <a:solidFill>
                <a:srgbClr val="00B0F0"/>
              </a:solidFill>
            </a:endParaRPr>
          </a:p>
        </p:txBody>
      </p:sp>
      <p:sp>
        <p:nvSpPr>
          <p:cNvPr id="3" name="Content Placeholder 2">
            <a:extLst>
              <a:ext uri="{FF2B5EF4-FFF2-40B4-BE49-F238E27FC236}">
                <a16:creationId xmlns:a16="http://schemas.microsoft.com/office/drawing/2014/main" id="{8D4E020C-5EE7-42D2-B56C-8B8CE35A9F97}"/>
              </a:ext>
            </a:extLst>
          </p:cNvPr>
          <p:cNvSpPr>
            <a:spLocks noGrp="1"/>
          </p:cNvSpPr>
          <p:nvPr>
            <p:ph idx="1"/>
          </p:nvPr>
        </p:nvSpPr>
        <p:spPr>
          <a:xfrm>
            <a:off x="838200" y="1459869"/>
            <a:ext cx="10515600" cy="5331548"/>
          </a:xfrm>
        </p:spPr>
        <p:txBody>
          <a:bodyPr>
            <a:noAutofit/>
          </a:bodyPr>
          <a:lstStyle/>
          <a:p>
            <a:r>
              <a:rPr lang="en-US" sz="2400" b="0" i="0" dirty="0">
                <a:effectLst/>
                <a:latin typeface="Lato" panose="020F0502020204030203" pitchFamily="34" charset="0"/>
              </a:rPr>
              <a:t>The project is basically </a:t>
            </a:r>
            <a:r>
              <a:rPr lang="en-US" sz="2400" b="1" i="0" dirty="0">
                <a:effectLst/>
                <a:latin typeface="Lato" panose="020F0502020204030203" pitchFamily="34" charset="0"/>
              </a:rPr>
              <a:t>machine learning &amp; statistic intensive</a:t>
            </a:r>
            <a:r>
              <a:rPr lang="en-US" sz="2400" b="0" i="0" dirty="0">
                <a:effectLst/>
                <a:latin typeface="Lato" panose="020F0502020204030203" pitchFamily="34" charset="0"/>
              </a:rPr>
              <a:t>. </a:t>
            </a:r>
            <a:r>
              <a:rPr lang="en-US" sz="2400" i="0" dirty="0">
                <a:effectLst/>
                <a:latin typeface="Lato" panose="020F0502020204030203" pitchFamily="34" charset="0"/>
              </a:rPr>
              <a:t>I</a:t>
            </a:r>
            <a:r>
              <a:rPr lang="en-US" sz="2400" b="0" i="0" dirty="0">
                <a:effectLst/>
                <a:latin typeface="Lato" panose="020F0502020204030203" pitchFamily="34" charset="0"/>
              </a:rPr>
              <a:t> used Python for the implementation of the models.</a:t>
            </a:r>
          </a:p>
          <a:p>
            <a:pPr marL="0" indent="0">
              <a:buNone/>
            </a:pPr>
            <a:endParaRPr lang="en-US" sz="2400" b="0" i="0" dirty="0">
              <a:effectLst/>
              <a:latin typeface="Lato" panose="020F0502020204030203" pitchFamily="34" charset="0"/>
            </a:endParaRPr>
          </a:p>
          <a:p>
            <a:pPr marL="514350" indent="-514350" algn="l">
              <a:buFont typeface="+mj-lt"/>
              <a:buAutoNum type="arabicPeriod"/>
            </a:pPr>
            <a:r>
              <a:rPr lang="en-US" sz="2400" b="1" i="0" dirty="0">
                <a:solidFill>
                  <a:srgbClr val="00B0F0"/>
                </a:solidFill>
                <a:effectLst/>
                <a:latin typeface="Raleway" pitchFamily="2" charset="0"/>
              </a:rPr>
              <a:t>Cleaning &amp; Preparing Data</a:t>
            </a:r>
          </a:p>
          <a:p>
            <a:pPr marL="0" indent="0" algn="l">
              <a:buNone/>
            </a:pPr>
            <a:r>
              <a:rPr lang="en-US" sz="2400" b="0" i="0" dirty="0">
                <a:effectLst/>
                <a:latin typeface="Lato" panose="020F0502020204030203" pitchFamily="34" charset="0"/>
              </a:rPr>
              <a:t>After we have the data, we need to clean &amp; prepare the data according to the model's requirements. In any machine learning problem, this is the step that is the most important and the most time consuming. We used various statistical techniques &amp; logics and implemented them using built-in R packages.</a:t>
            </a:r>
          </a:p>
          <a:p>
            <a:pPr marL="0" indent="0" algn="l">
              <a:buNone/>
            </a:pPr>
            <a:endParaRPr lang="en-US" sz="2400" b="0" i="0" dirty="0">
              <a:effectLst/>
              <a:latin typeface="Lato" panose="020F0502020204030203" pitchFamily="34" charset="0"/>
            </a:endParaRPr>
          </a:p>
          <a:p>
            <a:pPr marL="0" indent="0" algn="l">
              <a:buNone/>
            </a:pPr>
            <a:r>
              <a:rPr lang="en-US" sz="2400" b="1" i="0" dirty="0">
                <a:solidFill>
                  <a:srgbClr val="00B0F0"/>
                </a:solidFill>
                <a:effectLst/>
                <a:latin typeface="Raleway" pitchFamily="2" charset="0"/>
              </a:rPr>
              <a:t>2.     Analyzing &amp; Building Models</a:t>
            </a:r>
          </a:p>
          <a:p>
            <a:pPr marL="0" indent="0" algn="l">
              <a:buNone/>
            </a:pPr>
            <a:r>
              <a:rPr lang="en-US" sz="2400" b="0" i="0" dirty="0">
                <a:effectLst/>
                <a:latin typeface="Lato" panose="020F0502020204030203" pitchFamily="34" charset="0"/>
              </a:rPr>
              <a:t>Data preparation is followed by analyzing the data, uncovering hidden trends and then applying various predictive &amp; classification models on the training set.</a:t>
            </a:r>
          </a:p>
          <a:p>
            <a:pPr marL="0" indent="0" algn="l">
              <a:buNone/>
            </a:pPr>
            <a:endParaRPr lang="en-US" sz="2400" b="0" i="0" dirty="0">
              <a:effectLst/>
              <a:latin typeface="Lato" panose="020F0502020204030203" pitchFamily="34" charset="0"/>
            </a:endParaRPr>
          </a:p>
          <a:p>
            <a:pPr marL="0" indent="0">
              <a:buNone/>
            </a:pPr>
            <a:endParaRPr lang="en-IN" sz="2400" dirty="0"/>
          </a:p>
        </p:txBody>
      </p:sp>
    </p:spTree>
    <p:extLst>
      <p:ext uri="{BB962C8B-B14F-4D97-AF65-F5344CB8AC3E}">
        <p14:creationId xmlns:p14="http://schemas.microsoft.com/office/powerpoint/2010/main" val="222129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DD084-84D6-412D-B2CC-51CD13C7EF95}"/>
              </a:ext>
            </a:extLst>
          </p:cNvPr>
          <p:cNvSpPr>
            <a:spLocks noGrp="1"/>
          </p:cNvSpPr>
          <p:nvPr>
            <p:ph idx="1"/>
          </p:nvPr>
        </p:nvSpPr>
        <p:spPr>
          <a:xfrm>
            <a:off x="731668" y="582751"/>
            <a:ext cx="10515600" cy="4351338"/>
          </a:xfrm>
        </p:spPr>
        <p:txBody>
          <a:bodyPr/>
          <a:lstStyle/>
          <a:p>
            <a:pPr marL="0" indent="0" algn="l">
              <a:buNone/>
            </a:pPr>
            <a:r>
              <a:rPr lang="en-US" sz="2800" b="1" i="0" dirty="0">
                <a:solidFill>
                  <a:srgbClr val="00B0F0"/>
                </a:solidFill>
                <a:effectLst/>
                <a:latin typeface="Raleway" pitchFamily="2" charset="0"/>
              </a:rPr>
              <a:t>3.     Merging Models &amp; Accuracy Calculation</a:t>
            </a:r>
          </a:p>
          <a:p>
            <a:pPr marL="0" indent="0" algn="l">
              <a:buNone/>
            </a:pPr>
            <a:r>
              <a:rPr lang="en-US" sz="2800" b="0" i="0" dirty="0">
                <a:effectLst/>
                <a:latin typeface="Lato" panose="020F0502020204030203" pitchFamily="34" charset="0"/>
              </a:rPr>
              <a:t>Having built various models, we now have to test the models on our testing set and come up with the most suitable metric to calculate the accuracy. Moreover, many a times, merging models and predicting a cumulative target variable proves to be more accurate.</a:t>
            </a:r>
          </a:p>
          <a:p>
            <a:pPr marL="0" indent="0">
              <a:buNone/>
            </a:pPr>
            <a:endParaRPr lang="en-IN" dirty="0"/>
          </a:p>
        </p:txBody>
      </p:sp>
    </p:spTree>
    <p:extLst>
      <p:ext uri="{BB962C8B-B14F-4D97-AF65-F5344CB8AC3E}">
        <p14:creationId xmlns:p14="http://schemas.microsoft.com/office/powerpoint/2010/main" val="327456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C981E8-CA09-423B-A747-0AB9755F7FB2}"/>
              </a:ext>
            </a:extLst>
          </p:cNvPr>
          <p:cNvSpPr>
            <a:spLocks noGrp="1"/>
          </p:cNvSpPr>
          <p:nvPr>
            <p:ph type="title"/>
          </p:nvPr>
        </p:nvSpPr>
        <p:spPr>
          <a:xfrm>
            <a:off x="1253486" y="-317379"/>
            <a:ext cx="10018713" cy="1752599"/>
          </a:xfrm>
        </p:spPr>
        <p:txBody>
          <a:bodyPr>
            <a:normAutofit/>
          </a:bodyPr>
          <a:lstStyle/>
          <a:p>
            <a:pPr algn="ctr"/>
            <a:r>
              <a:rPr lang="en-US" sz="6000" dirty="0">
                <a:solidFill>
                  <a:srgbClr val="00B0F0"/>
                </a:solidFill>
                <a:latin typeface="+mn-lt"/>
                <a:ea typeface="SimSun-ExtB" panose="02010609060101010101" pitchFamily="49" charset="-122"/>
              </a:rPr>
              <a:t>WORK FLOW</a:t>
            </a:r>
            <a:endParaRPr lang="en-IN" sz="6000" dirty="0">
              <a:solidFill>
                <a:srgbClr val="00B0F0"/>
              </a:solidFill>
              <a:latin typeface="+mn-lt"/>
              <a:ea typeface="SimSun-ExtB" panose="02010609060101010101" pitchFamily="49" charset="-122"/>
            </a:endParaRPr>
          </a:p>
        </p:txBody>
      </p:sp>
      <p:pic>
        <p:nvPicPr>
          <p:cNvPr id="5" name="Content Placeholder 4">
            <a:extLst>
              <a:ext uri="{FF2B5EF4-FFF2-40B4-BE49-F238E27FC236}">
                <a16:creationId xmlns:a16="http://schemas.microsoft.com/office/drawing/2014/main" id="{608CC93A-1E41-44D0-B721-DAAB06EB4257}"/>
              </a:ext>
            </a:extLst>
          </p:cNvPr>
          <p:cNvPicPr>
            <a:picLocks noGrp="1" noChangeAspect="1"/>
          </p:cNvPicPr>
          <p:nvPr>
            <p:ph idx="1"/>
          </p:nvPr>
        </p:nvPicPr>
        <p:blipFill>
          <a:blip r:embed="rId2"/>
          <a:stretch>
            <a:fillRect/>
          </a:stretch>
        </p:blipFill>
        <p:spPr>
          <a:xfrm>
            <a:off x="2636686" y="1825625"/>
            <a:ext cx="6918627"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029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B46C89-9DC7-4BEF-BCB9-F510AC7D43B1}"/>
              </a:ext>
            </a:extLst>
          </p:cNvPr>
          <p:cNvSpPr>
            <a:spLocks noGrp="1"/>
          </p:cNvSpPr>
          <p:nvPr>
            <p:ph type="title"/>
          </p:nvPr>
        </p:nvSpPr>
        <p:spPr>
          <a:xfrm>
            <a:off x="838200" y="-8379"/>
            <a:ext cx="10515600" cy="1325563"/>
          </a:xfrm>
        </p:spPr>
        <p:txBody>
          <a:bodyPr>
            <a:normAutofit/>
          </a:bodyPr>
          <a:lstStyle/>
          <a:p>
            <a:pPr algn="ctr"/>
            <a:r>
              <a:rPr lang="en-US" sz="6000" b="0" i="0" dirty="0">
                <a:solidFill>
                  <a:srgbClr val="00B0F0"/>
                </a:solidFill>
                <a:effectLst/>
                <a:latin typeface="Raleway" pitchFamily="2" charset="0"/>
              </a:rPr>
              <a:t>About the dataset</a:t>
            </a:r>
            <a:endParaRPr lang="en-IN" sz="6000" dirty="0">
              <a:solidFill>
                <a:srgbClr val="00B0F0"/>
              </a:solidFill>
              <a:latin typeface="Raleway" pitchFamily="2" charset="0"/>
            </a:endParaRPr>
          </a:p>
        </p:txBody>
      </p:sp>
      <p:sp>
        <p:nvSpPr>
          <p:cNvPr id="3" name="Content Placeholder 2">
            <a:extLst>
              <a:ext uri="{FF2B5EF4-FFF2-40B4-BE49-F238E27FC236}">
                <a16:creationId xmlns:a16="http://schemas.microsoft.com/office/drawing/2014/main" id="{A85766E9-4BB6-484D-B053-D85F1B98687A}"/>
              </a:ext>
            </a:extLst>
          </p:cNvPr>
          <p:cNvSpPr>
            <a:spLocks noGrp="1"/>
          </p:cNvSpPr>
          <p:nvPr>
            <p:ph idx="1"/>
          </p:nvPr>
        </p:nvSpPr>
        <p:spPr>
          <a:xfrm>
            <a:off x="660647" y="1594805"/>
            <a:ext cx="10515600" cy="4351338"/>
          </a:xfrm>
        </p:spPr>
        <p:txBody>
          <a:bodyPr>
            <a:normAutofit/>
          </a:bodyPr>
          <a:lstStyle/>
          <a:p>
            <a:pPr algn="l">
              <a:buFont typeface="+mj-lt"/>
              <a:buAutoNum type="arabicPeriod"/>
            </a:pPr>
            <a:r>
              <a:rPr lang="en-US" sz="2400" b="1" i="0" dirty="0">
                <a:solidFill>
                  <a:srgbClr val="00B0F0"/>
                </a:solidFill>
                <a:effectLst/>
                <a:latin typeface="Lato" panose="020F0502020204030203" pitchFamily="34" charset="0"/>
              </a:rPr>
              <a:t>EDA</a:t>
            </a:r>
            <a:r>
              <a:rPr lang="en-US" sz="2400" b="1" i="0" dirty="0">
                <a:effectLst/>
                <a:latin typeface="Lato" panose="020F0502020204030203" pitchFamily="34" charset="0"/>
              </a:rPr>
              <a:t>:</a:t>
            </a:r>
            <a:r>
              <a:rPr lang="en-US" sz="2400" b="0" i="0" dirty="0">
                <a:effectLst/>
                <a:latin typeface="Lato" panose="020F0502020204030203" pitchFamily="34" charset="0"/>
              </a:rPr>
              <a:t> Learn the complete process of EDA</a:t>
            </a:r>
          </a:p>
          <a:p>
            <a:pPr algn="l">
              <a:buFont typeface="+mj-lt"/>
              <a:buAutoNum type="arabicPeriod"/>
            </a:pPr>
            <a:endParaRPr lang="en-US" sz="2400" b="0" i="0" dirty="0">
              <a:effectLst/>
              <a:latin typeface="Lato" panose="020F0502020204030203" pitchFamily="34" charset="0"/>
            </a:endParaRPr>
          </a:p>
          <a:p>
            <a:pPr algn="l">
              <a:buFont typeface="+mj-lt"/>
              <a:buAutoNum type="arabicPeriod"/>
            </a:pPr>
            <a:r>
              <a:rPr lang="en-US" sz="2400" b="1" i="0" dirty="0">
                <a:solidFill>
                  <a:srgbClr val="00B0F0"/>
                </a:solidFill>
                <a:effectLst/>
                <a:latin typeface="Lato" panose="020F0502020204030203" pitchFamily="34" charset="0"/>
              </a:rPr>
              <a:t>Data analysis</a:t>
            </a:r>
            <a:r>
              <a:rPr lang="en-US" sz="2400" b="1" i="0" dirty="0">
                <a:effectLst/>
                <a:latin typeface="Lato" panose="020F0502020204030203" pitchFamily="34" charset="0"/>
              </a:rPr>
              <a:t>:</a:t>
            </a:r>
            <a:r>
              <a:rPr lang="en-US" sz="2400" b="0" i="0" dirty="0">
                <a:effectLst/>
                <a:latin typeface="Lato" panose="020F0502020204030203" pitchFamily="34" charset="0"/>
              </a:rPr>
              <a:t> Learn to withdraw some insights from the dataset both mathematically and visualize it.</a:t>
            </a:r>
          </a:p>
          <a:p>
            <a:pPr algn="l">
              <a:buFont typeface="+mj-lt"/>
              <a:buAutoNum type="arabicPeriod"/>
            </a:pPr>
            <a:endParaRPr lang="en-US" sz="2400" b="0" i="0" dirty="0">
              <a:effectLst/>
              <a:latin typeface="Lato" panose="020F0502020204030203" pitchFamily="34" charset="0"/>
            </a:endParaRPr>
          </a:p>
          <a:p>
            <a:pPr algn="l">
              <a:buFont typeface="+mj-lt"/>
              <a:buAutoNum type="arabicPeriod"/>
            </a:pPr>
            <a:r>
              <a:rPr lang="en-US" sz="2400" b="1" i="0" dirty="0">
                <a:solidFill>
                  <a:srgbClr val="00B0F0"/>
                </a:solidFill>
                <a:effectLst/>
                <a:latin typeface="Lato" panose="020F0502020204030203" pitchFamily="34" charset="0"/>
              </a:rPr>
              <a:t>Data visualization</a:t>
            </a:r>
            <a:r>
              <a:rPr lang="en-US" sz="2400" b="1" i="0" dirty="0">
                <a:effectLst/>
                <a:latin typeface="Lato" panose="020F0502020204030203" pitchFamily="34" charset="0"/>
              </a:rPr>
              <a:t>:</a:t>
            </a:r>
            <a:r>
              <a:rPr lang="en-US" sz="2400" b="0" i="0" dirty="0">
                <a:effectLst/>
                <a:latin typeface="Lato" panose="020F0502020204030203" pitchFamily="34" charset="0"/>
              </a:rPr>
              <a:t> Visualizing the data to get better insight from it.</a:t>
            </a:r>
          </a:p>
          <a:p>
            <a:pPr algn="l">
              <a:buFont typeface="+mj-lt"/>
              <a:buAutoNum type="arabicPeriod"/>
            </a:pPr>
            <a:endParaRPr lang="en-US" sz="2400" b="0" i="0" dirty="0">
              <a:effectLst/>
              <a:latin typeface="Lato" panose="020F0502020204030203" pitchFamily="34" charset="0"/>
            </a:endParaRPr>
          </a:p>
          <a:p>
            <a:pPr algn="l">
              <a:buFont typeface="+mj-lt"/>
              <a:buAutoNum type="arabicPeriod"/>
            </a:pPr>
            <a:r>
              <a:rPr lang="en-US" sz="2400" b="1" i="0" dirty="0">
                <a:solidFill>
                  <a:srgbClr val="00B0F0"/>
                </a:solidFill>
                <a:effectLst/>
                <a:latin typeface="Lato" panose="020F0502020204030203" pitchFamily="34" charset="0"/>
              </a:rPr>
              <a:t>Feature engineering</a:t>
            </a:r>
            <a:r>
              <a:rPr lang="en-US" sz="2400" b="1" i="0" dirty="0">
                <a:effectLst/>
                <a:latin typeface="Lato" panose="020F0502020204030203" pitchFamily="34" charset="0"/>
              </a:rPr>
              <a:t>:</a:t>
            </a:r>
            <a:r>
              <a:rPr lang="en-US" sz="2400" b="0" i="0" dirty="0">
                <a:effectLst/>
                <a:latin typeface="Lato" panose="020F0502020204030203" pitchFamily="34" charset="0"/>
              </a:rPr>
              <a:t> We will also see what kind of stuff we can do in the feature engineering part.</a:t>
            </a:r>
          </a:p>
          <a:p>
            <a:pPr marL="0" indent="0">
              <a:buNone/>
            </a:pPr>
            <a:endParaRPr lang="en-IN" sz="2400" dirty="0"/>
          </a:p>
        </p:txBody>
      </p:sp>
    </p:spTree>
    <p:extLst>
      <p:ext uri="{BB962C8B-B14F-4D97-AF65-F5344CB8AC3E}">
        <p14:creationId xmlns:p14="http://schemas.microsoft.com/office/powerpoint/2010/main" val="611955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TotalTime>
  <Words>1236</Words>
  <Application>Microsoft Office PowerPoint</Application>
  <PresentationFormat>Widescreen</PresentationFormat>
  <Paragraphs>139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Lato</vt:lpstr>
      <vt:lpstr>Raleway</vt:lpstr>
      <vt:lpstr>Wingdings</vt:lpstr>
      <vt:lpstr>Office Theme</vt:lpstr>
      <vt:lpstr>PowerPoint Presentation</vt:lpstr>
      <vt:lpstr>About the Project </vt:lpstr>
      <vt:lpstr>Why this project?</vt:lpstr>
      <vt:lpstr>Problem Validation &amp; Market Research</vt:lpstr>
      <vt:lpstr>PowerPoint Presentation</vt:lpstr>
      <vt:lpstr>Technical Aspects </vt:lpstr>
      <vt:lpstr>PowerPoint Presentation</vt:lpstr>
      <vt:lpstr>WORK FLOW</vt:lpstr>
      <vt:lpstr>About the dataset</vt:lpstr>
      <vt:lpstr>PowerPoint Presentation</vt:lpstr>
      <vt:lpstr>PowerPoint Presentation</vt:lpstr>
      <vt:lpstr>PowerPoint Presentation</vt:lpstr>
      <vt:lpstr>PowerPoint Presentation</vt:lpstr>
      <vt:lpstr>Data Preparation</vt:lpstr>
      <vt:lpstr>2. Data prepossessing</vt:lpstr>
      <vt:lpstr>PowerPoint Presentation</vt:lpstr>
      <vt:lpstr>countplot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Save the model to reuse it again </vt:lpstr>
      <vt:lpstr>PowerPoint Presentation</vt:lpstr>
      <vt:lpstr>PowerPoint Presentation</vt:lpstr>
      <vt:lpstr>Deployment Part (Backend)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Project </dc:title>
  <dc:creator>DELL LAPTOP</dc:creator>
  <cp:lastModifiedBy>DELL LAPTOP</cp:lastModifiedBy>
  <cp:revision>108</cp:revision>
  <dcterms:created xsi:type="dcterms:W3CDTF">2022-04-24T09:57:12Z</dcterms:created>
  <dcterms:modified xsi:type="dcterms:W3CDTF">2022-05-01T12:13:55Z</dcterms:modified>
</cp:coreProperties>
</file>