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8da8f930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8da8f930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8da8f930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8da8f930a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8da8f930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8da8f930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8da8f930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8da8f930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da8f930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da8f930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8da8f930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8da8f930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8da8f930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8da8f930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8da8f930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8da8f930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8da8f930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8da8f930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8da8f930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8da8f930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8da8f930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8da8f930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8da8f930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8da8f930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Mini Project 1 Demo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Jacob Lazda - 40041526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Perceptron Classifier</a:t>
            </a:r>
            <a:endParaRPr/>
          </a:p>
        </p:txBody>
      </p:sp>
      <p:sp>
        <p:nvSpPr>
          <p:cNvPr id="197" name="Google Shape;197;p22"/>
          <p:cNvSpPr txBox="1"/>
          <p:nvPr>
            <p:ph idx="1" type="body"/>
          </p:nvPr>
        </p:nvSpPr>
        <p:spPr>
          <a:xfrm>
            <a:off x="5072750" y="1307850"/>
            <a:ext cx="3263700" cy="332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As one would expect, the Perceptron does not perform well at all due to their being 5 classes</a:t>
            </a:r>
            <a:endParaRPr/>
          </a:p>
          <a:p>
            <a:pPr indent="-311150" lvl="0" marL="457200" rtl="0" algn="l">
              <a:spcBef>
                <a:spcPts val="0"/>
              </a:spcBef>
              <a:spcAft>
                <a:spcPts val="0"/>
              </a:spcAft>
              <a:buSzPts val="1300"/>
              <a:buChar char="●"/>
            </a:pPr>
            <a:r>
              <a:rPr lang="en-GB"/>
              <a:t>It splits each test data into one of 3 classes as seen in the confusion matrix</a:t>
            </a:r>
            <a:endParaRPr/>
          </a:p>
          <a:p>
            <a:pPr indent="-311150" lvl="0" marL="457200" rtl="0" algn="l">
              <a:spcBef>
                <a:spcPts val="0"/>
              </a:spcBef>
              <a:spcAft>
                <a:spcPts val="0"/>
              </a:spcAft>
              <a:buSzPts val="1300"/>
              <a:buChar char="●"/>
            </a:pPr>
            <a:r>
              <a:rPr lang="en-GB"/>
              <a:t>Results in a very poor macro average for both precision and recall</a:t>
            </a:r>
            <a:endParaRPr/>
          </a:p>
          <a:p>
            <a:pPr indent="-311150" lvl="0" marL="457200" rtl="0" algn="l">
              <a:spcBef>
                <a:spcPts val="0"/>
              </a:spcBef>
              <a:spcAft>
                <a:spcPts val="0"/>
              </a:spcAft>
              <a:buSzPts val="1300"/>
              <a:buChar char="●"/>
            </a:pPr>
            <a:r>
              <a:rPr lang="en-GB"/>
              <a:t>A single Perceptron is not the right </a:t>
            </a:r>
            <a:r>
              <a:rPr lang="en-GB"/>
              <a:t>classifier</a:t>
            </a:r>
            <a:r>
              <a:rPr lang="en-GB"/>
              <a:t> for this job</a:t>
            </a:r>
            <a:endParaRPr/>
          </a:p>
        </p:txBody>
      </p:sp>
      <p:pic>
        <p:nvPicPr>
          <p:cNvPr id="198" name="Google Shape;198;p22"/>
          <p:cNvPicPr preferRelativeResize="0"/>
          <p:nvPr/>
        </p:nvPicPr>
        <p:blipFill>
          <a:blip r:embed="rId3">
            <a:alphaModFix/>
          </a:blip>
          <a:stretch>
            <a:fillRect/>
          </a:stretch>
        </p:blipFill>
        <p:spPr>
          <a:xfrm>
            <a:off x="1028500" y="1307850"/>
            <a:ext cx="3767575" cy="33224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 ML Perceptron Classifier</a:t>
            </a:r>
            <a:endParaRPr/>
          </a:p>
        </p:txBody>
      </p:sp>
      <p:sp>
        <p:nvSpPr>
          <p:cNvPr id="204" name="Google Shape;204;p23"/>
          <p:cNvSpPr txBox="1"/>
          <p:nvPr>
            <p:ph idx="1" type="body"/>
          </p:nvPr>
        </p:nvSpPr>
        <p:spPr>
          <a:xfrm>
            <a:off x="5051525" y="1216925"/>
            <a:ext cx="3285000" cy="3261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Similar issue compare to the single Perceptron</a:t>
            </a:r>
            <a:endParaRPr/>
          </a:p>
          <a:p>
            <a:pPr indent="-311150" lvl="0" marL="457200" rtl="0" algn="l">
              <a:spcBef>
                <a:spcPts val="0"/>
              </a:spcBef>
              <a:spcAft>
                <a:spcPts val="0"/>
              </a:spcAft>
              <a:buSzPts val="1300"/>
              <a:buChar char="●"/>
            </a:pPr>
            <a:r>
              <a:rPr lang="en-GB"/>
              <a:t>Only divides the data into drug X or drug Y, likely because they are the two most prevalent classes</a:t>
            </a:r>
            <a:endParaRPr/>
          </a:p>
          <a:p>
            <a:pPr indent="-311150" lvl="0" marL="457200" rtl="0" algn="l">
              <a:spcBef>
                <a:spcPts val="0"/>
              </a:spcBef>
              <a:spcAft>
                <a:spcPts val="0"/>
              </a:spcAft>
              <a:buSzPts val="1300"/>
              <a:buChar char="●"/>
            </a:pPr>
            <a:r>
              <a:rPr lang="en-GB"/>
              <a:t>Results in a low macro average (even lower than for a single Perceptron!)</a:t>
            </a:r>
            <a:endParaRPr/>
          </a:p>
          <a:p>
            <a:pPr indent="-311150" lvl="0" marL="457200" rtl="0" algn="l">
              <a:spcBef>
                <a:spcPts val="0"/>
              </a:spcBef>
              <a:spcAft>
                <a:spcPts val="0"/>
              </a:spcAft>
              <a:buSzPts val="1300"/>
              <a:buChar char="●"/>
            </a:pPr>
            <a:r>
              <a:rPr lang="en-GB"/>
              <a:t>Only good for recall of drug Y, since most of the drugs in the sample are drug Y anyways.</a:t>
            </a:r>
            <a:endParaRPr/>
          </a:p>
          <a:p>
            <a:pPr indent="-311150" lvl="0" marL="457200" rtl="0" algn="l">
              <a:spcBef>
                <a:spcPts val="0"/>
              </a:spcBef>
              <a:spcAft>
                <a:spcPts val="0"/>
              </a:spcAft>
              <a:buSzPts val="1300"/>
              <a:buChar char="●"/>
            </a:pPr>
            <a:r>
              <a:rPr lang="en-GB"/>
              <a:t>Modified parameters: </a:t>
            </a:r>
            <a:endParaRPr/>
          </a:p>
          <a:p>
            <a:pPr indent="-311150" lvl="0" marL="457200" rtl="0" algn="l">
              <a:spcBef>
                <a:spcPts val="0"/>
              </a:spcBef>
              <a:spcAft>
                <a:spcPts val="0"/>
              </a:spcAft>
              <a:buSzPts val="1300"/>
              <a:buChar char="●"/>
            </a:pPr>
            <a:r>
              <a:rPr lang="en-GB"/>
              <a:t>Hidden_layer_sizes = 100</a:t>
            </a:r>
            <a:endParaRPr/>
          </a:p>
          <a:p>
            <a:pPr indent="-311150" lvl="0" marL="457200" rtl="0" algn="l">
              <a:spcBef>
                <a:spcPts val="0"/>
              </a:spcBef>
              <a:spcAft>
                <a:spcPts val="0"/>
              </a:spcAft>
              <a:buSzPts val="1300"/>
              <a:buChar char="●"/>
            </a:pPr>
            <a:r>
              <a:rPr lang="en-GB"/>
              <a:t>Activation = logistic</a:t>
            </a:r>
            <a:endParaRPr/>
          </a:p>
          <a:p>
            <a:pPr indent="-311150" lvl="0" marL="457200" rtl="0" algn="l">
              <a:spcBef>
                <a:spcPts val="0"/>
              </a:spcBef>
              <a:spcAft>
                <a:spcPts val="0"/>
              </a:spcAft>
              <a:buSzPts val="1300"/>
              <a:buChar char="●"/>
            </a:pPr>
            <a:r>
              <a:rPr lang="en-GB"/>
              <a:t>Solver = sgd</a:t>
            </a:r>
            <a:endParaRPr/>
          </a:p>
        </p:txBody>
      </p:sp>
      <p:pic>
        <p:nvPicPr>
          <p:cNvPr id="205" name="Google Shape;205;p23"/>
          <p:cNvPicPr preferRelativeResize="0"/>
          <p:nvPr/>
        </p:nvPicPr>
        <p:blipFill rotWithShape="1">
          <a:blip r:embed="rId3">
            <a:alphaModFix/>
          </a:blip>
          <a:srcRect b="0" l="0" r="36008" t="8875"/>
          <a:stretch/>
        </p:blipFill>
        <p:spPr>
          <a:xfrm>
            <a:off x="1063875" y="1216925"/>
            <a:ext cx="3865872" cy="3261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Top ML Perceptron Classifier</a:t>
            </a:r>
            <a:endParaRPr/>
          </a:p>
        </p:txBody>
      </p:sp>
      <p:sp>
        <p:nvSpPr>
          <p:cNvPr id="211" name="Google Shape;211;p24"/>
          <p:cNvSpPr txBox="1"/>
          <p:nvPr>
            <p:ph idx="1" type="body"/>
          </p:nvPr>
        </p:nvSpPr>
        <p:spPr>
          <a:xfrm>
            <a:off x="4952450" y="1307875"/>
            <a:ext cx="3582000" cy="317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Best hyper parameters: </a:t>
            </a:r>
            <a:endParaRPr/>
          </a:p>
          <a:p>
            <a:pPr indent="-311150" lvl="0" marL="457200" rtl="0" algn="l">
              <a:spcBef>
                <a:spcPts val="0"/>
              </a:spcBef>
              <a:spcAft>
                <a:spcPts val="0"/>
              </a:spcAft>
              <a:buSzPts val="1300"/>
              <a:buChar char="●"/>
            </a:pPr>
            <a:r>
              <a:rPr lang="en-GB"/>
              <a:t>Activation = tanh</a:t>
            </a:r>
            <a:endParaRPr/>
          </a:p>
          <a:p>
            <a:pPr indent="-311150" lvl="0" marL="457200" rtl="0" algn="l">
              <a:spcBef>
                <a:spcPts val="0"/>
              </a:spcBef>
              <a:spcAft>
                <a:spcPts val="0"/>
              </a:spcAft>
              <a:buSzPts val="1300"/>
              <a:buChar char="●"/>
            </a:pPr>
            <a:r>
              <a:rPr lang="en-GB"/>
              <a:t>Hidden_layer_sizes = (30, 50)</a:t>
            </a:r>
            <a:endParaRPr/>
          </a:p>
          <a:p>
            <a:pPr indent="-311150" lvl="0" marL="457200" rtl="0" algn="l">
              <a:spcBef>
                <a:spcPts val="0"/>
              </a:spcBef>
              <a:spcAft>
                <a:spcPts val="0"/>
              </a:spcAft>
              <a:buSzPts val="1300"/>
              <a:buChar char="●"/>
            </a:pPr>
            <a:r>
              <a:rPr lang="en-GB"/>
              <a:t>Solver = adam</a:t>
            </a:r>
            <a:endParaRPr/>
          </a:p>
          <a:p>
            <a:pPr indent="-311150" lvl="0" marL="457200" rtl="0" algn="l">
              <a:spcBef>
                <a:spcPts val="0"/>
              </a:spcBef>
              <a:spcAft>
                <a:spcPts val="0"/>
              </a:spcAft>
              <a:buSzPts val="1300"/>
              <a:buChar char="●"/>
            </a:pPr>
            <a:r>
              <a:rPr lang="en-GB"/>
              <a:t>With these parameters, the model is able to classify the drugs into 4 classes instead of just 2 or 3 compared to the other 2 Perceptron models</a:t>
            </a:r>
            <a:endParaRPr/>
          </a:p>
          <a:p>
            <a:pPr indent="-311150" lvl="0" marL="457200" rtl="0" algn="l">
              <a:spcBef>
                <a:spcPts val="0"/>
              </a:spcBef>
              <a:spcAft>
                <a:spcPts val="0"/>
              </a:spcAft>
              <a:buSzPts val="1300"/>
              <a:buChar char="●"/>
            </a:pPr>
            <a:r>
              <a:rPr lang="en-GB"/>
              <a:t>Likely the hidden_layer_size = 100 was too large</a:t>
            </a:r>
            <a:endParaRPr/>
          </a:p>
          <a:p>
            <a:pPr indent="-311150" lvl="0" marL="457200" rtl="0" algn="l">
              <a:spcBef>
                <a:spcPts val="0"/>
              </a:spcBef>
              <a:spcAft>
                <a:spcPts val="0"/>
              </a:spcAft>
              <a:buSzPts val="1300"/>
              <a:buChar char="●"/>
            </a:pPr>
            <a:r>
              <a:rPr lang="en-GB"/>
              <a:t>Macro average is still lower than the first models, but it they are the highest of the Perceptron models</a:t>
            </a:r>
            <a:endParaRPr/>
          </a:p>
        </p:txBody>
      </p:sp>
      <p:pic>
        <p:nvPicPr>
          <p:cNvPr id="212" name="Google Shape;212;p24"/>
          <p:cNvPicPr preferRelativeResize="0"/>
          <p:nvPr/>
        </p:nvPicPr>
        <p:blipFill rotWithShape="1">
          <a:blip r:embed="rId3">
            <a:alphaModFix/>
          </a:blip>
          <a:srcRect b="0" l="0" r="41503" t="7918"/>
          <a:stretch/>
        </p:blipFill>
        <p:spPr>
          <a:xfrm>
            <a:off x="1013800" y="1307850"/>
            <a:ext cx="3691050" cy="317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Running Models 10x</a:t>
            </a:r>
            <a:endParaRPr/>
          </a:p>
        </p:txBody>
      </p:sp>
      <p:sp>
        <p:nvSpPr>
          <p:cNvPr id="218" name="Google Shape;21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Gaussian NB, both decision trees, and the lone Perceptron are the same every time -&gt; std dev = 0  or very close to 0 (1e-16) for accuracy, macro F1 and weighted F1</a:t>
            </a:r>
            <a:endParaRPr/>
          </a:p>
          <a:p>
            <a:pPr indent="-311150" lvl="0" marL="457200" rtl="0" algn="l">
              <a:spcBef>
                <a:spcPts val="0"/>
              </a:spcBef>
              <a:spcAft>
                <a:spcPts val="0"/>
              </a:spcAft>
              <a:buSzPts val="1300"/>
              <a:buChar char="●"/>
            </a:pPr>
            <a:r>
              <a:rPr lang="en-GB"/>
              <a:t>This tiny number is likely due to rounding errors in the computer, so the std dev can be assumed to be 0</a:t>
            </a:r>
            <a:endParaRPr/>
          </a:p>
          <a:p>
            <a:pPr indent="-311150" lvl="0" marL="457200" rtl="0" algn="l">
              <a:spcBef>
                <a:spcPts val="0"/>
              </a:spcBef>
              <a:spcAft>
                <a:spcPts val="0"/>
              </a:spcAft>
              <a:buSzPts val="1300"/>
              <a:buChar char="●"/>
            </a:pPr>
            <a:r>
              <a:rPr lang="en-GB"/>
              <a:t>The Base MLP and Top MLP change every time. Std dev for Base MLP  is around 0.07 for the three stats and is around 0.03 for the three stats for the Top MLP</a:t>
            </a:r>
            <a:endParaRPr/>
          </a:p>
          <a:p>
            <a:pPr indent="-311150" lvl="0" marL="457200" rtl="0" algn="l">
              <a:spcBef>
                <a:spcPts val="0"/>
              </a:spcBef>
              <a:spcAft>
                <a:spcPts val="0"/>
              </a:spcAft>
              <a:buSzPts val="1300"/>
              <a:buChar char="●"/>
            </a:pPr>
            <a:r>
              <a:rPr lang="en-GB"/>
              <a:t>This is due to the fact that the MLP are unable to converge in time. It would take far too long and would require a lot of CPU for these models to converge so there will be differences between each run</a:t>
            </a:r>
            <a:endParaRPr/>
          </a:p>
          <a:p>
            <a:pPr indent="-311150" lvl="0" marL="457200" rtl="0" algn="l">
              <a:spcBef>
                <a:spcPts val="0"/>
              </a:spcBef>
              <a:spcAft>
                <a:spcPts val="0"/>
              </a:spcAft>
              <a:buSzPts val="1300"/>
              <a:buChar char="●"/>
            </a:pPr>
            <a:r>
              <a:rPr lang="en-GB"/>
              <a:t>From the results, both decision trees are clearly the best models for this type of data, posting average accuracies of 0.98, macro F1s of 0.99 and weighted F1s of 0.98.</a:t>
            </a:r>
            <a:endParaRPr/>
          </a:p>
          <a:p>
            <a:pPr indent="-311150" lvl="0" marL="457200" rtl="0" algn="l">
              <a:spcBef>
                <a:spcPts val="0"/>
              </a:spcBef>
              <a:spcAft>
                <a:spcPts val="0"/>
              </a:spcAft>
              <a:buSzPts val="1300"/>
              <a:buChar char="●"/>
            </a:pPr>
            <a:r>
              <a:rPr lang="en-GB"/>
              <a:t>The single Perceptron is the worst in terms of classifying the </a:t>
            </a:r>
            <a:r>
              <a:rPr lang="en-GB"/>
              <a:t>drugs</a:t>
            </a:r>
            <a:r>
              <a:rPr lang="en-GB"/>
              <a:t> into 5 categories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Task 1 - BBC Dataset</a:t>
            </a:r>
            <a:endParaRPr/>
          </a:p>
        </p:txBody>
      </p:sp>
      <p:pic>
        <p:nvPicPr>
          <p:cNvPr id="141" name="Google Shape;141;p14"/>
          <p:cNvPicPr preferRelativeResize="0"/>
          <p:nvPr/>
        </p:nvPicPr>
        <p:blipFill>
          <a:blip r:embed="rId3">
            <a:alphaModFix/>
          </a:blip>
          <a:stretch>
            <a:fillRect/>
          </a:stretch>
        </p:blipFill>
        <p:spPr>
          <a:xfrm>
            <a:off x="1049877" y="986125"/>
            <a:ext cx="4838151" cy="3622674"/>
          </a:xfrm>
          <a:prstGeom prst="rect">
            <a:avLst/>
          </a:prstGeom>
          <a:noFill/>
          <a:ln>
            <a:noFill/>
          </a:ln>
        </p:spPr>
      </p:pic>
      <p:sp>
        <p:nvSpPr>
          <p:cNvPr id="142" name="Google Shape;142;p14"/>
          <p:cNvSpPr txBox="1"/>
          <p:nvPr/>
        </p:nvSpPr>
        <p:spPr>
          <a:xfrm>
            <a:off x="6098625" y="986125"/>
            <a:ext cx="2448000" cy="3509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Lato"/>
              <a:buChar char="●"/>
            </a:pPr>
            <a:r>
              <a:rPr lang="en-GB" sz="1200">
                <a:solidFill>
                  <a:schemeClr val="lt1"/>
                </a:solidFill>
                <a:latin typeface="Lato"/>
                <a:ea typeface="Lato"/>
                <a:cs typeface="Lato"/>
                <a:sym typeface="Lato"/>
              </a:rPr>
              <a:t>Sport and business contain the most documents with (511 and 510)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GB" sz="1200">
                <a:solidFill>
                  <a:schemeClr val="lt1"/>
                </a:solidFill>
                <a:latin typeface="Lato"/>
                <a:ea typeface="Lato"/>
                <a:cs typeface="Lato"/>
                <a:sym typeface="Lato"/>
              </a:rPr>
              <a:t>The other 3 classes have about 100 less documents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GB" sz="1200">
                <a:solidFill>
                  <a:schemeClr val="lt1"/>
                </a:solidFill>
                <a:latin typeface="Lato"/>
                <a:ea typeface="Lato"/>
                <a:cs typeface="Lato"/>
                <a:sym typeface="Lato"/>
              </a:rPr>
              <a:t>This will be reflected in the priors of the training set and it will have an influence on the probabilities of the classes in the test set</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GB" sz="1200">
                <a:solidFill>
                  <a:schemeClr val="lt1"/>
                </a:solidFill>
                <a:latin typeface="Lato"/>
                <a:ea typeface="Lato"/>
                <a:cs typeface="Lato"/>
                <a:sym typeface="Lato"/>
              </a:rPr>
              <a:t>Given any test document, it will have a higher probability of being of class business or sport</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GB" sz="1200">
                <a:solidFill>
                  <a:schemeClr val="lt1"/>
                </a:solidFill>
                <a:latin typeface="Lato"/>
                <a:ea typeface="Lato"/>
                <a:cs typeface="Lato"/>
                <a:sym typeface="Lato"/>
              </a:rPr>
              <a:t>Given the nature of this dataset, we will value precision over recall</a:t>
            </a:r>
            <a:endParaRPr sz="12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Multinomial NB - Default (Tries 1 &amp; 2)</a:t>
            </a:r>
            <a:endParaRPr/>
          </a:p>
        </p:txBody>
      </p:sp>
      <p:sp>
        <p:nvSpPr>
          <p:cNvPr id="148" name="Google Shape;148;p15"/>
          <p:cNvSpPr txBox="1"/>
          <p:nvPr>
            <p:ph idx="1" type="body"/>
          </p:nvPr>
        </p:nvSpPr>
        <p:spPr>
          <a:xfrm>
            <a:off x="4930500" y="1307850"/>
            <a:ext cx="3405900" cy="27579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Char char="●"/>
            </a:pPr>
            <a:r>
              <a:rPr lang="en-GB" sz="1302"/>
              <a:t>Exact same results each time, likely due to the fact that we are not splitting the dataset again</a:t>
            </a:r>
            <a:endParaRPr sz="1302"/>
          </a:p>
          <a:p>
            <a:pPr indent="-311308" lvl="0" marL="457200" rtl="0" algn="l">
              <a:lnSpc>
                <a:spcPct val="95000"/>
              </a:lnSpc>
              <a:spcBef>
                <a:spcPts val="0"/>
              </a:spcBef>
              <a:spcAft>
                <a:spcPts val="0"/>
              </a:spcAft>
              <a:buSzPts val="1303"/>
              <a:buChar char="●"/>
            </a:pPr>
            <a:r>
              <a:rPr lang="en-GB" sz="1302"/>
              <a:t>The model is trained on the same data and tested on the same test set both times</a:t>
            </a:r>
            <a:endParaRPr sz="1302"/>
          </a:p>
          <a:p>
            <a:pPr indent="-311308" lvl="0" marL="457200" rtl="0" algn="l">
              <a:lnSpc>
                <a:spcPct val="95000"/>
              </a:lnSpc>
              <a:spcBef>
                <a:spcPts val="0"/>
              </a:spcBef>
              <a:spcAft>
                <a:spcPts val="0"/>
              </a:spcAft>
              <a:buSzPts val="1303"/>
              <a:buChar char="●"/>
            </a:pPr>
            <a:r>
              <a:rPr lang="en-GB" sz="1302"/>
              <a:t>100% recall in the sport class, and the sport class had the highest prior probability (23%)</a:t>
            </a:r>
            <a:endParaRPr sz="1302"/>
          </a:p>
          <a:p>
            <a:pPr indent="-311308" lvl="0" marL="457200" rtl="0" algn="l">
              <a:lnSpc>
                <a:spcPct val="95000"/>
              </a:lnSpc>
              <a:spcBef>
                <a:spcPts val="0"/>
              </a:spcBef>
              <a:spcAft>
                <a:spcPts val="0"/>
              </a:spcAft>
              <a:buSzPts val="1303"/>
              <a:buChar char="●"/>
            </a:pPr>
            <a:r>
              <a:rPr lang="en-GB" sz="1302"/>
              <a:t>Lowest recall in entertainment, entertainment had the second lowest prior probability (17.4%) and had the lowest token count of all the classes (100606)</a:t>
            </a:r>
            <a:endParaRPr sz="1302"/>
          </a:p>
        </p:txBody>
      </p:sp>
      <p:pic>
        <p:nvPicPr>
          <p:cNvPr id="149" name="Google Shape;149;p15"/>
          <p:cNvPicPr preferRelativeResize="0"/>
          <p:nvPr/>
        </p:nvPicPr>
        <p:blipFill>
          <a:blip r:embed="rId3">
            <a:alphaModFix/>
          </a:blip>
          <a:stretch>
            <a:fillRect/>
          </a:stretch>
        </p:blipFill>
        <p:spPr>
          <a:xfrm>
            <a:off x="1028501" y="1307850"/>
            <a:ext cx="3733999" cy="327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Multinomial NB - Smoothing: 0.0001</a:t>
            </a:r>
            <a:endParaRPr/>
          </a:p>
        </p:txBody>
      </p:sp>
      <p:sp>
        <p:nvSpPr>
          <p:cNvPr id="155" name="Google Shape;155;p16"/>
          <p:cNvSpPr txBox="1"/>
          <p:nvPr>
            <p:ph idx="1" type="body"/>
          </p:nvPr>
        </p:nvSpPr>
        <p:spPr>
          <a:xfrm>
            <a:off x="4841100" y="1320675"/>
            <a:ext cx="34953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Much less confusion of classes compared to the default </a:t>
            </a:r>
            <a:endParaRPr/>
          </a:p>
          <a:p>
            <a:pPr indent="-311150" lvl="0" marL="457200" rtl="0" algn="l">
              <a:spcBef>
                <a:spcPts val="0"/>
              </a:spcBef>
              <a:spcAft>
                <a:spcPts val="0"/>
              </a:spcAft>
              <a:buSzPts val="1300"/>
              <a:buChar char="●"/>
            </a:pPr>
            <a:r>
              <a:rPr lang="en-GB"/>
              <a:t>Achieves 100% F1-score in the sport class and 100% precision in the entertainment class</a:t>
            </a:r>
            <a:endParaRPr/>
          </a:p>
          <a:p>
            <a:pPr indent="-311150" lvl="0" marL="457200" rtl="0" algn="l">
              <a:spcBef>
                <a:spcPts val="0"/>
              </a:spcBef>
              <a:spcAft>
                <a:spcPts val="0"/>
              </a:spcAft>
              <a:buSzPts val="1300"/>
              <a:buChar char="●"/>
            </a:pPr>
            <a:r>
              <a:rPr lang="en-GB"/>
              <a:t>The 0.0001 smoothing helps eliminate any issues when there are tokens with a frequency of 0 in the class.</a:t>
            </a:r>
            <a:endParaRPr/>
          </a:p>
          <a:p>
            <a:pPr indent="-311150" lvl="0" marL="457200" rtl="0" algn="l">
              <a:spcBef>
                <a:spcPts val="0"/>
              </a:spcBef>
              <a:spcAft>
                <a:spcPts val="0"/>
              </a:spcAft>
              <a:buSzPts val="1300"/>
              <a:buChar char="●"/>
            </a:pPr>
            <a:r>
              <a:rPr lang="en-GB"/>
              <a:t>About 16000-17000 words with frequency 0 in each class!</a:t>
            </a:r>
            <a:endParaRPr/>
          </a:p>
          <a:p>
            <a:pPr indent="-311150" lvl="0" marL="457200" rtl="0" algn="l">
              <a:spcBef>
                <a:spcPts val="0"/>
              </a:spcBef>
              <a:spcAft>
                <a:spcPts val="0"/>
              </a:spcAft>
              <a:buSzPts val="1300"/>
              <a:buChar char="●"/>
            </a:pPr>
            <a:r>
              <a:rPr lang="en-GB"/>
              <a:t>The small smoothing value reduces the error and leads to much better average scores</a:t>
            </a:r>
            <a:endParaRPr/>
          </a:p>
        </p:txBody>
      </p:sp>
      <p:pic>
        <p:nvPicPr>
          <p:cNvPr id="156" name="Google Shape;156;p16"/>
          <p:cNvPicPr preferRelativeResize="0"/>
          <p:nvPr/>
        </p:nvPicPr>
        <p:blipFill>
          <a:blip r:embed="rId3">
            <a:alphaModFix/>
          </a:blip>
          <a:stretch>
            <a:fillRect/>
          </a:stretch>
        </p:blipFill>
        <p:spPr>
          <a:xfrm>
            <a:off x="1028500" y="1320663"/>
            <a:ext cx="3734000" cy="32516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Multinomial NB - Smoothing: 0.9</a:t>
            </a:r>
            <a:endParaRPr/>
          </a:p>
        </p:txBody>
      </p:sp>
      <p:sp>
        <p:nvSpPr>
          <p:cNvPr id="162" name="Google Shape;162;p17"/>
          <p:cNvSpPr txBox="1"/>
          <p:nvPr>
            <p:ph idx="1" type="body"/>
          </p:nvPr>
        </p:nvSpPr>
        <p:spPr>
          <a:xfrm>
            <a:off x="4829725" y="1320675"/>
            <a:ext cx="3506700" cy="315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Oversmoothing</a:t>
            </a:r>
            <a:endParaRPr/>
          </a:p>
          <a:p>
            <a:pPr indent="-311150" lvl="0" marL="457200" rtl="0" algn="l">
              <a:spcBef>
                <a:spcPts val="0"/>
              </a:spcBef>
              <a:spcAft>
                <a:spcPts val="0"/>
              </a:spcAft>
              <a:buSzPts val="1300"/>
              <a:buChar char="●"/>
            </a:pPr>
            <a:r>
              <a:rPr lang="en-GB"/>
              <a:t>Average scores drop to almost the same levels as the default NB classifiers</a:t>
            </a:r>
            <a:endParaRPr/>
          </a:p>
          <a:p>
            <a:pPr indent="-311150" lvl="0" marL="457200" rtl="0" algn="l">
              <a:spcBef>
                <a:spcPts val="0"/>
              </a:spcBef>
              <a:spcAft>
                <a:spcPts val="0"/>
              </a:spcAft>
              <a:buSzPts val="1300"/>
              <a:buChar char="●"/>
            </a:pPr>
            <a:r>
              <a:rPr lang="en-GB"/>
              <a:t>The value 0.9 is too large, since the number of words in the vocabulary is quite large (26950) the denominator of the word probabilities will increase by almost double.</a:t>
            </a:r>
            <a:endParaRPr/>
          </a:p>
          <a:p>
            <a:pPr indent="-311150" lvl="0" marL="457200" rtl="0" algn="l">
              <a:spcBef>
                <a:spcPts val="0"/>
              </a:spcBef>
              <a:spcAft>
                <a:spcPts val="0"/>
              </a:spcAft>
              <a:buSzPts val="1300"/>
              <a:buChar char="●"/>
            </a:pPr>
            <a:r>
              <a:rPr lang="en-GB"/>
              <a:t>26950 + 0.9x26950 = 51205</a:t>
            </a:r>
            <a:endParaRPr/>
          </a:p>
          <a:p>
            <a:pPr indent="-311150" lvl="0" marL="457200" rtl="0" algn="l">
              <a:spcBef>
                <a:spcPts val="0"/>
              </a:spcBef>
              <a:spcAft>
                <a:spcPts val="0"/>
              </a:spcAft>
              <a:buSzPts val="1300"/>
              <a:buChar char="●"/>
            </a:pPr>
            <a:r>
              <a:rPr lang="en-GB"/>
              <a:t>This large value hinders the performance of the NB classifier</a:t>
            </a:r>
            <a:endParaRPr/>
          </a:p>
          <a:p>
            <a:pPr indent="-311150" lvl="0" marL="457200" rtl="0" algn="l">
              <a:spcBef>
                <a:spcPts val="0"/>
              </a:spcBef>
              <a:spcAft>
                <a:spcPts val="0"/>
              </a:spcAft>
              <a:buSzPts val="1300"/>
              <a:buChar char="●"/>
            </a:pPr>
            <a:r>
              <a:rPr lang="en-GB"/>
              <a:t>Compared to 26952.695 from the previous classifier</a:t>
            </a:r>
            <a:endParaRPr/>
          </a:p>
        </p:txBody>
      </p:sp>
      <p:pic>
        <p:nvPicPr>
          <p:cNvPr id="163" name="Google Shape;163;p17"/>
          <p:cNvPicPr preferRelativeResize="0"/>
          <p:nvPr/>
        </p:nvPicPr>
        <p:blipFill>
          <a:blip r:embed="rId3">
            <a:alphaModFix/>
          </a:blip>
          <a:stretch>
            <a:fillRect/>
          </a:stretch>
        </p:blipFill>
        <p:spPr>
          <a:xfrm>
            <a:off x="1028500" y="1320675"/>
            <a:ext cx="3734001" cy="32216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Task 2 - Drug Dataset</a:t>
            </a:r>
            <a:endParaRPr/>
          </a:p>
        </p:txBody>
      </p:sp>
      <p:pic>
        <p:nvPicPr>
          <p:cNvPr id="169" name="Google Shape;169;p18"/>
          <p:cNvPicPr preferRelativeResize="0"/>
          <p:nvPr/>
        </p:nvPicPr>
        <p:blipFill>
          <a:blip r:embed="rId3">
            <a:alphaModFix/>
          </a:blip>
          <a:stretch>
            <a:fillRect/>
          </a:stretch>
        </p:blipFill>
        <p:spPr>
          <a:xfrm>
            <a:off x="1078175" y="1050400"/>
            <a:ext cx="4641473" cy="3530851"/>
          </a:xfrm>
          <a:prstGeom prst="rect">
            <a:avLst/>
          </a:prstGeom>
          <a:noFill/>
          <a:ln>
            <a:noFill/>
          </a:ln>
        </p:spPr>
      </p:pic>
      <p:sp>
        <p:nvSpPr>
          <p:cNvPr id="170" name="Google Shape;170;p18"/>
          <p:cNvSpPr txBox="1"/>
          <p:nvPr/>
        </p:nvSpPr>
        <p:spPr>
          <a:xfrm>
            <a:off x="5869125" y="1050400"/>
            <a:ext cx="2903700" cy="2385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Drug Y takes up a very large portion of the dataset. Drug X has a bit more than half of the data as Y.</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Drugs A, B and C are all much more rare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This will likely cause some issues with the classifiers since the priors of X and Y will be a lot higher than those of A, B and C</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Gaussian NB Classifier</a:t>
            </a:r>
            <a:endParaRPr/>
          </a:p>
        </p:txBody>
      </p:sp>
      <p:sp>
        <p:nvSpPr>
          <p:cNvPr id="176" name="Google Shape;176;p19"/>
          <p:cNvSpPr txBox="1"/>
          <p:nvPr>
            <p:ph idx="1" type="body"/>
          </p:nvPr>
        </p:nvSpPr>
        <p:spPr>
          <a:xfrm>
            <a:off x="4953000" y="1307850"/>
            <a:ext cx="3383400" cy="317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Training set consists of 150 instances and test set contains 50</a:t>
            </a:r>
            <a:endParaRPr/>
          </a:p>
          <a:p>
            <a:pPr indent="-311150" lvl="0" marL="457200" rtl="0" algn="l">
              <a:spcBef>
                <a:spcPts val="0"/>
              </a:spcBef>
              <a:spcAft>
                <a:spcPts val="0"/>
              </a:spcAft>
              <a:buSzPts val="1300"/>
              <a:buChar char="●"/>
            </a:pPr>
            <a:r>
              <a:rPr lang="en-GB"/>
              <a:t>100% precision for drugs B, X and Y</a:t>
            </a:r>
            <a:endParaRPr/>
          </a:p>
          <a:p>
            <a:pPr indent="-311150" lvl="0" marL="457200" rtl="0" algn="l">
              <a:spcBef>
                <a:spcPts val="0"/>
              </a:spcBef>
              <a:spcAft>
                <a:spcPts val="0"/>
              </a:spcAft>
              <a:buSzPts val="1300"/>
              <a:buChar char="●"/>
            </a:pPr>
            <a:r>
              <a:rPr lang="en-GB"/>
              <a:t>100% recall for drugs A, C and X</a:t>
            </a:r>
            <a:endParaRPr/>
          </a:p>
          <a:p>
            <a:pPr indent="-311150" lvl="0" marL="457200" rtl="0" algn="l">
              <a:spcBef>
                <a:spcPts val="0"/>
              </a:spcBef>
              <a:spcAft>
                <a:spcPts val="0"/>
              </a:spcAft>
              <a:buSzPts val="1300"/>
              <a:buChar char="●"/>
            </a:pPr>
            <a:r>
              <a:rPr lang="en-GB"/>
              <a:t>As expected, tradeoff between recall and precision in all drugs, except for X</a:t>
            </a:r>
            <a:endParaRPr/>
          </a:p>
          <a:p>
            <a:pPr indent="-311150" lvl="0" marL="457200" rtl="0" algn="l">
              <a:spcBef>
                <a:spcPts val="0"/>
              </a:spcBef>
              <a:spcAft>
                <a:spcPts val="0"/>
              </a:spcAft>
              <a:buSzPts val="1300"/>
              <a:buChar char="●"/>
            </a:pPr>
            <a:r>
              <a:rPr lang="en-GB"/>
              <a:t>All in all, not a great macro average and accuracy</a:t>
            </a:r>
            <a:endParaRPr/>
          </a:p>
          <a:p>
            <a:pPr indent="-311150" lvl="0" marL="457200" rtl="0" algn="l">
              <a:spcBef>
                <a:spcPts val="0"/>
              </a:spcBef>
              <a:spcAft>
                <a:spcPts val="0"/>
              </a:spcAft>
              <a:buSzPts val="1300"/>
              <a:buChar char="●"/>
            </a:pPr>
            <a:r>
              <a:rPr lang="en-GB"/>
              <a:t>Much smaller sample sizes compared to the text classification</a:t>
            </a:r>
            <a:endParaRPr/>
          </a:p>
        </p:txBody>
      </p:sp>
      <p:pic>
        <p:nvPicPr>
          <p:cNvPr id="177" name="Google Shape;177;p19"/>
          <p:cNvPicPr preferRelativeResize="0"/>
          <p:nvPr/>
        </p:nvPicPr>
        <p:blipFill>
          <a:blip r:embed="rId3">
            <a:alphaModFix/>
          </a:blip>
          <a:stretch>
            <a:fillRect/>
          </a:stretch>
        </p:blipFill>
        <p:spPr>
          <a:xfrm>
            <a:off x="1028500" y="1307850"/>
            <a:ext cx="3734000" cy="32809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 Decision Tree Classifier</a:t>
            </a:r>
            <a:endParaRPr/>
          </a:p>
        </p:txBody>
      </p:sp>
      <p:sp>
        <p:nvSpPr>
          <p:cNvPr id="183" name="Google Shape;183;p20"/>
          <p:cNvSpPr txBox="1"/>
          <p:nvPr>
            <p:ph idx="1" type="body"/>
          </p:nvPr>
        </p:nvSpPr>
        <p:spPr>
          <a:xfrm>
            <a:off x="4994925" y="1307850"/>
            <a:ext cx="3341400" cy="317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Decision Tree is much more accurate than the Gaussian NB classifier</a:t>
            </a:r>
            <a:endParaRPr/>
          </a:p>
          <a:p>
            <a:pPr indent="-311150" lvl="0" marL="457200" rtl="0" algn="l">
              <a:spcBef>
                <a:spcPts val="0"/>
              </a:spcBef>
              <a:spcAft>
                <a:spcPts val="0"/>
              </a:spcAft>
              <a:buSzPts val="1300"/>
              <a:buChar char="●"/>
            </a:pPr>
            <a:r>
              <a:rPr lang="en-GB"/>
              <a:t>Likely due to the fact that there are not too many features, leading to a relatively short tree</a:t>
            </a:r>
            <a:endParaRPr/>
          </a:p>
          <a:p>
            <a:pPr indent="-311150" lvl="0" marL="457200" rtl="0" algn="l">
              <a:spcBef>
                <a:spcPts val="0"/>
              </a:spcBef>
              <a:spcAft>
                <a:spcPts val="0"/>
              </a:spcAft>
              <a:buSzPts val="1300"/>
              <a:buChar char="●"/>
            </a:pPr>
            <a:r>
              <a:rPr lang="en-GB"/>
              <a:t>Only 5 features, likely have high information gain after splitting the data on each one of them, given the accurate results</a:t>
            </a:r>
            <a:endParaRPr/>
          </a:p>
          <a:p>
            <a:pPr indent="-311150" lvl="0" marL="457200" rtl="0" algn="l">
              <a:spcBef>
                <a:spcPts val="0"/>
              </a:spcBef>
              <a:spcAft>
                <a:spcPts val="0"/>
              </a:spcAft>
              <a:buSzPts val="1300"/>
              <a:buChar char="●"/>
            </a:pPr>
            <a:r>
              <a:rPr lang="en-GB"/>
              <a:t>Drug C has a 100% F1-score but only has 3 samples in it. Likely a result of the small sample size</a:t>
            </a:r>
            <a:endParaRPr/>
          </a:p>
        </p:txBody>
      </p:sp>
      <p:pic>
        <p:nvPicPr>
          <p:cNvPr id="184" name="Google Shape;184;p20"/>
          <p:cNvPicPr preferRelativeResize="0"/>
          <p:nvPr/>
        </p:nvPicPr>
        <p:blipFill>
          <a:blip r:embed="rId3">
            <a:alphaModFix/>
          </a:blip>
          <a:stretch>
            <a:fillRect/>
          </a:stretch>
        </p:blipFill>
        <p:spPr>
          <a:xfrm>
            <a:off x="1028500" y="1307850"/>
            <a:ext cx="3767569" cy="328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Top Decision Tree Classifier</a:t>
            </a:r>
            <a:endParaRPr/>
          </a:p>
        </p:txBody>
      </p:sp>
      <p:sp>
        <p:nvSpPr>
          <p:cNvPr id="190" name="Google Shape;190;p21"/>
          <p:cNvSpPr txBox="1"/>
          <p:nvPr>
            <p:ph idx="1" type="body"/>
          </p:nvPr>
        </p:nvSpPr>
        <p:spPr>
          <a:xfrm>
            <a:off x="4754375" y="1307850"/>
            <a:ext cx="4068000" cy="317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Best hyper-params: </a:t>
            </a:r>
            <a:endParaRPr/>
          </a:p>
          <a:p>
            <a:pPr indent="-311150" lvl="0" marL="457200" rtl="0" algn="l">
              <a:spcBef>
                <a:spcPts val="0"/>
              </a:spcBef>
              <a:spcAft>
                <a:spcPts val="0"/>
              </a:spcAft>
              <a:buSzPts val="1300"/>
              <a:buChar char="●"/>
            </a:pPr>
            <a:r>
              <a:rPr lang="en-GB"/>
              <a:t>Criterion: gini - uses the Gini impurity to measure the quality of the split rather than entropy and information gain</a:t>
            </a:r>
            <a:endParaRPr/>
          </a:p>
          <a:p>
            <a:pPr indent="-311150" lvl="0" marL="457200" rtl="0" algn="l">
              <a:spcBef>
                <a:spcPts val="0"/>
              </a:spcBef>
              <a:spcAft>
                <a:spcPts val="0"/>
              </a:spcAft>
              <a:buSzPts val="1300"/>
              <a:buChar char="●"/>
            </a:pPr>
            <a:r>
              <a:rPr lang="en-GB"/>
              <a:t>Max_depth: 5 (choice between 3 and 5), 5 leads to all the features being used, 3 would ignore some</a:t>
            </a:r>
            <a:endParaRPr/>
          </a:p>
          <a:p>
            <a:pPr indent="-311150" lvl="0" marL="457200" rtl="0" algn="l">
              <a:spcBef>
                <a:spcPts val="0"/>
              </a:spcBef>
              <a:spcAft>
                <a:spcPts val="0"/>
              </a:spcAft>
              <a:buSzPts val="1300"/>
              <a:buChar char="●"/>
            </a:pPr>
            <a:r>
              <a:rPr lang="en-GB"/>
              <a:t>Min_samples_split: 5 (choice between 5, 11, 19) small enough sample size that it doesn’t need many samples to decide whether or not to split the tree</a:t>
            </a:r>
            <a:endParaRPr/>
          </a:p>
        </p:txBody>
      </p:sp>
      <p:pic>
        <p:nvPicPr>
          <p:cNvPr id="191" name="Google Shape;191;p21"/>
          <p:cNvPicPr preferRelativeResize="0"/>
          <p:nvPr/>
        </p:nvPicPr>
        <p:blipFill rotWithShape="1">
          <a:blip r:embed="rId3">
            <a:alphaModFix/>
          </a:blip>
          <a:srcRect b="0" l="0" r="34106" t="8875"/>
          <a:stretch/>
        </p:blipFill>
        <p:spPr>
          <a:xfrm>
            <a:off x="1025450" y="1307850"/>
            <a:ext cx="3546550" cy="303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