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272"/>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7" autoAdjust="0"/>
    <p:restoredTop sz="94777" autoAdjust="0"/>
  </p:normalViewPr>
  <p:slideViewPr>
    <p:cSldViewPr snapToGrid="0" snapToObjects="1" showGuides="1">
      <p:cViewPr>
        <p:scale>
          <a:sx n="100" d="100"/>
          <a:sy n="100" d="100"/>
        </p:scale>
        <p:origin x="-9448" y="336"/>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5/13/19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9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9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9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9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1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1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1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1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4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4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4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4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16003718"/>
          </a:xfrm>
        </p:spPr>
        <p:txBody>
          <a:bodyPr/>
          <a:lstStyle/>
          <a:p>
            <a:pPr algn="just">
              <a:lnSpc>
                <a:spcPct val="114000"/>
              </a:lnSpc>
            </a:pPr>
            <a:r>
              <a:rPr lang="en-US" sz="3600" dirty="0"/>
              <a:t>Ranked choice voting (RCV) is an alternative voting method to the </a:t>
            </a:r>
            <a:r>
              <a:rPr lang="en-US" sz="3600" i="1" dirty="0"/>
              <a:t>plurality</a:t>
            </a:r>
            <a:r>
              <a:rPr lang="en-US" sz="3600" dirty="0"/>
              <a:t> method used more commonly in the US. Voters rank multiple candidates in order of preference, instead of selecting their most preferred option. The tabulation process counts first choice votes, then eliminates the lowest candidate and </a:t>
            </a:r>
            <a:r>
              <a:rPr lang="en-US" sz="3600" dirty="0" err="1"/>
              <a:t>retabulates</a:t>
            </a:r>
            <a:r>
              <a:rPr lang="en-US" sz="3600" dirty="0"/>
              <a:t> with the second choice of those who voted for the now-eliminated candidate. This process continues until one candidate has a majority of the votes.</a:t>
            </a:r>
          </a:p>
          <a:p>
            <a:pPr algn="just">
              <a:lnSpc>
                <a:spcPct val="114000"/>
              </a:lnSpc>
            </a:pPr>
            <a:endParaRPr lang="en-US" sz="3600" dirty="0"/>
          </a:p>
          <a:p>
            <a:pPr algn="just">
              <a:lnSpc>
                <a:spcPct val="114000"/>
              </a:lnSpc>
            </a:pPr>
            <a:r>
              <a:rPr lang="en-US" sz="3600" dirty="0"/>
              <a:t>There are two RCV phenomena that we’re interested in:</a:t>
            </a:r>
          </a:p>
          <a:p>
            <a:pPr marL="342900" indent="-342900" algn="just">
              <a:lnSpc>
                <a:spcPct val="114000"/>
              </a:lnSpc>
              <a:buFontTx/>
              <a:buChar char="-"/>
            </a:pPr>
            <a:r>
              <a:rPr lang="en-US" sz="3600" dirty="0"/>
              <a:t>Overvoting, where a voter ranks multiple candidates in the same slot</a:t>
            </a:r>
          </a:p>
          <a:p>
            <a:pPr marL="342900" indent="-342900" algn="just">
              <a:lnSpc>
                <a:spcPct val="114000"/>
              </a:lnSpc>
              <a:buFontTx/>
              <a:buChar char="-"/>
            </a:pPr>
            <a:r>
              <a:rPr lang="en-US" sz="3600" dirty="0" err="1"/>
              <a:t>Undervoting</a:t>
            </a:r>
            <a:r>
              <a:rPr lang="en-US" sz="3600" dirty="0"/>
              <a:t>, where a voter ranks fewer unique candidates than allotted (e.g. rows 3 and 4, below)</a:t>
            </a:r>
          </a:p>
          <a:p>
            <a:pPr algn="just">
              <a:lnSpc>
                <a:spcPct val="114000"/>
              </a:lnSpc>
            </a:pPr>
            <a:r>
              <a:rPr lang="en-US" sz="3600" dirty="0"/>
              <a:t>Both of these are underutilizations of the ballot, and lead to </a:t>
            </a:r>
            <a:r>
              <a:rPr lang="en-US" sz="3600" i="1" dirty="0"/>
              <a:t>ballot exhaustion</a:t>
            </a:r>
            <a:r>
              <a:rPr lang="en-US" sz="3600" dirty="0"/>
              <a:t>: if a voter expressed no preference among the candidates in the final round of tabulation, then their vote is not counted in this final round. This is analogous to voting in a general election, but not in a subsequent runoff election.</a:t>
            </a:r>
          </a:p>
          <a:p>
            <a:endParaRPr lang="en-US" dirty="0"/>
          </a:p>
        </p:txBody>
      </p:sp>
      <p:sp>
        <p:nvSpPr>
          <p:cNvPr id="3" name="Text Placeholder 2"/>
          <p:cNvSpPr>
            <a:spLocks noGrp="1"/>
          </p:cNvSpPr>
          <p:nvPr>
            <p:ph type="body" sz="quarter" idx="11"/>
          </p:nvPr>
        </p:nvSpPr>
        <p:spPr>
          <a:xfrm>
            <a:off x="509578" y="5417945"/>
            <a:ext cx="10048875" cy="1015655"/>
          </a:xfrm>
        </p:spPr>
        <p:txBody>
          <a:bodyPr/>
          <a:lstStyle/>
          <a:p>
            <a:r>
              <a:rPr lang="en-US" sz="5400" dirty="0"/>
              <a:t>Introduction</a:t>
            </a:r>
          </a:p>
        </p:txBody>
      </p:sp>
      <p:sp>
        <p:nvSpPr>
          <p:cNvPr id="4" name="Text Placeholder 3"/>
          <p:cNvSpPr>
            <a:spLocks noGrp="1"/>
          </p:cNvSpPr>
          <p:nvPr>
            <p:ph type="body" sz="quarter" idx="20"/>
          </p:nvPr>
        </p:nvSpPr>
        <p:spPr>
          <a:xfrm>
            <a:off x="509576" y="26582843"/>
            <a:ext cx="10050462" cy="1015655"/>
          </a:xfrm>
        </p:spPr>
        <p:txBody>
          <a:bodyPr/>
          <a:lstStyle/>
          <a:p>
            <a:r>
              <a:rPr lang="en-US" sz="5400" dirty="0"/>
              <a:t>Goals</a:t>
            </a:r>
          </a:p>
        </p:txBody>
      </p:sp>
      <p:sp>
        <p:nvSpPr>
          <p:cNvPr id="5" name="Text Placeholder 4"/>
          <p:cNvSpPr>
            <a:spLocks noGrp="1"/>
          </p:cNvSpPr>
          <p:nvPr>
            <p:ph type="body" sz="quarter" idx="21"/>
          </p:nvPr>
        </p:nvSpPr>
        <p:spPr>
          <a:xfrm>
            <a:off x="11460162" y="6241512"/>
            <a:ext cx="10048874" cy="20766625"/>
          </a:xfrm>
        </p:spPr>
        <p:txBody>
          <a:bodyPr/>
          <a:lstStyle/>
          <a:p>
            <a:pPr algn="just">
              <a:lnSpc>
                <a:spcPct val="114000"/>
              </a:lnSpc>
            </a:pPr>
            <a:r>
              <a:rPr lang="en-US" sz="3600" dirty="0"/>
              <a:t>Our data comes from two sources:</a:t>
            </a:r>
          </a:p>
          <a:p>
            <a:pPr marL="342900" indent="-342900" algn="just">
              <a:lnSpc>
                <a:spcPct val="114000"/>
              </a:lnSpc>
              <a:buFontTx/>
              <a:buChar char="-"/>
            </a:pPr>
            <a:r>
              <a:rPr lang="en-US" sz="3600" dirty="0"/>
              <a:t>Electoral information about a 2018 mayoral election, from the San Francisco Department of Elections</a:t>
            </a:r>
          </a:p>
          <a:p>
            <a:pPr marL="342900" indent="-342900" algn="just">
              <a:lnSpc>
                <a:spcPct val="114000"/>
              </a:lnSpc>
              <a:buFontTx/>
              <a:buChar char="-"/>
            </a:pPr>
            <a:r>
              <a:rPr lang="en-US" sz="3600" dirty="0"/>
              <a:t>Demographic data, from the 2012-2016 American Community Surveys (U.S. Census Bureau)</a:t>
            </a:r>
          </a:p>
          <a:p>
            <a:pPr algn="just">
              <a:lnSpc>
                <a:spcPct val="114000"/>
              </a:lnSpc>
            </a:pPr>
            <a:r>
              <a:rPr lang="en-US" sz="3600" dirty="0"/>
              <a:t>We’re interested in demographic information that we can link to our electoral information. Since individual voters are anonymized, we cannot obtain individual-level demographic information. As such, we aggregate up to the election precinct level and instead examine the </a:t>
            </a:r>
            <a:r>
              <a:rPr lang="en-US" sz="3600" i="1" dirty="0"/>
              <a:t>rates</a:t>
            </a:r>
            <a:r>
              <a:rPr lang="en-US" sz="3600" dirty="0"/>
              <a:t> of overvoting and </a:t>
            </a:r>
            <a:r>
              <a:rPr lang="en-US" sz="3600" dirty="0" err="1"/>
              <a:t>undervoting</a:t>
            </a:r>
            <a:r>
              <a:rPr lang="en-US" sz="3600" dirty="0"/>
              <a:t> in each precinct.</a:t>
            </a:r>
          </a:p>
          <a:p>
            <a:pPr algn="just">
              <a:lnSpc>
                <a:spcPct val="114000"/>
              </a:lnSpc>
            </a:pPr>
            <a:endParaRPr lang="en-US" sz="3600" dirty="0"/>
          </a:p>
          <a:p>
            <a:pPr algn="just">
              <a:lnSpc>
                <a:spcPct val="114000"/>
              </a:lnSpc>
            </a:pPr>
            <a:r>
              <a:rPr lang="en-US" sz="3600" dirty="0"/>
              <a:t>This leaves us with a problem: we have demographic data about Census block groups, but electoral data about election precincts. These zoning systems come from two different levels of government, and generally do not align cleanly. In our particular case (see the maps below), it is clear that the precincts and block groups are not aligned. To build any sort of model that could provide insight into these phenomena, we’ll need to have demographic and electoral information about the same units.</a:t>
            </a:r>
          </a:p>
          <a:p>
            <a:pPr algn="just">
              <a:lnSpc>
                <a:spcPct val="114000"/>
              </a:lnSpc>
            </a:pPr>
            <a:endParaRPr lang="en-US" sz="3600" dirty="0"/>
          </a:p>
          <a:p>
            <a:pPr algn="just">
              <a:lnSpc>
                <a:spcPct val="114000"/>
              </a:lnSpc>
            </a:pPr>
            <a:r>
              <a:rPr lang="en-US" sz="3600" dirty="0"/>
              <a:t>Put more generally, our question is as such: given some known parameter about regions within a zoning system (source), how do we obtain an estimate of that parameter for the regions inside an alternate and overlapping zoning system (target)?</a:t>
            </a:r>
          </a:p>
        </p:txBody>
      </p:sp>
      <p:sp>
        <p:nvSpPr>
          <p:cNvPr id="6" name="Text Placeholder 5"/>
          <p:cNvSpPr>
            <a:spLocks noGrp="1"/>
          </p:cNvSpPr>
          <p:nvPr>
            <p:ph type="body" sz="quarter" idx="22"/>
          </p:nvPr>
        </p:nvSpPr>
        <p:spPr>
          <a:xfrm>
            <a:off x="11460162" y="5417944"/>
            <a:ext cx="10048875" cy="1015655"/>
          </a:xfrm>
        </p:spPr>
        <p:txBody>
          <a:bodyPr/>
          <a:lstStyle/>
          <a:p>
            <a:r>
              <a:rPr lang="en-US" sz="5400" dirty="0"/>
              <a:t>Data Structure</a:t>
            </a:r>
          </a:p>
        </p:txBody>
      </p:sp>
      <p:sp>
        <p:nvSpPr>
          <p:cNvPr id="9" name="Text Placeholder 8"/>
          <p:cNvSpPr>
            <a:spLocks noGrp="1"/>
          </p:cNvSpPr>
          <p:nvPr>
            <p:ph type="body" sz="quarter" idx="25"/>
          </p:nvPr>
        </p:nvSpPr>
        <p:spPr>
          <a:xfrm>
            <a:off x="33358541" y="5417944"/>
            <a:ext cx="10047018" cy="1015655"/>
          </a:xfrm>
        </p:spPr>
        <p:txBody>
          <a:bodyPr/>
          <a:lstStyle/>
          <a:p>
            <a:r>
              <a:rPr lang="en-US" sz="5400" dirty="0"/>
              <a:t>Conclusions</a:t>
            </a:r>
          </a:p>
        </p:txBody>
      </p:sp>
      <p:sp>
        <p:nvSpPr>
          <p:cNvPr id="10" name="Text Placeholder 9"/>
          <p:cNvSpPr>
            <a:spLocks noGrp="1"/>
          </p:cNvSpPr>
          <p:nvPr>
            <p:ph type="body" sz="quarter" idx="26"/>
          </p:nvPr>
        </p:nvSpPr>
        <p:spPr>
          <a:xfrm>
            <a:off x="33358541" y="6378481"/>
            <a:ext cx="10047018" cy="7990948"/>
          </a:xfrm>
        </p:spPr>
        <p:txBody>
          <a:bodyPr/>
          <a:lstStyle/>
          <a:p>
            <a:pPr algn="just">
              <a:lnSpc>
                <a:spcPct val="114000"/>
              </a:lnSpc>
            </a:pPr>
            <a:r>
              <a:rPr lang="en-US" sz="3600" dirty="0"/>
              <a:t>The results of our regressions show that demographic variables including age, race, and education impact overvoting and </a:t>
            </a:r>
            <a:r>
              <a:rPr lang="en-US" sz="3600" dirty="0" err="1"/>
              <a:t>undervoting</a:t>
            </a:r>
            <a:r>
              <a:rPr lang="en-US" sz="3600" dirty="0"/>
              <a:t>. The coefficients on these variables are similar in direction and magnitude to models predicting turnout more generally, indicating that the same things which predict low turnout (larger minority populations, lower education levels, and more young people, as indicated in the below table) also predict higher rates of our RCV phenomena. This agrees with previous literature about demographics and voter turnout.</a:t>
            </a:r>
          </a:p>
        </p:txBody>
      </p:sp>
      <p:sp>
        <p:nvSpPr>
          <p:cNvPr id="13" name="Text Placeholder 12"/>
          <p:cNvSpPr>
            <a:spLocks noGrp="1"/>
          </p:cNvSpPr>
          <p:nvPr>
            <p:ph type="body" sz="quarter" idx="29"/>
          </p:nvPr>
        </p:nvSpPr>
        <p:spPr>
          <a:xfrm>
            <a:off x="33358541" y="27754122"/>
            <a:ext cx="10047018" cy="1015655"/>
          </a:xfrm>
        </p:spPr>
        <p:txBody>
          <a:bodyPr/>
          <a:lstStyle/>
          <a:p>
            <a:r>
              <a:rPr lang="en-US" sz="5400" dirty="0"/>
              <a:t>Acknowledgements</a:t>
            </a:r>
          </a:p>
        </p:txBody>
      </p:sp>
      <p:sp>
        <p:nvSpPr>
          <p:cNvPr id="14" name="Text Placeholder 13"/>
          <p:cNvSpPr>
            <a:spLocks noGrp="1"/>
          </p:cNvSpPr>
          <p:nvPr>
            <p:ph type="body" sz="quarter" idx="30"/>
          </p:nvPr>
        </p:nvSpPr>
        <p:spPr>
          <a:xfrm>
            <a:off x="33358541" y="28769777"/>
            <a:ext cx="10052050" cy="2938283"/>
          </a:xfrm>
        </p:spPr>
        <p:txBody>
          <a:bodyPr/>
          <a:lstStyle/>
          <a:p>
            <a:pPr algn="just">
              <a:lnSpc>
                <a:spcPct val="114000"/>
              </a:lnSpc>
            </a:pPr>
            <a:r>
              <a:rPr lang="en-US" sz="3600" dirty="0"/>
              <a:t>The research presented here was advised by Dr. Heather </a:t>
            </a:r>
            <a:r>
              <a:rPr lang="en-US" sz="3600" dirty="0" err="1"/>
              <a:t>Kitada</a:t>
            </a:r>
            <a:r>
              <a:rPr lang="en-US" sz="3600" dirty="0"/>
              <a:t> Smalley at Reed College. This study was supported in part by the Richter Funds and the Moore Funds.</a:t>
            </a:r>
          </a:p>
        </p:txBody>
      </p:sp>
      <p:sp>
        <p:nvSpPr>
          <p:cNvPr id="15" name="Text Placeholder 14"/>
          <p:cNvSpPr>
            <a:spLocks noGrp="1"/>
          </p:cNvSpPr>
          <p:nvPr>
            <p:ph type="body" sz="quarter" idx="96"/>
          </p:nvPr>
        </p:nvSpPr>
        <p:spPr>
          <a:xfrm>
            <a:off x="509576" y="27404082"/>
            <a:ext cx="10056813" cy="4833032"/>
          </a:xfrm>
        </p:spPr>
        <p:txBody>
          <a:bodyPr/>
          <a:lstStyle/>
          <a:p>
            <a:pPr algn="just">
              <a:lnSpc>
                <a:spcPct val="114000"/>
              </a:lnSpc>
            </a:pPr>
            <a:r>
              <a:rPr lang="en-US" sz="3600" dirty="0"/>
              <a:t>One of the arguments against RCV is that it is harder for voters to participate in, because of a more complicated ballot and the increased effort in forming a more complete preference among candidates. By examining rates of overvoting and </a:t>
            </a:r>
            <a:r>
              <a:rPr lang="en-US" sz="3600" dirty="0" err="1"/>
              <a:t>undervoting</a:t>
            </a:r>
            <a:r>
              <a:rPr lang="en-US" sz="3600" dirty="0"/>
              <a:t>, we can consider more effective methods of targeting voter education efforts.</a:t>
            </a:r>
          </a:p>
        </p:txBody>
      </p:sp>
      <p:sp>
        <p:nvSpPr>
          <p:cNvPr id="17" name="Text Placeholder 16"/>
          <p:cNvSpPr>
            <a:spLocks noGrp="1"/>
          </p:cNvSpPr>
          <p:nvPr>
            <p:ph type="body" sz="quarter" idx="151"/>
          </p:nvPr>
        </p:nvSpPr>
        <p:spPr>
          <a:xfrm>
            <a:off x="5958083" y="3439983"/>
            <a:ext cx="31998968" cy="1280160"/>
          </a:xfrm>
        </p:spPr>
        <p:txBody>
          <a:bodyPr>
            <a:normAutofit/>
          </a:bodyPr>
          <a:lstStyle/>
          <a:p>
            <a:r>
              <a:rPr lang="en-US" sz="7200" dirty="0"/>
              <a:t>Jay Lee, Reed College</a:t>
            </a:r>
          </a:p>
        </p:txBody>
      </p:sp>
      <p:sp>
        <p:nvSpPr>
          <p:cNvPr id="18" name="Text Placeholder 17"/>
          <p:cNvSpPr>
            <a:spLocks noGrp="1"/>
          </p:cNvSpPr>
          <p:nvPr>
            <p:ph type="body" sz="quarter" idx="153"/>
          </p:nvPr>
        </p:nvSpPr>
        <p:spPr>
          <a:xfrm>
            <a:off x="509576" y="6981"/>
            <a:ext cx="42895983" cy="2086777"/>
          </a:xfrm>
        </p:spPr>
        <p:txBody>
          <a:bodyPr>
            <a:noAutofit/>
          </a:bodyPr>
          <a:lstStyle/>
          <a:p>
            <a:r>
              <a:rPr lang="en-US" sz="9600" b="1" dirty="0"/>
              <a:t>Exploring Demographics of Voter Errors and </a:t>
            </a:r>
          </a:p>
          <a:p>
            <a:r>
              <a:rPr lang="en-US" sz="9600" b="1" dirty="0"/>
              <a:t>Incomplete Ballots in Ranked Choice Voting</a:t>
            </a:r>
            <a:endParaRPr lang="en-US" sz="9600" dirty="0"/>
          </a:p>
        </p:txBody>
      </p:sp>
      <p:pic>
        <p:nvPicPr>
          <p:cNvPr id="21" name="Picture 20">
            <a:extLst>
              <a:ext uri="{FF2B5EF4-FFF2-40B4-BE49-F238E27FC236}">
                <a16:creationId xmlns:a16="http://schemas.microsoft.com/office/drawing/2014/main" id="{43650D03-4724-2E4D-AA0A-717601F8F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376277"/>
            <a:ext cx="4003222" cy="4030455"/>
          </a:xfrm>
          <a:prstGeom prst="rect">
            <a:avLst/>
          </a:prstGeom>
        </p:spPr>
      </p:pic>
      <p:pic>
        <p:nvPicPr>
          <p:cNvPr id="22" name="Picture 21">
            <a:extLst>
              <a:ext uri="{FF2B5EF4-FFF2-40B4-BE49-F238E27FC236}">
                <a16:creationId xmlns:a16="http://schemas.microsoft.com/office/drawing/2014/main" id="{0BF772D4-7758-1F43-9538-36E6F000A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8591" y="376277"/>
            <a:ext cx="4003222" cy="4030455"/>
          </a:xfrm>
          <a:prstGeom prst="rect">
            <a:avLst/>
          </a:prstGeom>
        </p:spPr>
      </p:pic>
      <p:pic>
        <p:nvPicPr>
          <p:cNvPr id="24" name="Picture 23">
            <a:extLst>
              <a:ext uri="{FF2B5EF4-FFF2-40B4-BE49-F238E27FC236}">
                <a16:creationId xmlns:a16="http://schemas.microsoft.com/office/drawing/2014/main" id="{802AC405-62C5-7E47-900A-1CA9E2747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49" y="21662778"/>
            <a:ext cx="9527764" cy="4993555"/>
          </a:xfrm>
          <a:prstGeom prst="rect">
            <a:avLst/>
          </a:prstGeom>
          <a:ln>
            <a:solidFill>
              <a:schemeClr val="accent5">
                <a:lumMod val="50000"/>
              </a:schemeClr>
            </a:solidFill>
          </a:ln>
        </p:spPr>
      </p:pic>
      <p:pic>
        <p:nvPicPr>
          <p:cNvPr id="26" name="Picture 25">
            <a:extLst>
              <a:ext uri="{FF2B5EF4-FFF2-40B4-BE49-F238E27FC236}">
                <a16:creationId xmlns:a16="http://schemas.microsoft.com/office/drawing/2014/main" id="{34514C5D-E682-4049-9456-5096DB9CD3DE}"/>
              </a:ext>
            </a:extLst>
          </p:cNvPr>
          <p:cNvPicPr>
            <a:picLocks noChangeAspect="1"/>
          </p:cNvPicPr>
          <p:nvPr/>
        </p:nvPicPr>
        <p:blipFill rotWithShape="1">
          <a:blip r:embed="rId4">
            <a:extLst>
              <a:ext uri="{28A0092B-C50C-407E-A947-70E740481C1C}">
                <a14:useLocalDpi xmlns:a14="http://schemas.microsoft.com/office/drawing/2010/main" val="0"/>
              </a:ext>
            </a:extLst>
          </a:blip>
          <a:srcRect l="95" t="16976" r="-95" b="11154"/>
          <a:stretch/>
        </p:blipFill>
        <p:spPr>
          <a:xfrm>
            <a:off x="11845044" y="27598498"/>
            <a:ext cx="9223514" cy="4096132"/>
          </a:xfrm>
          <a:prstGeom prst="rect">
            <a:avLst/>
          </a:prstGeom>
          <a:ln>
            <a:solidFill>
              <a:schemeClr val="accent5">
                <a:lumMod val="50000"/>
              </a:schemeClr>
            </a:solidFill>
          </a:ln>
        </p:spPr>
      </p:pic>
      <p:sp>
        <p:nvSpPr>
          <p:cNvPr id="27" name="Text Placeholder 3">
            <a:extLst>
              <a:ext uri="{FF2B5EF4-FFF2-40B4-BE49-F238E27FC236}">
                <a16:creationId xmlns:a16="http://schemas.microsoft.com/office/drawing/2014/main" id="{94A518E4-9DBB-FA48-87B1-6C716952EE0D}"/>
              </a:ext>
            </a:extLst>
          </p:cNvPr>
          <p:cNvSpPr txBox="1">
            <a:spLocks/>
          </p:cNvSpPr>
          <p:nvPr/>
        </p:nvSpPr>
        <p:spPr>
          <a:xfrm>
            <a:off x="22274738" y="5433847"/>
            <a:ext cx="10050462" cy="101565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dirty="0"/>
              <a:t>Areal Interpolation</a:t>
            </a:r>
          </a:p>
        </p:txBody>
      </p:sp>
      <p:sp>
        <p:nvSpPr>
          <p:cNvPr id="28" name="Text Placeholder 14">
            <a:extLst>
              <a:ext uri="{FF2B5EF4-FFF2-40B4-BE49-F238E27FC236}">
                <a16:creationId xmlns:a16="http://schemas.microsoft.com/office/drawing/2014/main" id="{8A353E04-DF98-8747-918D-801FCC6A8CAD}"/>
              </a:ext>
            </a:extLst>
          </p:cNvPr>
          <p:cNvSpPr txBox="1">
            <a:spLocks/>
          </p:cNvSpPr>
          <p:nvPr/>
        </p:nvSpPr>
        <p:spPr>
          <a:xfrm>
            <a:off x="22420960" y="6315614"/>
            <a:ext cx="10056813" cy="1664472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lnSpc>
                <a:spcPct val="114000"/>
              </a:lnSpc>
            </a:pPr>
            <a:r>
              <a:rPr lang="en-US" sz="3600" i="1" dirty="0"/>
              <a:t>Areal interpolation</a:t>
            </a:r>
            <a:r>
              <a:rPr lang="en-US" sz="3600" dirty="0"/>
              <a:t> is a method of addressing this mismatch in zoning systems. To obtain an estimate of the parameter distribution over the target zones, we calculate a weighted mean of the known parameters in the source zones. These weights can be calculated using additional data about the regions, but our method (areal weighting) involves a sum weighted by the amount of overlapping area between the source and target zones.</a:t>
            </a:r>
          </a:p>
          <a:p>
            <a:pPr algn="just">
              <a:lnSpc>
                <a:spcPct val="114000"/>
              </a:lnSpc>
            </a:pPr>
            <a:endParaRPr lang="en-US" sz="3600" dirty="0"/>
          </a:p>
          <a:p>
            <a:pPr algn="just">
              <a:lnSpc>
                <a:spcPct val="114000"/>
              </a:lnSpc>
            </a:pPr>
            <a:r>
              <a:rPr lang="en-US" sz="3600" dirty="0"/>
              <a:t>Initially assuming that population is distributed uniformly, the source zones are intersected by the target zones and their parameters are divided among the partial zones according to how much area each contains. These partial zones are then combined into the corresponding target zones, and the sub-estimates are added together to obtain an estimate of the true parameter in the target zone.</a:t>
            </a:r>
          </a:p>
          <a:p>
            <a:pPr algn="just">
              <a:lnSpc>
                <a:spcPct val="114000"/>
              </a:lnSpc>
            </a:pPr>
            <a:endParaRPr lang="en-US" sz="3600" dirty="0"/>
          </a:p>
          <a:p>
            <a:pPr algn="just">
              <a:lnSpc>
                <a:spcPct val="114000"/>
              </a:lnSpc>
            </a:pPr>
            <a:r>
              <a:rPr lang="en-US" sz="3600" dirty="0"/>
              <a:t>This uniform population distribution assumption is not entirely accurate, but it is useful (particularly in a heavily urbanized area like San Francisco). We can evaluate our interpolation method by visually comparing the distribution of a variable, such as percentage of people aged 25-44.</a:t>
            </a:r>
          </a:p>
        </p:txBody>
      </p:sp>
      <p:sp>
        <p:nvSpPr>
          <p:cNvPr id="29" name="Rectangle 28">
            <a:extLst>
              <a:ext uri="{FF2B5EF4-FFF2-40B4-BE49-F238E27FC236}">
                <a16:creationId xmlns:a16="http://schemas.microsoft.com/office/drawing/2014/main" id="{DCC6C596-D9AA-8146-BB0C-481ABB3F442B}"/>
              </a:ext>
            </a:extLst>
          </p:cNvPr>
          <p:cNvSpPr/>
          <p:nvPr/>
        </p:nvSpPr>
        <p:spPr>
          <a:xfrm>
            <a:off x="1497330" y="32237114"/>
            <a:ext cx="2388870" cy="509836"/>
          </a:xfrm>
          <a:prstGeom prst="rect">
            <a:avLst/>
          </a:prstGeom>
          <a:solidFill>
            <a:srgbClr val="304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3">
            <a:extLst>
              <a:ext uri="{FF2B5EF4-FFF2-40B4-BE49-F238E27FC236}">
                <a16:creationId xmlns:a16="http://schemas.microsoft.com/office/drawing/2014/main" id="{897B3CFC-B13A-B04D-819E-E3426B225D25}"/>
              </a:ext>
            </a:extLst>
          </p:cNvPr>
          <p:cNvSpPr txBox="1">
            <a:spLocks/>
          </p:cNvSpPr>
          <p:nvPr/>
        </p:nvSpPr>
        <p:spPr>
          <a:xfrm>
            <a:off x="22392202" y="27209369"/>
            <a:ext cx="10050462" cy="101565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dirty="0"/>
              <a:t>Regression Methods</a:t>
            </a:r>
          </a:p>
        </p:txBody>
      </p:sp>
      <p:sp>
        <p:nvSpPr>
          <p:cNvPr id="31" name="Text Placeholder 14">
            <a:extLst>
              <a:ext uri="{FF2B5EF4-FFF2-40B4-BE49-F238E27FC236}">
                <a16:creationId xmlns:a16="http://schemas.microsoft.com/office/drawing/2014/main" id="{0E52C914-5CFF-AF4A-A1A9-5976643D931C}"/>
              </a:ext>
            </a:extLst>
          </p:cNvPr>
          <p:cNvSpPr txBox="1">
            <a:spLocks/>
          </p:cNvSpPr>
          <p:nvPr/>
        </p:nvSpPr>
        <p:spPr>
          <a:xfrm>
            <a:off x="22392202" y="28035289"/>
            <a:ext cx="10056813" cy="420144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lnSpc>
                <a:spcPct val="114000"/>
              </a:lnSpc>
            </a:pPr>
            <a:r>
              <a:rPr lang="en-US" sz="3600" dirty="0"/>
              <a:t>We use linear and logistic regression models to model the rates of overvoting and </a:t>
            </a:r>
            <a:r>
              <a:rPr lang="en-US" sz="3600" dirty="0" err="1"/>
              <a:t>undervoting</a:t>
            </a:r>
            <a:r>
              <a:rPr lang="en-US" sz="3600" dirty="0"/>
              <a:t> based on our census data. We use normalized estimates of census variables (proportions) as our independent variable, and precinct-level overvoting and </a:t>
            </a:r>
            <a:r>
              <a:rPr lang="en-US" sz="3600" dirty="0" err="1"/>
              <a:t>undervoting</a:t>
            </a:r>
            <a:r>
              <a:rPr lang="en-US" sz="3600" dirty="0"/>
              <a:t> rates as our dependent variable.</a:t>
            </a:r>
          </a:p>
        </p:txBody>
      </p:sp>
      <p:pic>
        <p:nvPicPr>
          <p:cNvPr id="33" name="Picture 32">
            <a:extLst>
              <a:ext uri="{FF2B5EF4-FFF2-40B4-BE49-F238E27FC236}">
                <a16:creationId xmlns:a16="http://schemas.microsoft.com/office/drawing/2014/main" id="{AC2B7551-F93B-2C47-980B-ED73B27311D8}"/>
              </a:ext>
            </a:extLst>
          </p:cNvPr>
          <p:cNvPicPr>
            <a:picLocks noChangeAspect="1"/>
          </p:cNvPicPr>
          <p:nvPr/>
        </p:nvPicPr>
        <p:blipFill rotWithShape="1">
          <a:blip r:embed="rId5">
            <a:extLst>
              <a:ext uri="{28A0092B-C50C-407E-A947-70E740481C1C}">
                <a14:useLocalDpi xmlns:a14="http://schemas.microsoft.com/office/drawing/2010/main" val="0"/>
              </a:ext>
            </a:extLst>
          </a:blip>
          <a:srcRect l="1" t="23402" r="-1450" b="28313"/>
          <a:stretch/>
        </p:blipFill>
        <p:spPr>
          <a:xfrm>
            <a:off x="22790089" y="22826976"/>
            <a:ext cx="9254688" cy="4404719"/>
          </a:xfrm>
          <a:prstGeom prst="rect">
            <a:avLst/>
          </a:prstGeom>
          <a:ln>
            <a:solidFill>
              <a:schemeClr val="accent5">
                <a:lumMod val="50000"/>
              </a:schemeClr>
            </a:solidFill>
          </a:ln>
        </p:spPr>
      </p:pic>
      <p:sp>
        <p:nvSpPr>
          <p:cNvPr id="34" name="TextBox 33">
            <a:extLst>
              <a:ext uri="{FF2B5EF4-FFF2-40B4-BE49-F238E27FC236}">
                <a16:creationId xmlns:a16="http://schemas.microsoft.com/office/drawing/2014/main" id="{2485E3FC-D0A3-5A44-A32F-892EF1C107BF}"/>
              </a:ext>
            </a:extLst>
          </p:cNvPr>
          <p:cNvSpPr txBox="1"/>
          <p:nvPr/>
        </p:nvSpPr>
        <p:spPr>
          <a:xfrm>
            <a:off x="22790089" y="22883605"/>
            <a:ext cx="9254688" cy="646331"/>
          </a:xfrm>
          <a:prstGeom prst="rect">
            <a:avLst/>
          </a:prstGeom>
          <a:noFill/>
        </p:spPr>
        <p:txBody>
          <a:bodyPr wrap="square" rtlCol="0">
            <a:spAutoFit/>
          </a:bodyPr>
          <a:lstStyle/>
          <a:p>
            <a:r>
              <a:rPr lang="en-US" sz="3600" dirty="0"/>
              <a:t>Percent aged 25-44, pre- and post-interpolation</a:t>
            </a:r>
          </a:p>
        </p:txBody>
      </p:sp>
      <p:pic>
        <p:nvPicPr>
          <p:cNvPr id="36" name="Picture 35">
            <a:extLst>
              <a:ext uri="{FF2B5EF4-FFF2-40B4-BE49-F238E27FC236}">
                <a16:creationId xmlns:a16="http://schemas.microsoft.com/office/drawing/2014/main" id="{470F7F8F-84BB-8049-A3A1-0A88DD9E2E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95536" y="14331756"/>
            <a:ext cx="9773028" cy="3810752"/>
          </a:xfrm>
          <a:prstGeom prst="rect">
            <a:avLst/>
          </a:prstGeom>
          <a:ln>
            <a:solidFill>
              <a:schemeClr val="accent5">
                <a:lumMod val="50000"/>
              </a:schemeClr>
            </a:solidFill>
          </a:ln>
        </p:spPr>
      </p:pic>
      <p:sp>
        <p:nvSpPr>
          <p:cNvPr id="37" name="Text Placeholder 8">
            <a:extLst>
              <a:ext uri="{FF2B5EF4-FFF2-40B4-BE49-F238E27FC236}">
                <a16:creationId xmlns:a16="http://schemas.microsoft.com/office/drawing/2014/main" id="{102097C8-5EC5-CD44-A47A-42237C55EC32}"/>
              </a:ext>
            </a:extLst>
          </p:cNvPr>
          <p:cNvSpPr txBox="1">
            <a:spLocks/>
          </p:cNvSpPr>
          <p:nvPr/>
        </p:nvSpPr>
        <p:spPr>
          <a:xfrm>
            <a:off x="33358541" y="18299252"/>
            <a:ext cx="10047018" cy="101565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dirty="0"/>
              <a:t>Further Research</a:t>
            </a:r>
          </a:p>
        </p:txBody>
      </p:sp>
      <p:sp>
        <p:nvSpPr>
          <p:cNvPr id="38" name="Text Placeholder 9">
            <a:extLst>
              <a:ext uri="{FF2B5EF4-FFF2-40B4-BE49-F238E27FC236}">
                <a16:creationId xmlns:a16="http://schemas.microsoft.com/office/drawing/2014/main" id="{370966E4-FCA7-CA41-AC5D-7A630D312E39}"/>
              </a:ext>
            </a:extLst>
          </p:cNvPr>
          <p:cNvSpPr txBox="1">
            <a:spLocks/>
          </p:cNvSpPr>
          <p:nvPr/>
        </p:nvSpPr>
        <p:spPr>
          <a:xfrm>
            <a:off x="33323432" y="19094665"/>
            <a:ext cx="10047018" cy="862253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lnSpc>
                <a:spcPct val="114000"/>
              </a:lnSpc>
            </a:pPr>
            <a:r>
              <a:rPr lang="en-US" sz="3600" dirty="0"/>
              <a:t>Future research on this topic could extend to more elections and jurisdictions, to see how general our results are. Additionally, we could improve both our areal interpolation methods and the models fit to this data. Using more auxiliary information such as street locations and parcel data would improve on our uniform population distribution assumption, and give us a more accurate estimate of demographic values in our precincts. There are a number of precincts with zero overvotes in this election, which throws a wrench into both the linear and logistic models. A zero-inflated model might be a more appropriate model choice for this situation.</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1135</TotalTime>
  <Words>971</Words>
  <Application>Microsoft Macintosh PowerPoint</Application>
  <PresentationFormat>Custom</PresentationFormat>
  <Paragraphs>36</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Jay Lee</cp:lastModifiedBy>
  <cp:revision>73</cp:revision>
  <dcterms:created xsi:type="dcterms:W3CDTF">2012-02-03T19:11:35Z</dcterms:created>
  <dcterms:modified xsi:type="dcterms:W3CDTF">2019-05-14T01:09:25Z</dcterms:modified>
</cp:coreProperties>
</file>