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303" r:id="rId4"/>
    <p:sldId id="304" r:id="rId5"/>
    <p:sldId id="305" r:id="rId6"/>
    <p:sldId id="292" r:id="rId7"/>
    <p:sldId id="306" r:id="rId8"/>
    <p:sldId id="307" r:id="rId9"/>
    <p:sldId id="295" r:id="rId10"/>
    <p:sldId id="294" r:id="rId11"/>
    <p:sldId id="296" r:id="rId12"/>
    <p:sldId id="298" r:id="rId13"/>
    <p:sldId id="299" r:id="rId14"/>
    <p:sldId id="300"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FF5B5B"/>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79501" autoAdjust="0"/>
  </p:normalViewPr>
  <p:slideViewPr>
    <p:cSldViewPr snapToGrid="0">
      <p:cViewPr varScale="1">
        <p:scale>
          <a:sx n="78" d="100"/>
          <a:sy n="78" d="100"/>
        </p:scale>
        <p:origin x="53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E233C-B5B6-475E-ADEE-3492C261A5BE}"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ED88F6E7-9BCE-4F12-A57B-446AC92AB764}">
      <dgm:prSet/>
      <dgm:spPr/>
      <dgm:t>
        <a:bodyPr/>
        <a:lstStyle/>
        <a:p>
          <a:pPr>
            <a:lnSpc>
              <a:spcPct val="100000"/>
            </a:lnSpc>
          </a:pPr>
          <a:r>
            <a:rPr lang="en-US"/>
            <a:t>Using dataflow analysis, can consider resilience </a:t>
          </a:r>
          <a:r>
            <a:rPr lang="en-US" u="sng"/>
            <a:t>during</a:t>
          </a:r>
          <a:r>
            <a:rPr lang="en-US"/>
            <a:t> accelerator design</a:t>
          </a:r>
        </a:p>
      </dgm:t>
    </dgm:pt>
    <dgm:pt modelId="{72369F99-8E80-4CAC-8143-FEA2FC6F7D84}" type="parTrans" cxnId="{CEB009E0-F18E-4761-8B7A-960DCE2B700D}">
      <dgm:prSet/>
      <dgm:spPr/>
      <dgm:t>
        <a:bodyPr/>
        <a:lstStyle/>
        <a:p>
          <a:endParaRPr lang="en-US"/>
        </a:p>
      </dgm:t>
    </dgm:pt>
    <dgm:pt modelId="{9C8CCEF7-3A76-4107-AA76-AC84D68F7F00}" type="sibTrans" cxnId="{CEB009E0-F18E-4761-8B7A-960DCE2B700D}">
      <dgm:prSet/>
      <dgm:spPr/>
      <dgm:t>
        <a:bodyPr/>
        <a:lstStyle/>
        <a:p>
          <a:endParaRPr lang="en-US"/>
        </a:p>
      </dgm:t>
    </dgm:pt>
    <dgm:pt modelId="{D158FE0B-23DC-4F6B-AA9E-E95C4247DD44}">
      <dgm:prSet/>
      <dgm:spPr/>
      <dgm:t>
        <a:bodyPr/>
        <a:lstStyle/>
        <a:p>
          <a:pPr>
            <a:lnSpc>
              <a:spcPct val="100000"/>
            </a:lnSpc>
          </a:pPr>
          <a:r>
            <a:rPr lang="en-US" u="sng"/>
            <a:t>Improve runtime</a:t>
          </a:r>
          <a:r>
            <a:rPr lang="en-US"/>
            <a:t> compared to RTL/low-level fault injections by keeping analysis at the </a:t>
          </a:r>
          <a:r>
            <a:rPr lang="en-US" u="sng"/>
            <a:t>dataflow level</a:t>
          </a:r>
          <a:endParaRPr lang="en-US"/>
        </a:p>
      </dgm:t>
    </dgm:pt>
    <dgm:pt modelId="{81081CC7-D885-4655-9759-4E11C75D5B48}" type="parTrans" cxnId="{5E0E2917-631B-454D-BB34-0DFFAC429878}">
      <dgm:prSet/>
      <dgm:spPr/>
      <dgm:t>
        <a:bodyPr/>
        <a:lstStyle/>
        <a:p>
          <a:endParaRPr lang="en-US"/>
        </a:p>
      </dgm:t>
    </dgm:pt>
    <dgm:pt modelId="{A420973A-CA0B-4942-A790-AE447EE3C09B}" type="sibTrans" cxnId="{5E0E2917-631B-454D-BB34-0DFFAC429878}">
      <dgm:prSet/>
      <dgm:spPr/>
      <dgm:t>
        <a:bodyPr/>
        <a:lstStyle/>
        <a:p>
          <a:endParaRPr lang="en-US"/>
        </a:p>
      </dgm:t>
    </dgm:pt>
    <dgm:pt modelId="{F22B04B5-B9F9-4C82-BE3C-C907ADC48557}">
      <dgm:prSet/>
      <dgm:spPr/>
      <dgm:t>
        <a:bodyPr/>
        <a:lstStyle/>
        <a:p>
          <a:pPr>
            <a:lnSpc>
              <a:spcPct val="100000"/>
            </a:lnSpc>
          </a:pPr>
          <a:r>
            <a:rPr lang="en-US"/>
            <a:t>Allows for more seamless HW resilience experiments for </a:t>
          </a:r>
          <a:r>
            <a:rPr lang="en-US" u="sng"/>
            <a:t>future research</a:t>
          </a:r>
          <a:r>
            <a:rPr lang="en-US"/>
            <a:t>…</a:t>
          </a:r>
        </a:p>
      </dgm:t>
    </dgm:pt>
    <dgm:pt modelId="{E29114F7-19A4-4263-97C4-47FBCFEE50CE}" type="parTrans" cxnId="{52731F49-A730-4332-AF79-C690C9457AC8}">
      <dgm:prSet/>
      <dgm:spPr/>
      <dgm:t>
        <a:bodyPr/>
        <a:lstStyle/>
        <a:p>
          <a:endParaRPr lang="en-US"/>
        </a:p>
      </dgm:t>
    </dgm:pt>
    <dgm:pt modelId="{94985794-E095-4375-83F6-6D4854129E9E}" type="sibTrans" cxnId="{52731F49-A730-4332-AF79-C690C9457AC8}">
      <dgm:prSet/>
      <dgm:spPr/>
      <dgm:t>
        <a:bodyPr/>
        <a:lstStyle/>
        <a:p>
          <a:endParaRPr lang="en-US"/>
        </a:p>
      </dgm:t>
    </dgm:pt>
    <dgm:pt modelId="{AEA5184D-F2E6-4F28-8FC3-5E074F6373B7}" type="pres">
      <dgm:prSet presAssocID="{BC3E233C-B5B6-475E-ADEE-3492C261A5BE}" presName="root" presStyleCnt="0">
        <dgm:presLayoutVars>
          <dgm:dir/>
          <dgm:resizeHandles val="exact"/>
        </dgm:presLayoutVars>
      </dgm:prSet>
      <dgm:spPr/>
    </dgm:pt>
    <dgm:pt modelId="{7B06E71C-FD9B-4DA6-B29A-99196AD7A064}" type="pres">
      <dgm:prSet presAssocID="{ED88F6E7-9BCE-4F12-A57B-446AC92AB764}" presName="compNode" presStyleCnt="0"/>
      <dgm:spPr/>
    </dgm:pt>
    <dgm:pt modelId="{8ED990E2-68DC-47B8-A40C-8BE3FE0E66E9}" type="pres">
      <dgm:prSet presAssocID="{ED88F6E7-9BCE-4F12-A57B-446AC92AB764}" presName="bgRect" presStyleLbl="bgShp" presStyleIdx="0" presStyleCnt="3"/>
      <dgm:spPr/>
    </dgm:pt>
    <dgm:pt modelId="{EF384F66-CA11-4D61-9482-354A6CB2E390}" type="pres">
      <dgm:prSet presAssocID="{ED88F6E7-9BCE-4F12-A57B-446AC92AB76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g under magnifying glass with solid fill"/>
        </a:ext>
      </dgm:extLst>
    </dgm:pt>
    <dgm:pt modelId="{10D71294-82BC-4362-A9FA-73D9C51F305A}" type="pres">
      <dgm:prSet presAssocID="{ED88F6E7-9BCE-4F12-A57B-446AC92AB764}" presName="spaceRect" presStyleCnt="0"/>
      <dgm:spPr/>
    </dgm:pt>
    <dgm:pt modelId="{82A17615-1511-4759-B8D6-0C76A748E7F5}" type="pres">
      <dgm:prSet presAssocID="{ED88F6E7-9BCE-4F12-A57B-446AC92AB764}" presName="parTx" presStyleLbl="revTx" presStyleIdx="0" presStyleCnt="3">
        <dgm:presLayoutVars>
          <dgm:chMax val="0"/>
          <dgm:chPref val="0"/>
        </dgm:presLayoutVars>
      </dgm:prSet>
      <dgm:spPr/>
    </dgm:pt>
    <dgm:pt modelId="{AAC47A6C-C3C5-4AF1-A7A7-5BC6BDA1E3EC}" type="pres">
      <dgm:prSet presAssocID="{9C8CCEF7-3A76-4107-AA76-AC84D68F7F00}" presName="sibTrans" presStyleCnt="0"/>
      <dgm:spPr/>
    </dgm:pt>
    <dgm:pt modelId="{BAD418FF-EFBB-4FBA-A030-8B76615AA1D0}" type="pres">
      <dgm:prSet presAssocID="{D158FE0B-23DC-4F6B-AA9E-E95C4247DD44}" presName="compNode" presStyleCnt="0"/>
      <dgm:spPr/>
    </dgm:pt>
    <dgm:pt modelId="{85D3E461-7E03-409E-A278-3933BF6DB964}" type="pres">
      <dgm:prSet presAssocID="{D158FE0B-23DC-4F6B-AA9E-E95C4247DD44}" presName="bgRect" presStyleLbl="bgShp" presStyleIdx="1" presStyleCnt="3"/>
      <dgm:spPr/>
    </dgm:pt>
    <dgm:pt modelId="{7CC2CBA2-7861-4095-9BE3-275B5E7BD57D}" type="pres">
      <dgm:prSet presAssocID="{D158FE0B-23DC-4F6B-AA9E-E95C4247DD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pwatch 66% with solid fill"/>
        </a:ext>
      </dgm:extLst>
    </dgm:pt>
    <dgm:pt modelId="{CB378AE4-C92B-46F6-81EA-C87612331468}" type="pres">
      <dgm:prSet presAssocID="{D158FE0B-23DC-4F6B-AA9E-E95C4247DD44}" presName="spaceRect" presStyleCnt="0"/>
      <dgm:spPr/>
    </dgm:pt>
    <dgm:pt modelId="{3738E8F3-4976-4D40-8C4E-140B209387D1}" type="pres">
      <dgm:prSet presAssocID="{D158FE0B-23DC-4F6B-AA9E-E95C4247DD44}" presName="parTx" presStyleLbl="revTx" presStyleIdx="1" presStyleCnt="3">
        <dgm:presLayoutVars>
          <dgm:chMax val="0"/>
          <dgm:chPref val="0"/>
        </dgm:presLayoutVars>
      </dgm:prSet>
      <dgm:spPr/>
    </dgm:pt>
    <dgm:pt modelId="{69F1E42D-F17D-4551-86A8-A22A90EA2DE5}" type="pres">
      <dgm:prSet presAssocID="{A420973A-CA0B-4942-A790-AE447EE3C09B}" presName="sibTrans" presStyleCnt="0"/>
      <dgm:spPr/>
    </dgm:pt>
    <dgm:pt modelId="{80B583B8-843E-4986-9B56-8B949E3AC69F}" type="pres">
      <dgm:prSet presAssocID="{F22B04B5-B9F9-4C82-BE3C-C907ADC48557}" presName="compNode" presStyleCnt="0"/>
      <dgm:spPr/>
    </dgm:pt>
    <dgm:pt modelId="{070E17C1-2A13-439F-91EF-848E41DE0202}" type="pres">
      <dgm:prSet presAssocID="{F22B04B5-B9F9-4C82-BE3C-C907ADC48557}" presName="bgRect" presStyleLbl="bgShp" presStyleIdx="2" presStyleCnt="3"/>
      <dgm:spPr/>
    </dgm:pt>
    <dgm:pt modelId="{502771D8-3484-4949-A22E-816234773A29}" type="pres">
      <dgm:prSet presAssocID="{F22B04B5-B9F9-4C82-BE3C-C907ADC485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
        </a:ext>
      </dgm:extLst>
    </dgm:pt>
    <dgm:pt modelId="{32125C7A-2D4C-44F9-956C-AE62755CDAA6}" type="pres">
      <dgm:prSet presAssocID="{F22B04B5-B9F9-4C82-BE3C-C907ADC48557}" presName="spaceRect" presStyleCnt="0"/>
      <dgm:spPr/>
    </dgm:pt>
    <dgm:pt modelId="{ADAAB8A0-5BB0-489C-8A16-E59B8994FCD5}" type="pres">
      <dgm:prSet presAssocID="{F22B04B5-B9F9-4C82-BE3C-C907ADC48557}" presName="parTx" presStyleLbl="revTx" presStyleIdx="2" presStyleCnt="3">
        <dgm:presLayoutVars>
          <dgm:chMax val="0"/>
          <dgm:chPref val="0"/>
        </dgm:presLayoutVars>
      </dgm:prSet>
      <dgm:spPr/>
    </dgm:pt>
  </dgm:ptLst>
  <dgm:cxnLst>
    <dgm:cxn modelId="{5E0E2917-631B-454D-BB34-0DFFAC429878}" srcId="{BC3E233C-B5B6-475E-ADEE-3492C261A5BE}" destId="{D158FE0B-23DC-4F6B-AA9E-E95C4247DD44}" srcOrd="1" destOrd="0" parTransId="{81081CC7-D885-4655-9759-4E11C75D5B48}" sibTransId="{A420973A-CA0B-4942-A790-AE447EE3C09B}"/>
    <dgm:cxn modelId="{3821F41F-D443-4673-9977-645899B05AEE}" type="presOf" srcId="{ED88F6E7-9BCE-4F12-A57B-446AC92AB764}" destId="{82A17615-1511-4759-B8D6-0C76A748E7F5}" srcOrd="0" destOrd="0" presId="urn:microsoft.com/office/officeart/2018/2/layout/IconVerticalSolidList"/>
    <dgm:cxn modelId="{F7CF853D-02CB-4496-85D3-05A0B9A17C43}" type="presOf" srcId="{BC3E233C-B5B6-475E-ADEE-3492C261A5BE}" destId="{AEA5184D-F2E6-4F28-8FC3-5E074F6373B7}" srcOrd="0" destOrd="0" presId="urn:microsoft.com/office/officeart/2018/2/layout/IconVerticalSolidList"/>
    <dgm:cxn modelId="{52731F49-A730-4332-AF79-C690C9457AC8}" srcId="{BC3E233C-B5B6-475E-ADEE-3492C261A5BE}" destId="{F22B04B5-B9F9-4C82-BE3C-C907ADC48557}" srcOrd="2" destOrd="0" parTransId="{E29114F7-19A4-4263-97C4-47FBCFEE50CE}" sibTransId="{94985794-E095-4375-83F6-6D4854129E9E}"/>
    <dgm:cxn modelId="{C7FE3F7B-6959-4C9D-B853-1BA3D63DA4FF}" type="presOf" srcId="{D158FE0B-23DC-4F6B-AA9E-E95C4247DD44}" destId="{3738E8F3-4976-4D40-8C4E-140B209387D1}" srcOrd="0" destOrd="0" presId="urn:microsoft.com/office/officeart/2018/2/layout/IconVerticalSolidList"/>
    <dgm:cxn modelId="{EAB34CCB-189A-43FE-9C02-F28A7CB4981E}" type="presOf" srcId="{F22B04B5-B9F9-4C82-BE3C-C907ADC48557}" destId="{ADAAB8A0-5BB0-489C-8A16-E59B8994FCD5}" srcOrd="0" destOrd="0" presId="urn:microsoft.com/office/officeart/2018/2/layout/IconVerticalSolidList"/>
    <dgm:cxn modelId="{CEB009E0-F18E-4761-8B7A-960DCE2B700D}" srcId="{BC3E233C-B5B6-475E-ADEE-3492C261A5BE}" destId="{ED88F6E7-9BCE-4F12-A57B-446AC92AB764}" srcOrd="0" destOrd="0" parTransId="{72369F99-8E80-4CAC-8143-FEA2FC6F7D84}" sibTransId="{9C8CCEF7-3A76-4107-AA76-AC84D68F7F00}"/>
    <dgm:cxn modelId="{38246208-230A-46C5-861D-9D321E2918AB}" type="presParOf" srcId="{AEA5184D-F2E6-4F28-8FC3-5E074F6373B7}" destId="{7B06E71C-FD9B-4DA6-B29A-99196AD7A064}" srcOrd="0" destOrd="0" presId="urn:microsoft.com/office/officeart/2018/2/layout/IconVerticalSolidList"/>
    <dgm:cxn modelId="{5C72AA7E-226D-4B63-B56E-4DA69F6B09EE}" type="presParOf" srcId="{7B06E71C-FD9B-4DA6-B29A-99196AD7A064}" destId="{8ED990E2-68DC-47B8-A40C-8BE3FE0E66E9}" srcOrd="0" destOrd="0" presId="urn:microsoft.com/office/officeart/2018/2/layout/IconVerticalSolidList"/>
    <dgm:cxn modelId="{D9C796F2-897D-4DE5-8E55-377C3497DB26}" type="presParOf" srcId="{7B06E71C-FD9B-4DA6-B29A-99196AD7A064}" destId="{EF384F66-CA11-4D61-9482-354A6CB2E390}" srcOrd="1" destOrd="0" presId="urn:microsoft.com/office/officeart/2018/2/layout/IconVerticalSolidList"/>
    <dgm:cxn modelId="{192CF182-101E-440B-AC50-144CCFA0B1CA}" type="presParOf" srcId="{7B06E71C-FD9B-4DA6-B29A-99196AD7A064}" destId="{10D71294-82BC-4362-A9FA-73D9C51F305A}" srcOrd="2" destOrd="0" presId="urn:microsoft.com/office/officeart/2018/2/layout/IconVerticalSolidList"/>
    <dgm:cxn modelId="{7F6AE2CC-9A46-4F72-9CAA-BC732F76E04D}" type="presParOf" srcId="{7B06E71C-FD9B-4DA6-B29A-99196AD7A064}" destId="{82A17615-1511-4759-B8D6-0C76A748E7F5}" srcOrd="3" destOrd="0" presId="urn:microsoft.com/office/officeart/2018/2/layout/IconVerticalSolidList"/>
    <dgm:cxn modelId="{4D8285ED-2E84-406E-B677-199BEDBF6E5A}" type="presParOf" srcId="{AEA5184D-F2E6-4F28-8FC3-5E074F6373B7}" destId="{AAC47A6C-C3C5-4AF1-A7A7-5BC6BDA1E3EC}" srcOrd="1" destOrd="0" presId="urn:microsoft.com/office/officeart/2018/2/layout/IconVerticalSolidList"/>
    <dgm:cxn modelId="{EFC3070F-EF50-4972-A2E3-E40295B0264F}" type="presParOf" srcId="{AEA5184D-F2E6-4F28-8FC3-5E074F6373B7}" destId="{BAD418FF-EFBB-4FBA-A030-8B76615AA1D0}" srcOrd="2" destOrd="0" presId="urn:microsoft.com/office/officeart/2018/2/layout/IconVerticalSolidList"/>
    <dgm:cxn modelId="{18794E99-4712-4503-9457-9C538C8CB105}" type="presParOf" srcId="{BAD418FF-EFBB-4FBA-A030-8B76615AA1D0}" destId="{85D3E461-7E03-409E-A278-3933BF6DB964}" srcOrd="0" destOrd="0" presId="urn:microsoft.com/office/officeart/2018/2/layout/IconVerticalSolidList"/>
    <dgm:cxn modelId="{EB242DD9-F243-41B5-9CDE-0D81EA964460}" type="presParOf" srcId="{BAD418FF-EFBB-4FBA-A030-8B76615AA1D0}" destId="{7CC2CBA2-7861-4095-9BE3-275B5E7BD57D}" srcOrd="1" destOrd="0" presId="urn:microsoft.com/office/officeart/2018/2/layout/IconVerticalSolidList"/>
    <dgm:cxn modelId="{317F2126-03E5-4924-AB8E-8467D48C0EFD}" type="presParOf" srcId="{BAD418FF-EFBB-4FBA-A030-8B76615AA1D0}" destId="{CB378AE4-C92B-46F6-81EA-C87612331468}" srcOrd="2" destOrd="0" presId="urn:microsoft.com/office/officeart/2018/2/layout/IconVerticalSolidList"/>
    <dgm:cxn modelId="{9CC37FC6-382B-4A66-B49A-E585FD03DF3F}" type="presParOf" srcId="{BAD418FF-EFBB-4FBA-A030-8B76615AA1D0}" destId="{3738E8F3-4976-4D40-8C4E-140B209387D1}" srcOrd="3" destOrd="0" presId="urn:microsoft.com/office/officeart/2018/2/layout/IconVerticalSolidList"/>
    <dgm:cxn modelId="{13D001CD-93DE-49E3-8885-66F3764E9F88}" type="presParOf" srcId="{AEA5184D-F2E6-4F28-8FC3-5E074F6373B7}" destId="{69F1E42D-F17D-4551-86A8-A22A90EA2DE5}" srcOrd="3" destOrd="0" presId="urn:microsoft.com/office/officeart/2018/2/layout/IconVerticalSolidList"/>
    <dgm:cxn modelId="{F1A769E8-E43D-4CE6-8869-AF941ABACA9C}" type="presParOf" srcId="{AEA5184D-F2E6-4F28-8FC3-5E074F6373B7}" destId="{80B583B8-843E-4986-9B56-8B949E3AC69F}" srcOrd="4" destOrd="0" presId="urn:microsoft.com/office/officeart/2018/2/layout/IconVerticalSolidList"/>
    <dgm:cxn modelId="{5836771A-8349-4E3A-BBB7-C1691D8137FC}" type="presParOf" srcId="{80B583B8-843E-4986-9B56-8B949E3AC69F}" destId="{070E17C1-2A13-439F-91EF-848E41DE0202}" srcOrd="0" destOrd="0" presId="urn:microsoft.com/office/officeart/2018/2/layout/IconVerticalSolidList"/>
    <dgm:cxn modelId="{77FC7097-7CD9-43A9-8FA4-1444322B13C6}" type="presParOf" srcId="{80B583B8-843E-4986-9B56-8B949E3AC69F}" destId="{502771D8-3484-4949-A22E-816234773A29}" srcOrd="1" destOrd="0" presId="urn:microsoft.com/office/officeart/2018/2/layout/IconVerticalSolidList"/>
    <dgm:cxn modelId="{5D3EAD7E-B49E-4EA7-818F-5E628B5C489A}" type="presParOf" srcId="{80B583B8-843E-4986-9B56-8B949E3AC69F}" destId="{32125C7A-2D4C-44F9-956C-AE62755CDAA6}" srcOrd="2" destOrd="0" presId="urn:microsoft.com/office/officeart/2018/2/layout/IconVerticalSolidList"/>
    <dgm:cxn modelId="{97BADBD4-D780-436B-B396-C9C345CC2231}" type="presParOf" srcId="{80B583B8-843E-4986-9B56-8B949E3AC69F}" destId="{ADAAB8A0-5BB0-489C-8A16-E59B8994FC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3E233C-B5B6-475E-ADEE-3492C261A5BE}" type="doc">
      <dgm:prSet loTypeId="urn:microsoft.com/office/officeart/2018/2/layout/IconVerticalSolidList" loCatId="icon" qsTypeId="urn:microsoft.com/office/officeart/2005/8/quickstyle/simple1" qsCatId="simple" csTypeId="urn:microsoft.com/office/officeart/2005/8/colors/accent4_2" csCatId="accent4" phldr="1"/>
      <dgm:spPr/>
      <dgm:t>
        <a:bodyPr/>
        <a:lstStyle/>
        <a:p>
          <a:endParaRPr lang="en-US"/>
        </a:p>
      </dgm:t>
    </dgm:pt>
    <dgm:pt modelId="{ED88F6E7-9BCE-4F12-A57B-446AC92AB764}">
      <dgm:prSet/>
      <dgm:spPr/>
      <dgm:t>
        <a:bodyPr/>
        <a:lstStyle/>
        <a:p>
          <a:pPr>
            <a:lnSpc>
              <a:spcPct val="100000"/>
            </a:lnSpc>
          </a:pPr>
          <a:r>
            <a:rPr lang="en-US"/>
            <a:t>Using dataflow analysis, can consider resilience </a:t>
          </a:r>
          <a:r>
            <a:rPr lang="en-US" u="sng"/>
            <a:t>during</a:t>
          </a:r>
          <a:r>
            <a:rPr lang="en-US"/>
            <a:t> accelerator design</a:t>
          </a:r>
        </a:p>
      </dgm:t>
    </dgm:pt>
    <dgm:pt modelId="{72369F99-8E80-4CAC-8143-FEA2FC6F7D84}" type="parTrans" cxnId="{CEB009E0-F18E-4761-8B7A-960DCE2B700D}">
      <dgm:prSet/>
      <dgm:spPr/>
      <dgm:t>
        <a:bodyPr/>
        <a:lstStyle/>
        <a:p>
          <a:endParaRPr lang="en-US"/>
        </a:p>
      </dgm:t>
    </dgm:pt>
    <dgm:pt modelId="{9C8CCEF7-3A76-4107-AA76-AC84D68F7F00}" type="sibTrans" cxnId="{CEB009E0-F18E-4761-8B7A-960DCE2B700D}">
      <dgm:prSet/>
      <dgm:spPr/>
      <dgm:t>
        <a:bodyPr/>
        <a:lstStyle/>
        <a:p>
          <a:endParaRPr lang="en-US"/>
        </a:p>
      </dgm:t>
    </dgm:pt>
    <dgm:pt modelId="{D158FE0B-23DC-4F6B-AA9E-E95C4247DD44}">
      <dgm:prSet/>
      <dgm:spPr/>
      <dgm:t>
        <a:bodyPr/>
        <a:lstStyle/>
        <a:p>
          <a:pPr>
            <a:lnSpc>
              <a:spcPct val="100000"/>
            </a:lnSpc>
          </a:pPr>
          <a:r>
            <a:rPr lang="en-US" u="sng"/>
            <a:t>Improve runtime</a:t>
          </a:r>
          <a:r>
            <a:rPr lang="en-US"/>
            <a:t> compared to RTL/low-level fault injections by keeping analysis at the </a:t>
          </a:r>
          <a:r>
            <a:rPr lang="en-US" u="sng"/>
            <a:t>dataflow level</a:t>
          </a:r>
        </a:p>
      </dgm:t>
    </dgm:pt>
    <dgm:pt modelId="{81081CC7-D885-4655-9759-4E11C75D5B48}" type="parTrans" cxnId="{5E0E2917-631B-454D-BB34-0DFFAC429878}">
      <dgm:prSet/>
      <dgm:spPr/>
      <dgm:t>
        <a:bodyPr/>
        <a:lstStyle/>
        <a:p>
          <a:endParaRPr lang="en-US"/>
        </a:p>
      </dgm:t>
    </dgm:pt>
    <dgm:pt modelId="{A420973A-CA0B-4942-A790-AE447EE3C09B}" type="sibTrans" cxnId="{5E0E2917-631B-454D-BB34-0DFFAC429878}">
      <dgm:prSet/>
      <dgm:spPr/>
      <dgm:t>
        <a:bodyPr/>
        <a:lstStyle/>
        <a:p>
          <a:endParaRPr lang="en-US"/>
        </a:p>
      </dgm:t>
    </dgm:pt>
    <dgm:pt modelId="{F22B04B5-B9F9-4C82-BE3C-C907ADC48557}">
      <dgm:prSet/>
      <dgm:spPr/>
      <dgm:t>
        <a:bodyPr/>
        <a:lstStyle/>
        <a:p>
          <a:pPr>
            <a:lnSpc>
              <a:spcPct val="100000"/>
            </a:lnSpc>
          </a:pPr>
          <a:r>
            <a:rPr lang="en-US"/>
            <a:t>Allows for more seamless HW resilience experiments for </a:t>
          </a:r>
          <a:r>
            <a:rPr lang="en-US" u="sng"/>
            <a:t>future research</a:t>
          </a:r>
          <a:r>
            <a:rPr lang="en-US"/>
            <a:t>…</a:t>
          </a:r>
        </a:p>
      </dgm:t>
    </dgm:pt>
    <dgm:pt modelId="{E29114F7-19A4-4263-97C4-47FBCFEE50CE}" type="parTrans" cxnId="{52731F49-A730-4332-AF79-C690C9457AC8}">
      <dgm:prSet/>
      <dgm:spPr/>
      <dgm:t>
        <a:bodyPr/>
        <a:lstStyle/>
        <a:p>
          <a:endParaRPr lang="en-US"/>
        </a:p>
      </dgm:t>
    </dgm:pt>
    <dgm:pt modelId="{94985794-E095-4375-83F6-6D4854129E9E}" type="sibTrans" cxnId="{52731F49-A730-4332-AF79-C690C9457AC8}">
      <dgm:prSet/>
      <dgm:spPr/>
      <dgm:t>
        <a:bodyPr/>
        <a:lstStyle/>
        <a:p>
          <a:endParaRPr lang="en-US"/>
        </a:p>
      </dgm:t>
    </dgm:pt>
    <dgm:pt modelId="{AEA5184D-F2E6-4F28-8FC3-5E074F6373B7}" type="pres">
      <dgm:prSet presAssocID="{BC3E233C-B5B6-475E-ADEE-3492C261A5BE}" presName="root" presStyleCnt="0">
        <dgm:presLayoutVars>
          <dgm:dir/>
          <dgm:resizeHandles val="exact"/>
        </dgm:presLayoutVars>
      </dgm:prSet>
      <dgm:spPr/>
    </dgm:pt>
    <dgm:pt modelId="{7B06E71C-FD9B-4DA6-B29A-99196AD7A064}" type="pres">
      <dgm:prSet presAssocID="{ED88F6E7-9BCE-4F12-A57B-446AC92AB764}" presName="compNode" presStyleCnt="0"/>
      <dgm:spPr/>
    </dgm:pt>
    <dgm:pt modelId="{8ED990E2-68DC-47B8-A40C-8BE3FE0E66E9}" type="pres">
      <dgm:prSet presAssocID="{ED88F6E7-9BCE-4F12-A57B-446AC92AB764}" presName="bgRect" presStyleLbl="bgShp" presStyleIdx="0" presStyleCnt="3"/>
      <dgm:spPr/>
    </dgm:pt>
    <dgm:pt modelId="{EF384F66-CA11-4D61-9482-354A6CB2E390}" type="pres">
      <dgm:prSet presAssocID="{ED88F6E7-9BCE-4F12-A57B-446AC92AB76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ug under magnifying glass with solid fill"/>
        </a:ext>
      </dgm:extLst>
    </dgm:pt>
    <dgm:pt modelId="{10D71294-82BC-4362-A9FA-73D9C51F305A}" type="pres">
      <dgm:prSet presAssocID="{ED88F6E7-9BCE-4F12-A57B-446AC92AB764}" presName="spaceRect" presStyleCnt="0"/>
      <dgm:spPr/>
    </dgm:pt>
    <dgm:pt modelId="{82A17615-1511-4759-B8D6-0C76A748E7F5}" type="pres">
      <dgm:prSet presAssocID="{ED88F6E7-9BCE-4F12-A57B-446AC92AB764}" presName="parTx" presStyleLbl="revTx" presStyleIdx="0" presStyleCnt="3">
        <dgm:presLayoutVars>
          <dgm:chMax val="0"/>
          <dgm:chPref val="0"/>
        </dgm:presLayoutVars>
      </dgm:prSet>
      <dgm:spPr/>
    </dgm:pt>
    <dgm:pt modelId="{AAC47A6C-C3C5-4AF1-A7A7-5BC6BDA1E3EC}" type="pres">
      <dgm:prSet presAssocID="{9C8CCEF7-3A76-4107-AA76-AC84D68F7F00}" presName="sibTrans" presStyleCnt="0"/>
      <dgm:spPr/>
    </dgm:pt>
    <dgm:pt modelId="{BAD418FF-EFBB-4FBA-A030-8B76615AA1D0}" type="pres">
      <dgm:prSet presAssocID="{D158FE0B-23DC-4F6B-AA9E-E95C4247DD44}" presName="compNode" presStyleCnt="0"/>
      <dgm:spPr/>
    </dgm:pt>
    <dgm:pt modelId="{85D3E461-7E03-409E-A278-3933BF6DB964}" type="pres">
      <dgm:prSet presAssocID="{D158FE0B-23DC-4F6B-AA9E-E95C4247DD44}" presName="bgRect" presStyleLbl="bgShp" presStyleIdx="1" presStyleCnt="3"/>
      <dgm:spPr/>
    </dgm:pt>
    <dgm:pt modelId="{7CC2CBA2-7861-4095-9BE3-275B5E7BD57D}" type="pres">
      <dgm:prSet presAssocID="{D158FE0B-23DC-4F6B-AA9E-E95C4247DD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topwatch 66% with solid fill"/>
        </a:ext>
      </dgm:extLst>
    </dgm:pt>
    <dgm:pt modelId="{CB378AE4-C92B-46F6-81EA-C87612331468}" type="pres">
      <dgm:prSet presAssocID="{D158FE0B-23DC-4F6B-AA9E-E95C4247DD44}" presName="spaceRect" presStyleCnt="0"/>
      <dgm:spPr/>
    </dgm:pt>
    <dgm:pt modelId="{3738E8F3-4976-4D40-8C4E-140B209387D1}" type="pres">
      <dgm:prSet presAssocID="{D158FE0B-23DC-4F6B-AA9E-E95C4247DD44}" presName="parTx" presStyleLbl="revTx" presStyleIdx="1" presStyleCnt="3">
        <dgm:presLayoutVars>
          <dgm:chMax val="0"/>
          <dgm:chPref val="0"/>
        </dgm:presLayoutVars>
      </dgm:prSet>
      <dgm:spPr/>
    </dgm:pt>
    <dgm:pt modelId="{69F1E42D-F17D-4551-86A8-A22A90EA2DE5}" type="pres">
      <dgm:prSet presAssocID="{A420973A-CA0B-4942-A790-AE447EE3C09B}" presName="sibTrans" presStyleCnt="0"/>
      <dgm:spPr/>
    </dgm:pt>
    <dgm:pt modelId="{80B583B8-843E-4986-9B56-8B949E3AC69F}" type="pres">
      <dgm:prSet presAssocID="{F22B04B5-B9F9-4C82-BE3C-C907ADC48557}" presName="compNode" presStyleCnt="0"/>
      <dgm:spPr/>
    </dgm:pt>
    <dgm:pt modelId="{070E17C1-2A13-439F-91EF-848E41DE0202}" type="pres">
      <dgm:prSet presAssocID="{F22B04B5-B9F9-4C82-BE3C-C907ADC48557}" presName="bgRect" presStyleLbl="bgShp" presStyleIdx="2" presStyleCnt="3"/>
      <dgm:spPr/>
    </dgm:pt>
    <dgm:pt modelId="{502771D8-3484-4949-A22E-816234773A29}" type="pres">
      <dgm:prSet presAssocID="{F22B04B5-B9F9-4C82-BE3C-C907ADC485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nt"/>
        </a:ext>
      </dgm:extLst>
    </dgm:pt>
    <dgm:pt modelId="{32125C7A-2D4C-44F9-956C-AE62755CDAA6}" type="pres">
      <dgm:prSet presAssocID="{F22B04B5-B9F9-4C82-BE3C-C907ADC48557}" presName="spaceRect" presStyleCnt="0"/>
      <dgm:spPr/>
    </dgm:pt>
    <dgm:pt modelId="{ADAAB8A0-5BB0-489C-8A16-E59B8994FCD5}" type="pres">
      <dgm:prSet presAssocID="{F22B04B5-B9F9-4C82-BE3C-C907ADC48557}" presName="parTx" presStyleLbl="revTx" presStyleIdx="2" presStyleCnt="3">
        <dgm:presLayoutVars>
          <dgm:chMax val="0"/>
          <dgm:chPref val="0"/>
        </dgm:presLayoutVars>
      </dgm:prSet>
      <dgm:spPr/>
    </dgm:pt>
  </dgm:ptLst>
  <dgm:cxnLst>
    <dgm:cxn modelId="{5E0E2917-631B-454D-BB34-0DFFAC429878}" srcId="{BC3E233C-B5B6-475E-ADEE-3492C261A5BE}" destId="{D158FE0B-23DC-4F6B-AA9E-E95C4247DD44}" srcOrd="1" destOrd="0" parTransId="{81081CC7-D885-4655-9759-4E11C75D5B48}" sibTransId="{A420973A-CA0B-4942-A790-AE447EE3C09B}"/>
    <dgm:cxn modelId="{3821F41F-D443-4673-9977-645899B05AEE}" type="presOf" srcId="{ED88F6E7-9BCE-4F12-A57B-446AC92AB764}" destId="{82A17615-1511-4759-B8D6-0C76A748E7F5}" srcOrd="0" destOrd="0" presId="urn:microsoft.com/office/officeart/2018/2/layout/IconVerticalSolidList"/>
    <dgm:cxn modelId="{F7CF853D-02CB-4496-85D3-05A0B9A17C43}" type="presOf" srcId="{BC3E233C-B5B6-475E-ADEE-3492C261A5BE}" destId="{AEA5184D-F2E6-4F28-8FC3-5E074F6373B7}" srcOrd="0" destOrd="0" presId="urn:microsoft.com/office/officeart/2018/2/layout/IconVerticalSolidList"/>
    <dgm:cxn modelId="{52731F49-A730-4332-AF79-C690C9457AC8}" srcId="{BC3E233C-B5B6-475E-ADEE-3492C261A5BE}" destId="{F22B04B5-B9F9-4C82-BE3C-C907ADC48557}" srcOrd="2" destOrd="0" parTransId="{E29114F7-19A4-4263-97C4-47FBCFEE50CE}" sibTransId="{94985794-E095-4375-83F6-6D4854129E9E}"/>
    <dgm:cxn modelId="{C7FE3F7B-6959-4C9D-B853-1BA3D63DA4FF}" type="presOf" srcId="{D158FE0B-23DC-4F6B-AA9E-E95C4247DD44}" destId="{3738E8F3-4976-4D40-8C4E-140B209387D1}" srcOrd="0" destOrd="0" presId="urn:microsoft.com/office/officeart/2018/2/layout/IconVerticalSolidList"/>
    <dgm:cxn modelId="{EAB34CCB-189A-43FE-9C02-F28A7CB4981E}" type="presOf" srcId="{F22B04B5-B9F9-4C82-BE3C-C907ADC48557}" destId="{ADAAB8A0-5BB0-489C-8A16-E59B8994FCD5}" srcOrd="0" destOrd="0" presId="urn:microsoft.com/office/officeart/2018/2/layout/IconVerticalSolidList"/>
    <dgm:cxn modelId="{CEB009E0-F18E-4761-8B7A-960DCE2B700D}" srcId="{BC3E233C-B5B6-475E-ADEE-3492C261A5BE}" destId="{ED88F6E7-9BCE-4F12-A57B-446AC92AB764}" srcOrd="0" destOrd="0" parTransId="{72369F99-8E80-4CAC-8143-FEA2FC6F7D84}" sibTransId="{9C8CCEF7-3A76-4107-AA76-AC84D68F7F00}"/>
    <dgm:cxn modelId="{38246208-230A-46C5-861D-9D321E2918AB}" type="presParOf" srcId="{AEA5184D-F2E6-4F28-8FC3-5E074F6373B7}" destId="{7B06E71C-FD9B-4DA6-B29A-99196AD7A064}" srcOrd="0" destOrd="0" presId="urn:microsoft.com/office/officeart/2018/2/layout/IconVerticalSolidList"/>
    <dgm:cxn modelId="{5C72AA7E-226D-4B63-B56E-4DA69F6B09EE}" type="presParOf" srcId="{7B06E71C-FD9B-4DA6-B29A-99196AD7A064}" destId="{8ED990E2-68DC-47B8-A40C-8BE3FE0E66E9}" srcOrd="0" destOrd="0" presId="urn:microsoft.com/office/officeart/2018/2/layout/IconVerticalSolidList"/>
    <dgm:cxn modelId="{D9C796F2-897D-4DE5-8E55-377C3497DB26}" type="presParOf" srcId="{7B06E71C-FD9B-4DA6-B29A-99196AD7A064}" destId="{EF384F66-CA11-4D61-9482-354A6CB2E390}" srcOrd="1" destOrd="0" presId="urn:microsoft.com/office/officeart/2018/2/layout/IconVerticalSolidList"/>
    <dgm:cxn modelId="{192CF182-101E-440B-AC50-144CCFA0B1CA}" type="presParOf" srcId="{7B06E71C-FD9B-4DA6-B29A-99196AD7A064}" destId="{10D71294-82BC-4362-A9FA-73D9C51F305A}" srcOrd="2" destOrd="0" presId="urn:microsoft.com/office/officeart/2018/2/layout/IconVerticalSolidList"/>
    <dgm:cxn modelId="{7F6AE2CC-9A46-4F72-9CAA-BC732F76E04D}" type="presParOf" srcId="{7B06E71C-FD9B-4DA6-B29A-99196AD7A064}" destId="{82A17615-1511-4759-B8D6-0C76A748E7F5}" srcOrd="3" destOrd="0" presId="urn:microsoft.com/office/officeart/2018/2/layout/IconVerticalSolidList"/>
    <dgm:cxn modelId="{4D8285ED-2E84-406E-B677-199BEDBF6E5A}" type="presParOf" srcId="{AEA5184D-F2E6-4F28-8FC3-5E074F6373B7}" destId="{AAC47A6C-C3C5-4AF1-A7A7-5BC6BDA1E3EC}" srcOrd="1" destOrd="0" presId="urn:microsoft.com/office/officeart/2018/2/layout/IconVerticalSolidList"/>
    <dgm:cxn modelId="{EFC3070F-EF50-4972-A2E3-E40295B0264F}" type="presParOf" srcId="{AEA5184D-F2E6-4F28-8FC3-5E074F6373B7}" destId="{BAD418FF-EFBB-4FBA-A030-8B76615AA1D0}" srcOrd="2" destOrd="0" presId="urn:microsoft.com/office/officeart/2018/2/layout/IconVerticalSolidList"/>
    <dgm:cxn modelId="{18794E99-4712-4503-9457-9C538C8CB105}" type="presParOf" srcId="{BAD418FF-EFBB-4FBA-A030-8B76615AA1D0}" destId="{85D3E461-7E03-409E-A278-3933BF6DB964}" srcOrd="0" destOrd="0" presId="urn:microsoft.com/office/officeart/2018/2/layout/IconVerticalSolidList"/>
    <dgm:cxn modelId="{EB242DD9-F243-41B5-9CDE-0D81EA964460}" type="presParOf" srcId="{BAD418FF-EFBB-4FBA-A030-8B76615AA1D0}" destId="{7CC2CBA2-7861-4095-9BE3-275B5E7BD57D}" srcOrd="1" destOrd="0" presId="urn:microsoft.com/office/officeart/2018/2/layout/IconVerticalSolidList"/>
    <dgm:cxn modelId="{317F2126-03E5-4924-AB8E-8467D48C0EFD}" type="presParOf" srcId="{BAD418FF-EFBB-4FBA-A030-8B76615AA1D0}" destId="{CB378AE4-C92B-46F6-81EA-C87612331468}" srcOrd="2" destOrd="0" presId="urn:microsoft.com/office/officeart/2018/2/layout/IconVerticalSolidList"/>
    <dgm:cxn modelId="{9CC37FC6-382B-4A66-B49A-E585FD03DF3F}" type="presParOf" srcId="{BAD418FF-EFBB-4FBA-A030-8B76615AA1D0}" destId="{3738E8F3-4976-4D40-8C4E-140B209387D1}" srcOrd="3" destOrd="0" presId="urn:microsoft.com/office/officeart/2018/2/layout/IconVerticalSolidList"/>
    <dgm:cxn modelId="{13D001CD-93DE-49E3-8885-66F3764E9F88}" type="presParOf" srcId="{AEA5184D-F2E6-4F28-8FC3-5E074F6373B7}" destId="{69F1E42D-F17D-4551-86A8-A22A90EA2DE5}" srcOrd="3" destOrd="0" presId="urn:microsoft.com/office/officeart/2018/2/layout/IconVerticalSolidList"/>
    <dgm:cxn modelId="{F1A769E8-E43D-4CE6-8869-AF941ABACA9C}" type="presParOf" srcId="{AEA5184D-F2E6-4F28-8FC3-5E074F6373B7}" destId="{80B583B8-843E-4986-9B56-8B949E3AC69F}" srcOrd="4" destOrd="0" presId="urn:microsoft.com/office/officeart/2018/2/layout/IconVerticalSolidList"/>
    <dgm:cxn modelId="{5836771A-8349-4E3A-BBB7-C1691D8137FC}" type="presParOf" srcId="{80B583B8-843E-4986-9B56-8B949E3AC69F}" destId="{070E17C1-2A13-439F-91EF-848E41DE0202}" srcOrd="0" destOrd="0" presId="urn:microsoft.com/office/officeart/2018/2/layout/IconVerticalSolidList"/>
    <dgm:cxn modelId="{77FC7097-7CD9-43A9-8FA4-1444322B13C6}" type="presParOf" srcId="{80B583B8-843E-4986-9B56-8B949E3AC69F}" destId="{502771D8-3484-4949-A22E-816234773A29}" srcOrd="1" destOrd="0" presId="urn:microsoft.com/office/officeart/2018/2/layout/IconVerticalSolidList"/>
    <dgm:cxn modelId="{5D3EAD7E-B49E-4EA7-818F-5E628B5C489A}" type="presParOf" srcId="{80B583B8-843E-4986-9B56-8B949E3AC69F}" destId="{32125C7A-2D4C-44F9-956C-AE62755CDAA6}" srcOrd="2" destOrd="0" presId="urn:microsoft.com/office/officeart/2018/2/layout/IconVerticalSolidList"/>
    <dgm:cxn modelId="{97BADBD4-D780-436B-B396-C9C345CC2231}" type="presParOf" srcId="{80B583B8-843E-4986-9B56-8B949E3AC69F}" destId="{ADAAB8A0-5BB0-489C-8A16-E59B8994FC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990E2-68DC-47B8-A40C-8BE3FE0E66E9}">
      <dsp:nvSpPr>
        <dsp:cNvPr id="0" name=""/>
        <dsp:cNvSpPr/>
      </dsp:nvSpPr>
      <dsp:spPr>
        <a:xfrm>
          <a:off x="0" y="407"/>
          <a:ext cx="11021442" cy="95317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84F66-CA11-4D61-9482-354A6CB2E390}">
      <dsp:nvSpPr>
        <dsp:cNvPr id="0" name=""/>
        <dsp:cNvSpPr/>
      </dsp:nvSpPr>
      <dsp:spPr>
        <a:xfrm>
          <a:off x="288335" y="214871"/>
          <a:ext cx="524245" cy="5242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17615-1511-4759-B8D6-0C76A748E7F5}">
      <dsp:nvSpPr>
        <dsp:cNvPr id="0" name=""/>
        <dsp:cNvSpPr/>
      </dsp:nvSpPr>
      <dsp:spPr>
        <a:xfrm>
          <a:off x="1100916" y="407"/>
          <a:ext cx="9920525" cy="95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878" tIns="100878" rIns="100878" bIns="100878" numCol="1" spcCol="1270" anchor="ctr" anchorCtr="0">
          <a:noAutofit/>
        </a:bodyPr>
        <a:lstStyle/>
        <a:p>
          <a:pPr marL="0" lvl="0" indent="0" algn="l" defTabSz="1066800">
            <a:lnSpc>
              <a:spcPct val="100000"/>
            </a:lnSpc>
            <a:spcBef>
              <a:spcPct val="0"/>
            </a:spcBef>
            <a:spcAft>
              <a:spcPct val="35000"/>
            </a:spcAft>
            <a:buNone/>
          </a:pPr>
          <a:r>
            <a:rPr lang="en-US" sz="2400" kern="1200"/>
            <a:t>Using dataflow analysis, can consider resilience </a:t>
          </a:r>
          <a:r>
            <a:rPr lang="en-US" sz="2400" u="sng" kern="1200"/>
            <a:t>during</a:t>
          </a:r>
          <a:r>
            <a:rPr lang="en-US" sz="2400" kern="1200"/>
            <a:t> accelerator design</a:t>
          </a:r>
        </a:p>
      </dsp:txBody>
      <dsp:txXfrm>
        <a:off x="1100916" y="407"/>
        <a:ext cx="9920525" cy="953174"/>
      </dsp:txXfrm>
    </dsp:sp>
    <dsp:sp modelId="{85D3E461-7E03-409E-A278-3933BF6DB964}">
      <dsp:nvSpPr>
        <dsp:cNvPr id="0" name=""/>
        <dsp:cNvSpPr/>
      </dsp:nvSpPr>
      <dsp:spPr>
        <a:xfrm>
          <a:off x="0" y="1191875"/>
          <a:ext cx="11021442" cy="95317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2CBA2-7861-4095-9BE3-275B5E7BD57D}">
      <dsp:nvSpPr>
        <dsp:cNvPr id="0" name=""/>
        <dsp:cNvSpPr/>
      </dsp:nvSpPr>
      <dsp:spPr>
        <a:xfrm>
          <a:off x="288335" y="1406339"/>
          <a:ext cx="524245" cy="5242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8E8F3-4976-4D40-8C4E-140B209387D1}">
      <dsp:nvSpPr>
        <dsp:cNvPr id="0" name=""/>
        <dsp:cNvSpPr/>
      </dsp:nvSpPr>
      <dsp:spPr>
        <a:xfrm>
          <a:off x="1100916" y="1191875"/>
          <a:ext cx="9920525" cy="95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878" tIns="100878" rIns="100878" bIns="100878" numCol="1" spcCol="1270" anchor="ctr" anchorCtr="0">
          <a:noAutofit/>
        </a:bodyPr>
        <a:lstStyle/>
        <a:p>
          <a:pPr marL="0" lvl="0" indent="0" algn="l" defTabSz="1066800">
            <a:lnSpc>
              <a:spcPct val="100000"/>
            </a:lnSpc>
            <a:spcBef>
              <a:spcPct val="0"/>
            </a:spcBef>
            <a:spcAft>
              <a:spcPct val="35000"/>
            </a:spcAft>
            <a:buNone/>
          </a:pPr>
          <a:r>
            <a:rPr lang="en-US" sz="2400" u="sng" kern="1200"/>
            <a:t>Improve runtime</a:t>
          </a:r>
          <a:r>
            <a:rPr lang="en-US" sz="2400" kern="1200"/>
            <a:t> compared to RTL/low-level fault injections by keeping analysis at the </a:t>
          </a:r>
          <a:r>
            <a:rPr lang="en-US" sz="2400" u="sng" kern="1200"/>
            <a:t>dataflow level</a:t>
          </a:r>
          <a:endParaRPr lang="en-US" sz="2400" kern="1200"/>
        </a:p>
      </dsp:txBody>
      <dsp:txXfrm>
        <a:off x="1100916" y="1191875"/>
        <a:ext cx="9920525" cy="953174"/>
      </dsp:txXfrm>
    </dsp:sp>
    <dsp:sp modelId="{070E17C1-2A13-439F-91EF-848E41DE0202}">
      <dsp:nvSpPr>
        <dsp:cNvPr id="0" name=""/>
        <dsp:cNvSpPr/>
      </dsp:nvSpPr>
      <dsp:spPr>
        <a:xfrm>
          <a:off x="0" y="2383343"/>
          <a:ext cx="11021442" cy="95317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771D8-3484-4949-A22E-816234773A29}">
      <dsp:nvSpPr>
        <dsp:cNvPr id="0" name=""/>
        <dsp:cNvSpPr/>
      </dsp:nvSpPr>
      <dsp:spPr>
        <a:xfrm>
          <a:off x="288335" y="2597807"/>
          <a:ext cx="524245" cy="5242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AAB8A0-5BB0-489C-8A16-E59B8994FCD5}">
      <dsp:nvSpPr>
        <dsp:cNvPr id="0" name=""/>
        <dsp:cNvSpPr/>
      </dsp:nvSpPr>
      <dsp:spPr>
        <a:xfrm>
          <a:off x="1100916" y="2383343"/>
          <a:ext cx="9920525" cy="95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878" tIns="100878" rIns="100878" bIns="100878" numCol="1" spcCol="1270" anchor="ctr" anchorCtr="0">
          <a:noAutofit/>
        </a:bodyPr>
        <a:lstStyle/>
        <a:p>
          <a:pPr marL="0" lvl="0" indent="0" algn="l" defTabSz="1066800">
            <a:lnSpc>
              <a:spcPct val="100000"/>
            </a:lnSpc>
            <a:spcBef>
              <a:spcPct val="0"/>
            </a:spcBef>
            <a:spcAft>
              <a:spcPct val="35000"/>
            </a:spcAft>
            <a:buNone/>
          </a:pPr>
          <a:r>
            <a:rPr lang="en-US" sz="2400" kern="1200"/>
            <a:t>Allows for more seamless HW resilience experiments for </a:t>
          </a:r>
          <a:r>
            <a:rPr lang="en-US" sz="2400" u="sng" kern="1200"/>
            <a:t>future research</a:t>
          </a:r>
          <a:r>
            <a:rPr lang="en-US" sz="2400" kern="1200"/>
            <a:t>…</a:t>
          </a:r>
        </a:p>
      </dsp:txBody>
      <dsp:txXfrm>
        <a:off x="1100916" y="2383343"/>
        <a:ext cx="9920525" cy="953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990E2-68DC-47B8-A40C-8BE3FE0E66E9}">
      <dsp:nvSpPr>
        <dsp:cNvPr id="0" name=""/>
        <dsp:cNvSpPr/>
      </dsp:nvSpPr>
      <dsp:spPr>
        <a:xfrm>
          <a:off x="0" y="407"/>
          <a:ext cx="11021442" cy="95317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84F66-CA11-4D61-9482-354A6CB2E390}">
      <dsp:nvSpPr>
        <dsp:cNvPr id="0" name=""/>
        <dsp:cNvSpPr/>
      </dsp:nvSpPr>
      <dsp:spPr>
        <a:xfrm>
          <a:off x="288335" y="214871"/>
          <a:ext cx="524245" cy="52424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17615-1511-4759-B8D6-0C76A748E7F5}">
      <dsp:nvSpPr>
        <dsp:cNvPr id="0" name=""/>
        <dsp:cNvSpPr/>
      </dsp:nvSpPr>
      <dsp:spPr>
        <a:xfrm>
          <a:off x="1100916" y="407"/>
          <a:ext cx="9920525" cy="95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878" tIns="100878" rIns="100878" bIns="100878" numCol="1" spcCol="1270" anchor="ctr" anchorCtr="0">
          <a:noAutofit/>
        </a:bodyPr>
        <a:lstStyle/>
        <a:p>
          <a:pPr marL="0" lvl="0" indent="0" algn="l" defTabSz="1066800">
            <a:lnSpc>
              <a:spcPct val="100000"/>
            </a:lnSpc>
            <a:spcBef>
              <a:spcPct val="0"/>
            </a:spcBef>
            <a:spcAft>
              <a:spcPct val="35000"/>
            </a:spcAft>
            <a:buNone/>
          </a:pPr>
          <a:r>
            <a:rPr lang="en-US" sz="2400" kern="1200"/>
            <a:t>Using dataflow analysis, can consider resilience </a:t>
          </a:r>
          <a:r>
            <a:rPr lang="en-US" sz="2400" u="sng" kern="1200"/>
            <a:t>during</a:t>
          </a:r>
          <a:r>
            <a:rPr lang="en-US" sz="2400" kern="1200"/>
            <a:t> accelerator design</a:t>
          </a:r>
        </a:p>
      </dsp:txBody>
      <dsp:txXfrm>
        <a:off x="1100916" y="407"/>
        <a:ext cx="9920525" cy="953174"/>
      </dsp:txXfrm>
    </dsp:sp>
    <dsp:sp modelId="{85D3E461-7E03-409E-A278-3933BF6DB964}">
      <dsp:nvSpPr>
        <dsp:cNvPr id="0" name=""/>
        <dsp:cNvSpPr/>
      </dsp:nvSpPr>
      <dsp:spPr>
        <a:xfrm>
          <a:off x="0" y="1191875"/>
          <a:ext cx="11021442" cy="95317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2CBA2-7861-4095-9BE3-275B5E7BD57D}">
      <dsp:nvSpPr>
        <dsp:cNvPr id="0" name=""/>
        <dsp:cNvSpPr/>
      </dsp:nvSpPr>
      <dsp:spPr>
        <a:xfrm>
          <a:off x="288335" y="1406339"/>
          <a:ext cx="524245" cy="5242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38E8F3-4976-4D40-8C4E-140B209387D1}">
      <dsp:nvSpPr>
        <dsp:cNvPr id="0" name=""/>
        <dsp:cNvSpPr/>
      </dsp:nvSpPr>
      <dsp:spPr>
        <a:xfrm>
          <a:off x="1100916" y="1191875"/>
          <a:ext cx="9920525" cy="95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878" tIns="100878" rIns="100878" bIns="100878" numCol="1" spcCol="1270" anchor="ctr" anchorCtr="0">
          <a:noAutofit/>
        </a:bodyPr>
        <a:lstStyle/>
        <a:p>
          <a:pPr marL="0" lvl="0" indent="0" algn="l" defTabSz="1066800">
            <a:lnSpc>
              <a:spcPct val="100000"/>
            </a:lnSpc>
            <a:spcBef>
              <a:spcPct val="0"/>
            </a:spcBef>
            <a:spcAft>
              <a:spcPct val="35000"/>
            </a:spcAft>
            <a:buNone/>
          </a:pPr>
          <a:r>
            <a:rPr lang="en-US" sz="2400" u="sng" kern="1200"/>
            <a:t>Improve runtime</a:t>
          </a:r>
          <a:r>
            <a:rPr lang="en-US" sz="2400" kern="1200"/>
            <a:t> compared to RTL/low-level fault injections by keeping analysis at the </a:t>
          </a:r>
          <a:r>
            <a:rPr lang="en-US" sz="2400" u="sng" kern="1200"/>
            <a:t>dataflow level</a:t>
          </a:r>
        </a:p>
      </dsp:txBody>
      <dsp:txXfrm>
        <a:off x="1100916" y="1191875"/>
        <a:ext cx="9920525" cy="953174"/>
      </dsp:txXfrm>
    </dsp:sp>
    <dsp:sp modelId="{070E17C1-2A13-439F-91EF-848E41DE0202}">
      <dsp:nvSpPr>
        <dsp:cNvPr id="0" name=""/>
        <dsp:cNvSpPr/>
      </dsp:nvSpPr>
      <dsp:spPr>
        <a:xfrm>
          <a:off x="0" y="2383343"/>
          <a:ext cx="11021442" cy="95317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771D8-3484-4949-A22E-816234773A29}">
      <dsp:nvSpPr>
        <dsp:cNvPr id="0" name=""/>
        <dsp:cNvSpPr/>
      </dsp:nvSpPr>
      <dsp:spPr>
        <a:xfrm>
          <a:off x="288335" y="2597807"/>
          <a:ext cx="524245" cy="5242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AAB8A0-5BB0-489C-8A16-E59B8994FCD5}">
      <dsp:nvSpPr>
        <dsp:cNvPr id="0" name=""/>
        <dsp:cNvSpPr/>
      </dsp:nvSpPr>
      <dsp:spPr>
        <a:xfrm>
          <a:off x="1100916" y="2383343"/>
          <a:ext cx="9920525" cy="953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878" tIns="100878" rIns="100878" bIns="100878" numCol="1" spcCol="1270" anchor="ctr" anchorCtr="0">
          <a:noAutofit/>
        </a:bodyPr>
        <a:lstStyle/>
        <a:p>
          <a:pPr marL="0" lvl="0" indent="0" algn="l" defTabSz="1066800">
            <a:lnSpc>
              <a:spcPct val="100000"/>
            </a:lnSpc>
            <a:spcBef>
              <a:spcPct val="0"/>
            </a:spcBef>
            <a:spcAft>
              <a:spcPct val="35000"/>
            </a:spcAft>
            <a:buNone/>
          </a:pPr>
          <a:r>
            <a:rPr lang="en-US" sz="2400" kern="1200"/>
            <a:t>Allows for more seamless HW resilience experiments for </a:t>
          </a:r>
          <a:r>
            <a:rPr lang="en-US" sz="2400" u="sng" kern="1200"/>
            <a:t>future research</a:t>
          </a:r>
          <a:r>
            <a:rPr lang="en-US" sz="2400" kern="1200"/>
            <a:t>…</a:t>
          </a:r>
        </a:p>
      </dsp:txBody>
      <dsp:txXfrm>
        <a:off x="1100916" y="2383343"/>
        <a:ext cx="9920525" cy="9531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FA9519-62D9-45C1-A870-17C9F5AA28E4}"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2F35-F9E3-4C1B-85F0-35E8681807FA}" type="slidenum">
              <a:rPr lang="en-US" smtClean="0"/>
              <a:t>‹#›</a:t>
            </a:fld>
            <a:endParaRPr lang="en-US"/>
          </a:p>
        </p:txBody>
      </p:sp>
    </p:spTree>
    <p:extLst>
      <p:ext uri="{BB962C8B-B14F-4D97-AF65-F5344CB8AC3E}">
        <p14:creationId xmlns:p14="http://schemas.microsoft.com/office/powerpoint/2010/main" val="194350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 I’m Jaylen and I’ll be presenting my work on Dataflow-Aware Fault Resilience Analysis for DNN Accelerators</a:t>
            </a:r>
          </a:p>
        </p:txBody>
      </p:sp>
      <p:sp>
        <p:nvSpPr>
          <p:cNvPr id="4" name="Slide Number Placeholder 3"/>
          <p:cNvSpPr>
            <a:spLocks noGrp="1"/>
          </p:cNvSpPr>
          <p:nvPr>
            <p:ph type="sldNum" sz="quarter" idx="5"/>
          </p:nvPr>
        </p:nvSpPr>
        <p:spPr/>
        <p:txBody>
          <a:bodyPr/>
          <a:lstStyle/>
          <a:p>
            <a:fld id="{F44F2F35-F9E3-4C1B-85F0-35E8681807FA}" type="slidenum">
              <a:rPr lang="en-US" smtClean="0"/>
              <a:t>1</a:t>
            </a:fld>
            <a:endParaRPr lang="en-US"/>
          </a:p>
        </p:txBody>
      </p:sp>
    </p:spTree>
    <p:extLst>
      <p:ext uri="{BB962C8B-B14F-4D97-AF65-F5344CB8AC3E}">
        <p14:creationId xmlns:p14="http://schemas.microsoft.com/office/powerpoint/2010/main" val="1059785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We can model an error in software as turning off a switch – and we can see that it affects a certain region of the output – in this case a single floor</a:t>
            </a:r>
          </a:p>
        </p:txBody>
      </p:sp>
      <p:sp>
        <p:nvSpPr>
          <p:cNvPr id="4" name="Slide Number Placeholder 3"/>
          <p:cNvSpPr>
            <a:spLocks noGrp="1"/>
          </p:cNvSpPr>
          <p:nvPr>
            <p:ph type="sldNum" sz="quarter" idx="5"/>
          </p:nvPr>
        </p:nvSpPr>
        <p:spPr/>
        <p:txBody>
          <a:bodyPr/>
          <a:lstStyle/>
          <a:p>
            <a:fld id="{F44F2F35-F9E3-4C1B-85F0-35E8681807FA}" type="slidenum">
              <a:rPr lang="en-US" smtClean="0"/>
              <a:t>10</a:t>
            </a:fld>
            <a:endParaRPr lang="en-US"/>
          </a:p>
        </p:txBody>
      </p:sp>
    </p:spTree>
    <p:extLst>
      <p:ext uri="{BB962C8B-B14F-4D97-AF65-F5344CB8AC3E}">
        <p14:creationId xmlns:p14="http://schemas.microsoft.com/office/powerpoint/2010/main" val="3040122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 with just software visible state we have no way of telling what how an error in the hardware will affect the output</a:t>
            </a:r>
          </a:p>
        </p:txBody>
      </p:sp>
      <p:sp>
        <p:nvSpPr>
          <p:cNvPr id="4" name="Slide Number Placeholder 3"/>
          <p:cNvSpPr>
            <a:spLocks noGrp="1"/>
          </p:cNvSpPr>
          <p:nvPr>
            <p:ph type="sldNum" sz="quarter" idx="5"/>
          </p:nvPr>
        </p:nvSpPr>
        <p:spPr/>
        <p:txBody>
          <a:bodyPr/>
          <a:lstStyle/>
          <a:p>
            <a:fld id="{F44F2F35-F9E3-4C1B-85F0-35E8681807FA}" type="slidenum">
              <a:rPr lang="en-US" smtClean="0"/>
              <a:t>11</a:t>
            </a:fld>
            <a:endParaRPr lang="en-US"/>
          </a:p>
        </p:txBody>
      </p:sp>
    </p:spTree>
    <p:extLst>
      <p:ext uri="{BB962C8B-B14F-4D97-AF65-F5344CB8AC3E}">
        <p14:creationId xmlns:p14="http://schemas.microsoft.com/office/powerpoint/2010/main" val="1066351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Our framework uses dataflow analysis to illuminate the underlying reuse and error propagation of the hardware from the loop nest</a:t>
            </a:r>
          </a:p>
        </p:txBody>
      </p:sp>
      <p:sp>
        <p:nvSpPr>
          <p:cNvPr id="4" name="Slide Number Placeholder 3"/>
          <p:cNvSpPr>
            <a:spLocks noGrp="1"/>
          </p:cNvSpPr>
          <p:nvPr>
            <p:ph type="sldNum" sz="quarter" idx="5"/>
          </p:nvPr>
        </p:nvSpPr>
        <p:spPr/>
        <p:txBody>
          <a:bodyPr/>
          <a:lstStyle/>
          <a:p>
            <a:fld id="{F44F2F35-F9E3-4C1B-85F0-35E8681807FA}" type="slidenum">
              <a:rPr lang="en-US" smtClean="0"/>
              <a:t>12</a:t>
            </a:fld>
            <a:endParaRPr lang="en-US"/>
          </a:p>
        </p:txBody>
      </p:sp>
    </p:spTree>
    <p:extLst>
      <p:ext uri="{BB962C8B-B14F-4D97-AF65-F5344CB8AC3E}">
        <p14:creationId xmlns:p14="http://schemas.microsoft.com/office/powerpoint/2010/main" val="1362141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Which allows us to model errors in a more accurate and fine-grained manner</a:t>
            </a:r>
          </a:p>
        </p:txBody>
      </p:sp>
      <p:sp>
        <p:nvSpPr>
          <p:cNvPr id="4" name="Slide Number Placeholder 3"/>
          <p:cNvSpPr>
            <a:spLocks noGrp="1"/>
          </p:cNvSpPr>
          <p:nvPr>
            <p:ph type="sldNum" sz="quarter" idx="5"/>
          </p:nvPr>
        </p:nvSpPr>
        <p:spPr/>
        <p:txBody>
          <a:bodyPr/>
          <a:lstStyle/>
          <a:p>
            <a:fld id="{F44F2F35-F9E3-4C1B-85F0-35E8681807FA}" type="slidenum">
              <a:rPr lang="en-US" smtClean="0"/>
              <a:t>13</a:t>
            </a:fld>
            <a:endParaRPr lang="en-US"/>
          </a:p>
        </p:txBody>
      </p:sp>
    </p:spTree>
    <p:extLst>
      <p:ext uri="{BB962C8B-B14F-4D97-AF65-F5344CB8AC3E}">
        <p14:creationId xmlns:p14="http://schemas.microsoft.com/office/powerpoint/2010/main" val="4677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Where we can determine the dataflow-aware error sites</a:t>
            </a:r>
          </a:p>
        </p:txBody>
      </p:sp>
      <p:sp>
        <p:nvSpPr>
          <p:cNvPr id="4" name="Slide Number Placeholder 3"/>
          <p:cNvSpPr>
            <a:spLocks noGrp="1"/>
          </p:cNvSpPr>
          <p:nvPr>
            <p:ph type="sldNum" sz="quarter" idx="5"/>
          </p:nvPr>
        </p:nvSpPr>
        <p:spPr/>
        <p:txBody>
          <a:bodyPr/>
          <a:lstStyle/>
          <a:p>
            <a:fld id="{F44F2F35-F9E3-4C1B-85F0-35E8681807FA}" type="slidenum">
              <a:rPr lang="en-US" smtClean="0"/>
              <a:t>14</a:t>
            </a:fld>
            <a:endParaRPr lang="en-US"/>
          </a:p>
        </p:txBody>
      </p:sp>
    </p:spTree>
    <p:extLst>
      <p:ext uri="{BB962C8B-B14F-4D97-AF65-F5344CB8AC3E}">
        <p14:creationId xmlns:p14="http://schemas.microsoft.com/office/powerpoint/2010/main" val="3855946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Garamond" panose="02020404030301010803" pitchFamily="18" charset="0"/>
                <a:ea typeface="Calibri" panose="020F0502020204030204" pitchFamily="34" charset="0"/>
                <a:cs typeface="Times New Roman" panose="02020603050405020304" pitchFamily="18" charset="0"/>
              </a:rPr>
              <a:t>Using this insight, we can elevate resilience as a first-order design constraint for accelerator design, while also improving runtime compared to traditional RTL/low-level fault injections – which can lead to more seamless resilience experiments for future research</a:t>
            </a:r>
            <a:endParaRPr lang="en-US"/>
          </a:p>
        </p:txBody>
      </p:sp>
      <p:sp>
        <p:nvSpPr>
          <p:cNvPr id="4" name="Slide Number Placeholder 3"/>
          <p:cNvSpPr>
            <a:spLocks noGrp="1"/>
          </p:cNvSpPr>
          <p:nvPr>
            <p:ph type="sldNum" sz="quarter" idx="5"/>
          </p:nvPr>
        </p:nvSpPr>
        <p:spPr/>
        <p:txBody>
          <a:bodyPr/>
          <a:lstStyle/>
          <a:p>
            <a:fld id="{F44F2F35-F9E3-4C1B-85F0-35E8681807FA}" type="slidenum">
              <a:rPr lang="en-US" smtClean="0"/>
              <a:t>15</a:t>
            </a:fld>
            <a:endParaRPr lang="en-US"/>
          </a:p>
        </p:txBody>
      </p:sp>
    </p:spTree>
    <p:extLst>
      <p:ext uri="{BB962C8B-B14F-4D97-AF65-F5344CB8AC3E}">
        <p14:creationId xmlns:p14="http://schemas.microsoft.com/office/powerpoint/2010/main" val="2085444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Garamond" panose="02020404030301010803" pitchFamily="18" charset="0"/>
                <a:ea typeface="Calibri" panose="020F0502020204030204" pitchFamily="34" charset="0"/>
                <a:cs typeface="Times New Roman" panose="02020603050405020304" pitchFamily="18" charset="0"/>
              </a:rPr>
              <a:t>For more details, please stop by my poster. Thanks for listening.</a:t>
            </a:r>
            <a:endParaRPr lang="en-US"/>
          </a:p>
        </p:txBody>
      </p:sp>
      <p:sp>
        <p:nvSpPr>
          <p:cNvPr id="4" name="Slide Number Placeholder 3"/>
          <p:cNvSpPr>
            <a:spLocks noGrp="1"/>
          </p:cNvSpPr>
          <p:nvPr>
            <p:ph type="sldNum" sz="quarter" idx="5"/>
          </p:nvPr>
        </p:nvSpPr>
        <p:spPr/>
        <p:txBody>
          <a:bodyPr/>
          <a:lstStyle/>
          <a:p>
            <a:fld id="{F44F2F35-F9E3-4C1B-85F0-35E8681807FA}" type="slidenum">
              <a:rPr lang="en-US" smtClean="0"/>
              <a:t>16</a:t>
            </a:fld>
            <a:endParaRPr lang="en-US"/>
          </a:p>
        </p:txBody>
      </p:sp>
    </p:spTree>
    <p:extLst>
      <p:ext uri="{BB962C8B-B14F-4D97-AF65-F5344CB8AC3E}">
        <p14:creationId xmlns:p14="http://schemas.microsoft.com/office/powerpoint/2010/main" val="258028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give some background – as we design hardware today, the way we handle resilience is by leaving analysis to after many important design choices have been made – not treating it as a first order concern. When in reality – more are realizing – as you can see from the headlines, that this is a large issue for which we need to take a more active approach.</a:t>
            </a:r>
          </a:p>
        </p:txBody>
      </p:sp>
      <p:sp>
        <p:nvSpPr>
          <p:cNvPr id="4" name="Slide Number Placeholder 3"/>
          <p:cNvSpPr>
            <a:spLocks noGrp="1"/>
          </p:cNvSpPr>
          <p:nvPr>
            <p:ph type="sldNum" sz="quarter" idx="5"/>
          </p:nvPr>
        </p:nvSpPr>
        <p:spPr/>
        <p:txBody>
          <a:bodyPr/>
          <a:lstStyle/>
          <a:p>
            <a:fld id="{F44F2F35-F9E3-4C1B-85F0-35E8681807FA}" type="slidenum">
              <a:rPr lang="en-US" smtClean="0"/>
              <a:t>2</a:t>
            </a:fld>
            <a:endParaRPr lang="en-US"/>
          </a:p>
        </p:txBody>
      </p:sp>
    </p:spTree>
    <p:extLst>
      <p:ext uri="{BB962C8B-B14F-4D97-AF65-F5344CB8AC3E}">
        <p14:creationId xmlns:p14="http://schemas.microsoft.com/office/powerpoint/2010/main" val="36163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we are to avoid the same mistakes for our DNN accelerator designs, we need better resilience analysis tools than are currently available, which are either too slow for design space exploration or not accurate to actual hardware</a:t>
            </a:r>
          </a:p>
        </p:txBody>
      </p:sp>
      <p:sp>
        <p:nvSpPr>
          <p:cNvPr id="4" name="Slide Number Placeholder 3"/>
          <p:cNvSpPr>
            <a:spLocks noGrp="1"/>
          </p:cNvSpPr>
          <p:nvPr>
            <p:ph type="sldNum" sz="quarter" idx="5"/>
          </p:nvPr>
        </p:nvSpPr>
        <p:spPr/>
        <p:txBody>
          <a:bodyPr/>
          <a:lstStyle/>
          <a:p>
            <a:fld id="{F44F2F35-F9E3-4C1B-85F0-35E8681807FA}" type="slidenum">
              <a:rPr lang="en-US" smtClean="0"/>
              <a:t>3</a:t>
            </a:fld>
            <a:endParaRPr lang="en-US"/>
          </a:p>
        </p:txBody>
      </p:sp>
    </p:spTree>
    <p:extLst>
      <p:ext uri="{BB962C8B-B14F-4D97-AF65-F5344CB8AC3E}">
        <p14:creationId xmlns:p14="http://schemas.microsoft.com/office/powerpoint/2010/main" val="326703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solution is to exploit the structured dataflow of accelerators – and use this constrained space to our advantage</a:t>
            </a:r>
          </a:p>
        </p:txBody>
      </p:sp>
      <p:sp>
        <p:nvSpPr>
          <p:cNvPr id="4" name="Slide Number Placeholder 3"/>
          <p:cNvSpPr>
            <a:spLocks noGrp="1"/>
          </p:cNvSpPr>
          <p:nvPr>
            <p:ph type="sldNum" sz="quarter" idx="5"/>
          </p:nvPr>
        </p:nvSpPr>
        <p:spPr/>
        <p:txBody>
          <a:bodyPr/>
          <a:lstStyle/>
          <a:p>
            <a:fld id="{F44F2F35-F9E3-4C1B-85F0-35E8681807FA}" type="slidenum">
              <a:rPr lang="en-US" smtClean="0"/>
              <a:t>4</a:t>
            </a:fld>
            <a:endParaRPr lang="en-US"/>
          </a:p>
        </p:txBody>
      </p:sp>
    </p:spTree>
    <p:extLst>
      <p:ext uri="{BB962C8B-B14F-4D97-AF65-F5344CB8AC3E}">
        <p14:creationId xmlns:p14="http://schemas.microsoft.com/office/powerpoint/2010/main" val="2583791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explain how we do this – I’ll use an analogy…</a:t>
            </a:r>
          </a:p>
        </p:txBody>
      </p:sp>
      <p:sp>
        <p:nvSpPr>
          <p:cNvPr id="4" name="Slide Number Placeholder 3"/>
          <p:cNvSpPr>
            <a:spLocks noGrp="1"/>
          </p:cNvSpPr>
          <p:nvPr>
            <p:ph type="sldNum" sz="quarter" idx="5"/>
          </p:nvPr>
        </p:nvSpPr>
        <p:spPr/>
        <p:txBody>
          <a:bodyPr/>
          <a:lstStyle/>
          <a:p>
            <a:fld id="{F44F2F35-F9E3-4C1B-85F0-35E8681807FA}" type="slidenum">
              <a:rPr lang="en-US" smtClean="0"/>
              <a:t>5</a:t>
            </a:fld>
            <a:endParaRPr lang="en-US"/>
          </a:p>
        </p:txBody>
      </p:sp>
    </p:spTree>
    <p:extLst>
      <p:ext uri="{BB962C8B-B14F-4D97-AF65-F5344CB8AC3E}">
        <p14:creationId xmlns:p14="http://schemas.microsoft.com/office/powerpoint/2010/main" val="87964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Let’s represent the output of a DNN operation as the (lights of rooms in the house on the right)</a:t>
            </a:r>
          </a:p>
        </p:txBody>
      </p:sp>
      <p:sp>
        <p:nvSpPr>
          <p:cNvPr id="4" name="Slide Number Placeholder 3"/>
          <p:cNvSpPr>
            <a:spLocks noGrp="1"/>
          </p:cNvSpPr>
          <p:nvPr>
            <p:ph type="sldNum" sz="quarter" idx="5"/>
          </p:nvPr>
        </p:nvSpPr>
        <p:spPr/>
        <p:txBody>
          <a:bodyPr/>
          <a:lstStyle/>
          <a:p>
            <a:fld id="{F44F2F35-F9E3-4C1B-85F0-35E8681807FA}" type="slidenum">
              <a:rPr lang="en-US" smtClean="0"/>
              <a:t>6</a:t>
            </a:fld>
            <a:endParaRPr lang="en-US"/>
          </a:p>
        </p:txBody>
      </p:sp>
    </p:spTree>
    <p:extLst>
      <p:ext uri="{BB962C8B-B14F-4D97-AF65-F5344CB8AC3E}">
        <p14:creationId xmlns:p14="http://schemas.microsoft.com/office/powerpoint/2010/main" val="411724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lights of rooms in the house on the right</a:t>
            </a:r>
          </a:p>
        </p:txBody>
      </p:sp>
      <p:sp>
        <p:nvSpPr>
          <p:cNvPr id="4" name="Slide Number Placeholder 3"/>
          <p:cNvSpPr>
            <a:spLocks noGrp="1"/>
          </p:cNvSpPr>
          <p:nvPr>
            <p:ph type="sldNum" sz="quarter" idx="5"/>
          </p:nvPr>
        </p:nvSpPr>
        <p:spPr/>
        <p:txBody>
          <a:bodyPr/>
          <a:lstStyle/>
          <a:p>
            <a:fld id="{F44F2F35-F9E3-4C1B-85F0-35E8681807FA}" type="slidenum">
              <a:rPr lang="en-US" smtClean="0"/>
              <a:t>7</a:t>
            </a:fld>
            <a:endParaRPr lang="en-US"/>
          </a:p>
        </p:txBody>
      </p:sp>
    </p:spTree>
    <p:extLst>
      <p:ext uri="{BB962C8B-B14F-4D97-AF65-F5344CB8AC3E}">
        <p14:creationId xmlns:p14="http://schemas.microsoft.com/office/powerpoint/2010/main" val="231746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switch box on the left can then represent software visible state</a:t>
            </a:r>
          </a:p>
        </p:txBody>
      </p:sp>
      <p:sp>
        <p:nvSpPr>
          <p:cNvPr id="4" name="Slide Number Placeholder 3"/>
          <p:cNvSpPr>
            <a:spLocks noGrp="1"/>
          </p:cNvSpPr>
          <p:nvPr>
            <p:ph type="sldNum" sz="quarter" idx="5"/>
          </p:nvPr>
        </p:nvSpPr>
        <p:spPr/>
        <p:txBody>
          <a:bodyPr/>
          <a:lstStyle/>
          <a:p>
            <a:fld id="{F44F2F35-F9E3-4C1B-85F0-35E8681807FA}" type="slidenum">
              <a:rPr lang="en-US" smtClean="0"/>
              <a:t>8</a:t>
            </a:fld>
            <a:endParaRPr lang="en-US"/>
          </a:p>
        </p:txBody>
      </p:sp>
    </p:spTree>
    <p:extLst>
      <p:ext uri="{BB962C8B-B14F-4D97-AF65-F5344CB8AC3E}">
        <p14:creationId xmlns:p14="http://schemas.microsoft.com/office/powerpoint/2010/main" val="872841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 the middle is the HW-dependent dataflow – which can be represented by a loop nest like so </a:t>
            </a:r>
          </a:p>
        </p:txBody>
      </p:sp>
      <p:sp>
        <p:nvSpPr>
          <p:cNvPr id="4" name="Slide Number Placeholder 3"/>
          <p:cNvSpPr>
            <a:spLocks noGrp="1"/>
          </p:cNvSpPr>
          <p:nvPr>
            <p:ph type="sldNum" sz="quarter" idx="5"/>
          </p:nvPr>
        </p:nvSpPr>
        <p:spPr/>
        <p:txBody>
          <a:bodyPr/>
          <a:lstStyle/>
          <a:p>
            <a:fld id="{F44F2F35-F9E3-4C1B-85F0-35E8681807FA}" type="slidenum">
              <a:rPr lang="en-US" smtClean="0"/>
              <a:t>9</a:t>
            </a:fld>
            <a:endParaRPr lang="en-US"/>
          </a:p>
        </p:txBody>
      </p:sp>
    </p:spTree>
    <p:extLst>
      <p:ext uri="{BB962C8B-B14F-4D97-AF65-F5344CB8AC3E}">
        <p14:creationId xmlns:p14="http://schemas.microsoft.com/office/powerpoint/2010/main" val="4281322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ECAE-AEDC-4FB8-9FD9-3161E0ABA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6E04C6-6064-4104-B58D-DA860297A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339775-D1F0-49DE-93E4-A95A0DB26B30}"/>
              </a:ext>
            </a:extLst>
          </p:cNvPr>
          <p:cNvSpPr>
            <a:spLocks noGrp="1"/>
          </p:cNvSpPr>
          <p:nvPr>
            <p:ph type="dt" sz="half" idx="10"/>
          </p:nvPr>
        </p:nvSpPr>
        <p:spPr/>
        <p:txBody>
          <a:bodyPr/>
          <a:lstStyle/>
          <a:p>
            <a:fld id="{5955E21E-5A08-4746-85A2-C16B2B60D3C2}" type="datetime1">
              <a:rPr lang="en-US" smtClean="0"/>
              <a:t>2/28/2022</a:t>
            </a:fld>
            <a:endParaRPr lang="en-US"/>
          </a:p>
        </p:txBody>
      </p:sp>
      <p:sp>
        <p:nvSpPr>
          <p:cNvPr id="5" name="Footer Placeholder 4">
            <a:extLst>
              <a:ext uri="{FF2B5EF4-FFF2-40B4-BE49-F238E27FC236}">
                <a16:creationId xmlns:a16="http://schemas.microsoft.com/office/drawing/2014/main" id="{59924AF8-1C3D-4660-926D-D8A1B36B1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17272-548F-4FE3-9696-2CB8AE975C87}"/>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355334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1596-4BB7-447C-B654-FDB90285B9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62FD9B-215F-49B6-B17D-B3CB12EBE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A1EFB6-4890-45B9-9B2A-0B3B48E2DBEB}"/>
              </a:ext>
            </a:extLst>
          </p:cNvPr>
          <p:cNvSpPr>
            <a:spLocks noGrp="1"/>
          </p:cNvSpPr>
          <p:nvPr>
            <p:ph type="dt" sz="half" idx="10"/>
          </p:nvPr>
        </p:nvSpPr>
        <p:spPr/>
        <p:txBody>
          <a:bodyPr/>
          <a:lstStyle/>
          <a:p>
            <a:fld id="{51D55A12-FCF2-4EEB-8F1D-2DB1BA7EABE2}" type="datetime1">
              <a:rPr lang="en-US" smtClean="0"/>
              <a:t>2/28/2022</a:t>
            </a:fld>
            <a:endParaRPr lang="en-US"/>
          </a:p>
        </p:txBody>
      </p:sp>
      <p:sp>
        <p:nvSpPr>
          <p:cNvPr id="5" name="Footer Placeholder 4">
            <a:extLst>
              <a:ext uri="{FF2B5EF4-FFF2-40B4-BE49-F238E27FC236}">
                <a16:creationId xmlns:a16="http://schemas.microsoft.com/office/drawing/2014/main" id="{A8B7E81A-826B-45D5-BFE0-C0C8AE177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0E3ED-D2F0-4908-ABE5-DAEACA865982}"/>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1163318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CE4D7A-2419-43D7-9748-2A3E3075D1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FFDB9-2B3A-49CA-9515-1A879D44E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F4107-2A6C-419A-A7F1-A5826C74482A}"/>
              </a:ext>
            </a:extLst>
          </p:cNvPr>
          <p:cNvSpPr>
            <a:spLocks noGrp="1"/>
          </p:cNvSpPr>
          <p:nvPr>
            <p:ph type="dt" sz="half" idx="10"/>
          </p:nvPr>
        </p:nvSpPr>
        <p:spPr/>
        <p:txBody>
          <a:bodyPr/>
          <a:lstStyle/>
          <a:p>
            <a:fld id="{46D3F408-9470-44AE-96CE-EDD7A340B1D2}" type="datetime1">
              <a:rPr lang="en-US" smtClean="0"/>
              <a:t>2/28/2022</a:t>
            </a:fld>
            <a:endParaRPr lang="en-US"/>
          </a:p>
        </p:txBody>
      </p:sp>
      <p:sp>
        <p:nvSpPr>
          <p:cNvPr id="5" name="Footer Placeholder 4">
            <a:extLst>
              <a:ext uri="{FF2B5EF4-FFF2-40B4-BE49-F238E27FC236}">
                <a16:creationId xmlns:a16="http://schemas.microsoft.com/office/drawing/2014/main" id="{16AE9992-135C-4196-8356-614EFF87A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514FF-77C4-4283-A3F9-AC55CBA13B67}"/>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2100745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73FC-6125-490E-8151-1E13A704C5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52F06-1F37-4561-B267-B4D2CD6642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EBD81-9756-4838-80D7-153D94D95DA7}"/>
              </a:ext>
            </a:extLst>
          </p:cNvPr>
          <p:cNvSpPr>
            <a:spLocks noGrp="1"/>
          </p:cNvSpPr>
          <p:nvPr>
            <p:ph type="dt" sz="half" idx="10"/>
          </p:nvPr>
        </p:nvSpPr>
        <p:spPr/>
        <p:txBody>
          <a:bodyPr/>
          <a:lstStyle/>
          <a:p>
            <a:fld id="{2422D66C-4B78-4117-BBDC-47B701DCBFDD}" type="datetime1">
              <a:rPr lang="en-US" smtClean="0"/>
              <a:t>2/28/2022</a:t>
            </a:fld>
            <a:endParaRPr lang="en-US"/>
          </a:p>
        </p:txBody>
      </p:sp>
      <p:sp>
        <p:nvSpPr>
          <p:cNvPr id="5" name="Footer Placeholder 4">
            <a:extLst>
              <a:ext uri="{FF2B5EF4-FFF2-40B4-BE49-F238E27FC236}">
                <a16:creationId xmlns:a16="http://schemas.microsoft.com/office/drawing/2014/main" id="{F8A02235-E0D8-42EF-B4C3-27B23616B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6247D-F5DB-4F6D-BBC7-5D143032BC5E}"/>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170630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08F8-A9DE-419A-819F-34E81A04A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4D43CD-8B12-4F5F-A9F1-DD6CEA3E1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7F8822-73D6-439A-846A-D831970F7BF4}"/>
              </a:ext>
            </a:extLst>
          </p:cNvPr>
          <p:cNvSpPr>
            <a:spLocks noGrp="1"/>
          </p:cNvSpPr>
          <p:nvPr>
            <p:ph type="dt" sz="half" idx="10"/>
          </p:nvPr>
        </p:nvSpPr>
        <p:spPr/>
        <p:txBody>
          <a:bodyPr/>
          <a:lstStyle/>
          <a:p>
            <a:fld id="{B37F4798-3A48-4AFF-BF79-B7B18B47DF0C}" type="datetime1">
              <a:rPr lang="en-US" smtClean="0"/>
              <a:t>2/28/2022</a:t>
            </a:fld>
            <a:endParaRPr lang="en-US"/>
          </a:p>
        </p:txBody>
      </p:sp>
      <p:sp>
        <p:nvSpPr>
          <p:cNvPr id="5" name="Footer Placeholder 4">
            <a:extLst>
              <a:ext uri="{FF2B5EF4-FFF2-40B4-BE49-F238E27FC236}">
                <a16:creationId xmlns:a16="http://schemas.microsoft.com/office/drawing/2014/main" id="{45A7C2B1-40A3-479D-9EE2-C8EFB09B1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68BF1-A066-4716-BDF8-9F72A11D1003}"/>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380712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190E-50C4-401B-8C46-B18B12C0AE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4F443-5E28-44A3-934D-4D0CE0C58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451F0E-3BBB-4100-8059-B0A14B211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F4FE2-3176-4A64-9BE5-12FF08FE8D61}"/>
              </a:ext>
            </a:extLst>
          </p:cNvPr>
          <p:cNvSpPr>
            <a:spLocks noGrp="1"/>
          </p:cNvSpPr>
          <p:nvPr>
            <p:ph type="dt" sz="half" idx="10"/>
          </p:nvPr>
        </p:nvSpPr>
        <p:spPr/>
        <p:txBody>
          <a:bodyPr/>
          <a:lstStyle/>
          <a:p>
            <a:fld id="{A18A3A26-394B-4511-A6F0-66EEE2AA1EE6}" type="datetime1">
              <a:rPr lang="en-US" smtClean="0"/>
              <a:t>2/28/2022</a:t>
            </a:fld>
            <a:endParaRPr lang="en-US"/>
          </a:p>
        </p:txBody>
      </p:sp>
      <p:sp>
        <p:nvSpPr>
          <p:cNvPr id="6" name="Footer Placeholder 5">
            <a:extLst>
              <a:ext uri="{FF2B5EF4-FFF2-40B4-BE49-F238E27FC236}">
                <a16:creationId xmlns:a16="http://schemas.microsoft.com/office/drawing/2014/main" id="{5A332207-3A18-4239-B3BC-BC9E0CEA4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EDB8C-D11B-402C-AFBE-2BC88936F312}"/>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419688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E5B3-F112-416F-B76A-F858650C07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54215-1A44-44E1-BFA8-DB573D36E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37F4FF-EE00-44FA-B549-B855146F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3A0455-740E-488C-A531-FE2502D8E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CB92E-C4FD-4DEB-903D-60447ACCB6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D53189-E06C-483F-8959-AE3A5E11B3BB}"/>
              </a:ext>
            </a:extLst>
          </p:cNvPr>
          <p:cNvSpPr>
            <a:spLocks noGrp="1"/>
          </p:cNvSpPr>
          <p:nvPr>
            <p:ph type="dt" sz="half" idx="10"/>
          </p:nvPr>
        </p:nvSpPr>
        <p:spPr/>
        <p:txBody>
          <a:bodyPr/>
          <a:lstStyle/>
          <a:p>
            <a:fld id="{4FEB4142-183C-44E8-B855-C3FE613FE9DC}" type="datetime1">
              <a:rPr lang="en-US" smtClean="0"/>
              <a:t>2/28/2022</a:t>
            </a:fld>
            <a:endParaRPr lang="en-US"/>
          </a:p>
        </p:txBody>
      </p:sp>
      <p:sp>
        <p:nvSpPr>
          <p:cNvPr id="8" name="Footer Placeholder 7">
            <a:extLst>
              <a:ext uri="{FF2B5EF4-FFF2-40B4-BE49-F238E27FC236}">
                <a16:creationId xmlns:a16="http://schemas.microsoft.com/office/drawing/2014/main" id="{3EC95737-5FFB-4BF7-9EB7-541524CFBB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630A2-4C54-441E-ABC6-89380A1A0FCF}"/>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258210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5BBE-A068-4090-9C7F-92CB5FC3D8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D815F-D5FE-447E-B19C-AA2EF939438F}"/>
              </a:ext>
            </a:extLst>
          </p:cNvPr>
          <p:cNvSpPr>
            <a:spLocks noGrp="1"/>
          </p:cNvSpPr>
          <p:nvPr>
            <p:ph type="dt" sz="half" idx="10"/>
          </p:nvPr>
        </p:nvSpPr>
        <p:spPr/>
        <p:txBody>
          <a:bodyPr/>
          <a:lstStyle/>
          <a:p>
            <a:fld id="{942554AD-107D-4CEB-8104-D916074DEDEE}" type="datetime1">
              <a:rPr lang="en-US" smtClean="0"/>
              <a:t>2/28/2022</a:t>
            </a:fld>
            <a:endParaRPr lang="en-US"/>
          </a:p>
        </p:txBody>
      </p:sp>
      <p:sp>
        <p:nvSpPr>
          <p:cNvPr id="4" name="Footer Placeholder 3">
            <a:extLst>
              <a:ext uri="{FF2B5EF4-FFF2-40B4-BE49-F238E27FC236}">
                <a16:creationId xmlns:a16="http://schemas.microsoft.com/office/drawing/2014/main" id="{D515D3AE-6D85-4001-84FC-E24509A048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DFE5E0-A754-4764-9253-FF1FFB4219CD}"/>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2658833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D5ED8-8859-435C-B6FD-D523459EB0E2}"/>
              </a:ext>
            </a:extLst>
          </p:cNvPr>
          <p:cNvSpPr>
            <a:spLocks noGrp="1"/>
          </p:cNvSpPr>
          <p:nvPr>
            <p:ph type="dt" sz="half" idx="10"/>
          </p:nvPr>
        </p:nvSpPr>
        <p:spPr/>
        <p:txBody>
          <a:bodyPr/>
          <a:lstStyle/>
          <a:p>
            <a:fld id="{62C29E49-59FD-461E-9023-1812D12ADC3E}" type="datetime1">
              <a:rPr lang="en-US" smtClean="0"/>
              <a:t>2/28/2022</a:t>
            </a:fld>
            <a:endParaRPr lang="en-US"/>
          </a:p>
        </p:txBody>
      </p:sp>
      <p:sp>
        <p:nvSpPr>
          <p:cNvPr id="3" name="Footer Placeholder 2">
            <a:extLst>
              <a:ext uri="{FF2B5EF4-FFF2-40B4-BE49-F238E27FC236}">
                <a16:creationId xmlns:a16="http://schemas.microsoft.com/office/drawing/2014/main" id="{2982C696-7B88-486B-97F3-41416A283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972B0-F112-4209-A925-7389D513D483}"/>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2219668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3AC6-6EC6-4577-AF40-4A8CF2BDF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E41440-5B95-4994-B63A-FE525D83E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32D5C9-A2D4-4555-88D8-C37558DB7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64DAA-D55A-419A-9DB6-954D4E36A37A}"/>
              </a:ext>
            </a:extLst>
          </p:cNvPr>
          <p:cNvSpPr>
            <a:spLocks noGrp="1"/>
          </p:cNvSpPr>
          <p:nvPr>
            <p:ph type="dt" sz="half" idx="10"/>
          </p:nvPr>
        </p:nvSpPr>
        <p:spPr/>
        <p:txBody>
          <a:bodyPr/>
          <a:lstStyle/>
          <a:p>
            <a:fld id="{7BAB0D5C-2896-4DBA-82D5-401BA0D1FA07}" type="datetime1">
              <a:rPr lang="en-US" smtClean="0"/>
              <a:t>2/28/2022</a:t>
            </a:fld>
            <a:endParaRPr lang="en-US"/>
          </a:p>
        </p:txBody>
      </p:sp>
      <p:sp>
        <p:nvSpPr>
          <p:cNvPr id="6" name="Footer Placeholder 5">
            <a:extLst>
              <a:ext uri="{FF2B5EF4-FFF2-40B4-BE49-F238E27FC236}">
                <a16:creationId xmlns:a16="http://schemas.microsoft.com/office/drawing/2014/main" id="{B9B5FFE6-7DA3-434A-9ECA-17FADAD29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4096A-980C-4479-A3A3-750E1F52DC95}"/>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123027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6064-BC73-4E27-929D-1A1015FD14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C2DA0-068E-4F6C-BA28-13C4361B3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A868D-2B2A-4240-8877-A05D40739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2D58-136D-4666-984D-B8C1A7043A04}"/>
              </a:ext>
            </a:extLst>
          </p:cNvPr>
          <p:cNvSpPr>
            <a:spLocks noGrp="1"/>
          </p:cNvSpPr>
          <p:nvPr>
            <p:ph type="dt" sz="half" idx="10"/>
          </p:nvPr>
        </p:nvSpPr>
        <p:spPr/>
        <p:txBody>
          <a:bodyPr/>
          <a:lstStyle/>
          <a:p>
            <a:fld id="{E57DA0C9-36AF-48A5-B8D1-FB7C3C685F13}" type="datetime1">
              <a:rPr lang="en-US" smtClean="0"/>
              <a:t>2/28/2022</a:t>
            </a:fld>
            <a:endParaRPr lang="en-US"/>
          </a:p>
        </p:txBody>
      </p:sp>
      <p:sp>
        <p:nvSpPr>
          <p:cNvPr id="6" name="Footer Placeholder 5">
            <a:extLst>
              <a:ext uri="{FF2B5EF4-FFF2-40B4-BE49-F238E27FC236}">
                <a16:creationId xmlns:a16="http://schemas.microsoft.com/office/drawing/2014/main" id="{BCE984C3-BD1F-4680-8B35-53A799ED7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5D680D-3C12-413A-9F87-0B4B28A4AB94}"/>
              </a:ext>
            </a:extLst>
          </p:cNvPr>
          <p:cNvSpPr>
            <a:spLocks noGrp="1"/>
          </p:cNvSpPr>
          <p:nvPr>
            <p:ph type="sldNum" sz="quarter" idx="12"/>
          </p:nvPr>
        </p:nvSpPr>
        <p:spPr/>
        <p:txBody>
          <a:bodyPr/>
          <a:lstStyle/>
          <a:p>
            <a:fld id="{CF5B0FD6-A380-44D4-9EE7-61AD6F921C8F}" type="slidenum">
              <a:rPr lang="en-US" smtClean="0"/>
              <a:t>‹#›</a:t>
            </a:fld>
            <a:endParaRPr lang="en-US"/>
          </a:p>
        </p:txBody>
      </p:sp>
    </p:spTree>
    <p:extLst>
      <p:ext uri="{BB962C8B-B14F-4D97-AF65-F5344CB8AC3E}">
        <p14:creationId xmlns:p14="http://schemas.microsoft.com/office/powerpoint/2010/main" val="2443122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73243-3CE3-478A-8AD2-5F597EBB8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538CE9-A127-4C91-9F92-C457C1964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378D1-637D-4AB6-807E-7B328D307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1383A-4D0A-4874-8377-55337F5E9CE5}" type="datetime1">
              <a:rPr lang="en-US" smtClean="0"/>
              <a:t>2/28/2022</a:t>
            </a:fld>
            <a:endParaRPr lang="en-US"/>
          </a:p>
        </p:txBody>
      </p:sp>
      <p:sp>
        <p:nvSpPr>
          <p:cNvPr id="5" name="Footer Placeholder 4">
            <a:extLst>
              <a:ext uri="{FF2B5EF4-FFF2-40B4-BE49-F238E27FC236}">
                <a16:creationId xmlns:a16="http://schemas.microsoft.com/office/drawing/2014/main" id="{9DF334D7-FE2D-44A9-A63F-9E72E87A0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0B4423-BF1A-4F5B-A6B2-D67BEF0013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5B0FD6-A380-44D4-9EE7-61AD6F921C8F}" type="slidenum">
              <a:rPr lang="en-US" smtClean="0"/>
              <a:t>‹#›</a:t>
            </a:fld>
            <a:endParaRPr lang="en-US"/>
          </a:p>
        </p:txBody>
      </p:sp>
    </p:spTree>
    <p:extLst>
      <p:ext uri="{BB962C8B-B14F-4D97-AF65-F5344CB8AC3E}">
        <p14:creationId xmlns:p14="http://schemas.microsoft.com/office/powerpoint/2010/main" val="422304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A3E00C7E-35E4-4416-A504-0680E0E0A3BD}"/>
              </a:ext>
            </a:extLst>
          </p:cNvPr>
          <p:cNvSpPr>
            <a:spLocks noGrp="1"/>
          </p:cNvSpPr>
          <p:nvPr>
            <p:ph type="ctrTitle"/>
          </p:nvPr>
        </p:nvSpPr>
        <p:spPr/>
        <p:txBody>
          <a:bodyPr>
            <a:normAutofit fontScale="90000"/>
          </a:bodyPr>
          <a:lstStyle/>
          <a:p>
            <a:r>
              <a:rPr lang="en-US" b="1"/>
              <a:t>Dataflow-Aware Fault Resilience Analysis for DNN Accelerators</a:t>
            </a:r>
          </a:p>
        </p:txBody>
      </p:sp>
      <p:sp>
        <p:nvSpPr>
          <p:cNvPr id="19" name="Subtitle 18">
            <a:extLst>
              <a:ext uri="{FF2B5EF4-FFF2-40B4-BE49-F238E27FC236}">
                <a16:creationId xmlns:a16="http://schemas.microsoft.com/office/drawing/2014/main" id="{FD456C60-C675-4445-90A3-EF0EF9F48497}"/>
              </a:ext>
            </a:extLst>
          </p:cNvPr>
          <p:cNvSpPr>
            <a:spLocks noGrp="1"/>
          </p:cNvSpPr>
          <p:nvPr>
            <p:ph type="subTitle" idx="1"/>
          </p:nvPr>
        </p:nvSpPr>
        <p:spPr/>
        <p:txBody>
          <a:bodyPr>
            <a:normAutofit lnSpcReduction="10000"/>
          </a:bodyPr>
          <a:lstStyle/>
          <a:p>
            <a:r>
              <a:rPr lang="en-US" b="1">
                <a:solidFill>
                  <a:schemeClr val="accent2"/>
                </a:solidFill>
              </a:rPr>
              <a:t>Jaylen Wang</a:t>
            </a:r>
            <a:r>
              <a:rPr lang="en-US"/>
              <a:t>, Abdulrahman Mahmoud, David Brooks, Gu-Yeon Wei</a:t>
            </a:r>
          </a:p>
          <a:p>
            <a:r>
              <a:rPr lang="en-US"/>
              <a:t>YArch’22 Lightning Talk</a:t>
            </a:r>
          </a:p>
          <a:p>
            <a:endParaRPr lang="en-US"/>
          </a:p>
          <a:p>
            <a:r>
              <a:rPr lang="en-US" sz="2000"/>
              <a:t>March 1, 2022</a:t>
            </a:r>
          </a:p>
          <a:p>
            <a:endParaRPr lang="en-US"/>
          </a:p>
        </p:txBody>
      </p:sp>
      <p:pic>
        <p:nvPicPr>
          <p:cNvPr id="20" name="Picture 4" descr="See the source image">
            <a:extLst>
              <a:ext uri="{FF2B5EF4-FFF2-40B4-BE49-F238E27FC236}">
                <a16:creationId xmlns:a16="http://schemas.microsoft.com/office/drawing/2014/main" id="{09EF0E25-839B-46A9-ADA9-7A9F23D71EA2}"/>
              </a:ext>
            </a:extLst>
          </p:cNvPr>
          <p:cNvPicPr>
            <a:picLocks noChangeAspect="1" noChangeArrowheads="1"/>
          </p:cNvPicPr>
          <p:nvPr/>
        </p:nvPicPr>
        <p:blipFill>
          <a:blip r:embed="rId3">
            <a:alphaModFix amt="25000"/>
            <a:extLst>
              <a:ext uri="{28A0092B-C50C-407E-A947-70E740481C1C}">
                <a14:useLocalDpi xmlns:a14="http://schemas.microsoft.com/office/drawing/2010/main" val="0"/>
              </a:ext>
            </a:extLst>
          </a:blip>
          <a:srcRect/>
          <a:stretch>
            <a:fillRect/>
          </a:stretch>
        </p:blipFill>
        <p:spPr bwMode="auto">
          <a:xfrm flipH="1">
            <a:off x="6096000" y="4116795"/>
            <a:ext cx="136802" cy="30557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ee the source image">
            <a:extLst>
              <a:ext uri="{FF2B5EF4-FFF2-40B4-BE49-F238E27FC236}">
                <a16:creationId xmlns:a16="http://schemas.microsoft.com/office/drawing/2014/main" id="{513B6E30-AA3C-4085-AF39-3652088AB81C}"/>
              </a:ext>
            </a:extLst>
          </p:cNvPr>
          <p:cNvPicPr>
            <a:picLocks noChangeAspect="1" noChangeArrowheads="1"/>
          </p:cNvPicPr>
          <p:nvPr/>
        </p:nvPicPr>
        <p:blipFill>
          <a:blip r:embed="rId3">
            <a:alphaModFix amt="25000"/>
            <a:extLst>
              <a:ext uri="{28A0092B-C50C-407E-A947-70E740481C1C}">
                <a14:useLocalDpi xmlns:a14="http://schemas.microsoft.com/office/drawing/2010/main" val="0"/>
              </a:ext>
            </a:extLst>
          </a:blip>
          <a:srcRect/>
          <a:stretch>
            <a:fillRect/>
          </a:stretch>
        </p:blipFill>
        <p:spPr bwMode="auto">
          <a:xfrm flipH="1">
            <a:off x="6273338" y="4116795"/>
            <a:ext cx="136802" cy="30557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See the source image">
            <a:extLst>
              <a:ext uri="{FF2B5EF4-FFF2-40B4-BE49-F238E27FC236}">
                <a16:creationId xmlns:a16="http://schemas.microsoft.com/office/drawing/2014/main" id="{FDA2A0FB-D5CC-4204-9EB7-55DC11F8DB53}"/>
              </a:ext>
            </a:extLst>
          </p:cNvPr>
          <p:cNvPicPr>
            <a:picLocks noChangeAspect="1" noChangeArrowheads="1"/>
          </p:cNvPicPr>
          <p:nvPr/>
        </p:nvPicPr>
        <p:blipFill>
          <a:blip r:embed="rId3">
            <a:alphaModFix amt="25000"/>
            <a:extLst>
              <a:ext uri="{28A0092B-C50C-407E-A947-70E740481C1C}">
                <a14:useLocalDpi xmlns:a14="http://schemas.microsoft.com/office/drawing/2010/main" val="0"/>
              </a:ext>
            </a:extLst>
          </a:blip>
          <a:srcRect/>
          <a:stretch>
            <a:fillRect/>
          </a:stretch>
        </p:blipFill>
        <p:spPr bwMode="auto">
          <a:xfrm flipH="1">
            <a:off x="6470205" y="4116795"/>
            <a:ext cx="136802" cy="30557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See the source image">
            <a:extLst>
              <a:ext uri="{FF2B5EF4-FFF2-40B4-BE49-F238E27FC236}">
                <a16:creationId xmlns:a16="http://schemas.microsoft.com/office/drawing/2014/main" id="{80CCD997-A4C9-4CD8-9EA9-ECDB0B737C7A}"/>
              </a:ext>
            </a:extLst>
          </p:cNvPr>
          <p:cNvPicPr>
            <a:picLocks noChangeAspect="1" noChangeArrowheads="1"/>
          </p:cNvPicPr>
          <p:nvPr/>
        </p:nvPicPr>
        <p:blipFill>
          <a:blip r:embed="rId3">
            <a:alphaModFix amt="25000"/>
            <a:extLst>
              <a:ext uri="{28A0092B-C50C-407E-A947-70E740481C1C}">
                <a14:useLocalDpi xmlns:a14="http://schemas.microsoft.com/office/drawing/2010/main" val="0"/>
              </a:ext>
            </a:extLst>
          </a:blip>
          <a:srcRect/>
          <a:stretch>
            <a:fillRect/>
          </a:stretch>
        </p:blipFill>
        <p:spPr bwMode="auto">
          <a:xfrm flipH="1">
            <a:off x="6647543" y="4116795"/>
            <a:ext cx="136802" cy="30557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Text&#10;&#10;Description automatically generated with medium confidence">
            <a:extLst>
              <a:ext uri="{FF2B5EF4-FFF2-40B4-BE49-F238E27FC236}">
                <a16:creationId xmlns:a16="http://schemas.microsoft.com/office/drawing/2014/main" id="{0D45D5C6-72A9-411D-8A1F-6452979A8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873" y="5914263"/>
            <a:ext cx="2940036" cy="842822"/>
          </a:xfrm>
          <a:prstGeom prst="rect">
            <a:avLst/>
          </a:prstGeom>
        </p:spPr>
      </p:pic>
    </p:spTree>
    <p:extLst>
      <p:ext uri="{BB962C8B-B14F-4D97-AF65-F5344CB8AC3E}">
        <p14:creationId xmlns:p14="http://schemas.microsoft.com/office/powerpoint/2010/main" val="3874598470"/>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68" idx="1"/>
          </p:cNvCxnSpPr>
          <p:nvPr/>
        </p:nvCxnSpPr>
        <p:spPr>
          <a:xfrm>
            <a:off x="2591726" y="5108252"/>
            <a:ext cx="977432" cy="2991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93CEC25-7613-4F9E-8EF4-8A5F4E37F6B7}"/>
              </a:ext>
            </a:extLst>
          </p:cNvPr>
          <p:cNvSpPr/>
          <p:nvPr/>
        </p:nvSpPr>
        <p:spPr>
          <a:xfrm>
            <a:off x="3569158" y="5064476"/>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102" name="Rectangle 101">
            <a:extLst>
              <a:ext uri="{FF2B5EF4-FFF2-40B4-BE49-F238E27FC236}">
                <a16:creationId xmlns:a16="http://schemas.microsoft.com/office/drawing/2014/main" id="{4B4A5AB8-B6FA-45AF-9594-0688FE4FB99C}"/>
              </a:ext>
            </a:extLst>
          </p:cNvPr>
          <p:cNvSpPr/>
          <p:nvPr/>
        </p:nvSpPr>
        <p:spPr>
          <a:xfrm>
            <a:off x="1173480" y="4844778"/>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29C2A2-3B34-4E20-B1FA-0E6E17940FFB}"/>
              </a:ext>
            </a:extLst>
          </p:cNvPr>
          <p:cNvSpPr/>
          <p:nvPr/>
        </p:nvSpPr>
        <p:spPr>
          <a:xfrm>
            <a:off x="1280160" y="4965428"/>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F13F035-F25A-47ED-B274-6C286A8C2D09}"/>
              </a:ext>
            </a:extLst>
          </p:cNvPr>
          <p:cNvSpPr/>
          <p:nvPr/>
        </p:nvSpPr>
        <p:spPr>
          <a:xfrm>
            <a:off x="1173480" y="4844778"/>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7A900076-63D3-4AC7-A0AF-5DB60E73EFC4}"/>
              </a:ext>
            </a:extLst>
          </p:cNvPr>
          <p:cNvSpPr/>
          <p:nvPr/>
        </p:nvSpPr>
        <p:spPr>
          <a:xfrm>
            <a:off x="1280160" y="4965428"/>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976CF6B2-D2A1-4461-805F-C5844BEB0613}"/>
              </a:ext>
            </a:extLst>
          </p:cNvPr>
          <p:cNvSpPr/>
          <p:nvPr/>
        </p:nvSpPr>
        <p:spPr>
          <a:xfrm rot="5400000">
            <a:off x="1504616" y="4938758"/>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3A00449A-8D55-4E92-9E03-116263BEDB43}"/>
              </a:ext>
            </a:extLst>
          </p:cNvPr>
          <p:cNvSpPr/>
          <p:nvPr/>
        </p:nvSpPr>
        <p:spPr>
          <a:xfrm>
            <a:off x="1339516" y="4913358"/>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D820D2AE-A4D1-41B9-8BB3-B4085EADB7FF}"/>
              </a:ext>
            </a:extLst>
          </p:cNvPr>
          <p:cNvSpPr txBox="1"/>
          <p:nvPr/>
        </p:nvSpPr>
        <p:spPr>
          <a:xfrm>
            <a:off x="1729640" y="4944889"/>
            <a:ext cx="470000" cy="307777"/>
          </a:xfrm>
          <a:prstGeom prst="rect">
            <a:avLst/>
          </a:prstGeom>
          <a:noFill/>
        </p:spPr>
        <p:txBody>
          <a:bodyPr wrap="none" rtlCol="0">
            <a:spAutoFit/>
          </a:bodyPr>
          <a:lstStyle/>
          <a:p>
            <a:r>
              <a:rPr lang="en-US" sz="1400" b="1">
                <a:solidFill>
                  <a:srgbClr val="FF0000"/>
                </a:solidFill>
              </a:rPr>
              <a:t>OFF</a:t>
            </a:r>
          </a:p>
        </p:txBody>
      </p:sp>
      <p:pic>
        <p:nvPicPr>
          <p:cNvPr id="109" name="Picture 6" descr="See the source image">
            <a:extLst>
              <a:ext uri="{FF2B5EF4-FFF2-40B4-BE49-F238E27FC236}">
                <a16:creationId xmlns:a16="http://schemas.microsoft.com/office/drawing/2014/main" id="{6CA2276A-8AF8-42FC-BA28-6BACFF615C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7379160" y="4984399"/>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See the source image">
            <a:extLst>
              <a:ext uri="{FF2B5EF4-FFF2-40B4-BE49-F238E27FC236}">
                <a16:creationId xmlns:a16="http://schemas.microsoft.com/office/drawing/2014/main" id="{471A1F0E-F4EC-44EB-8B7C-F549205E7A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8567880" y="4984399"/>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See the source image">
            <a:extLst>
              <a:ext uri="{FF2B5EF4-FFF2-40B4-BE49-F238E27FC236}">
                <a16:creationId xmlns:a16="http://schemas.microsoft.com/office/drawing/2014/main" id="{C1DF0F26-4A32-4F16-BB7B-6D33134DE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9756601" y="4992737"/>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See the source image">
            <a:extLst>
              <a:ext uri="{FF2B5EF4-FFF2-40B4-BE49-F238E27FC236}">
                <a16:creationId xmlns:a16="http://schemas.microsoft.com/office/drawing/2014/main" id="{267D97DB-D579-49C6-95B2-7892990CD7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10945321" y="4992737"/>
            <a:ext cx="430879" cy="648452"/>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onnector: Elbow 53">
            <a:extLst>
              <a:ext uri="{FF2B5EF4-FFF2-40B4-BE49-F238E27FC236}">
                <a16:creationId xmlns:a16="http://schemas.microsoft.com/office/drawing/2014/main" id="{B0C51630-B409-4140-ADB4-10B02E64BBE5}"/>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2" name="Slide Number Placeholder 1">
            <a:extLst>
              <a:ext uri="{FF2B5EF4-FFF2-40B4-BE49-F238E27FC236}">
                <a16:creationId xmlns:a16="http://schemas.microsoft.com/office/drawing/2014/main" id="{DCD16507-F2DD-454E-84DF-D7A921A2511D}"/>
              </a:ext>
            </a:extLst>
          </p:cNvPr>
          <p:cNvSpPr>
            <a:spLocks noGrp="1"/>
          </p:cNvSpPr>
          <p:nvPr>
            <p:ph type="sldNum" sz="quarter" idx="12"/>
          </p:nvPr>
        </p:nvSpPr>
        <p:spPr/>
        <p:txBody>
          <a:bodyPr/>
          <a:lstStyle/>
          <a:p>
            <a:fld id="{CF5B0FD6-A380-44D4-9EE7-61AD6F921C8F}" type="slidenum">
              <a:rPr lang="en-US" smtClean="0"/>
              <a:t>10</a:t>
            </a:fld>
            <a:endParaRPr lang="en-US"/>
          </a:p>
        </p:txBody>
      </p:sp>
      <p:sp>
        <p:nvSpPr>
          <p:cNvPr id="62" name="TextBox 61">
            <a:extLst>
              <a:ext uri="{FF2B5EF4-FFF2-40B4-BE49-F238E27FC236}">
                <a16:creationId xmlns:a16="http://schemas.microsoft.com/office/drawing/2014/main" id="{51910645-4FA9-4542-AAD6-2A4155406D4E}"/>
              </a:ext>
            </a:extLst>
          </p:cNvPr>
          <p:cNvSpPr txBox="1"/>
          <p:nvPr/>
        </p:nvSpPr>
        <p:spPr>
          <a:xfrm>
            <a:off x="2723806" y="620185"/>
            <a:ext cx="5153132" cy="2421817"/>
          </a:xfrm>
          <a:prstGeom prst="rect">
            <a:avLst/>
          </a:prstGeom>
          <a:solidFill>
            <a:schemeClr val="bg1">
              <a:lumMod val="95000"/>
            </a:schemeClr>
          </a:solidFill>
        </p:spPr>
        <p:txBody>
          <a:bodyPr wrap="square" rtlCol="0">
            <a:spAutoFit/>
          </a:bodyPr>
          <a:lstStyle/>
          <a:p>
            <a:pPr>
              <a:lnSpc>
                <a:spcPts val="1500"/>
              </a:lnSpc>
            </a:pPr>
            <a:r>
              <a:rPr lang="en-US" b="1">
                <a:solidFill>
                  <a:srgbClr val="FF0000"/>
                </a:solidFill>
                <a:latin typeface="Courier New" panose="02070309020205020404" pitchFamily="49" charset="0"/>
                <a:cs typeface="Courier New" panose="02070309020205020404" pitchFamily="49" charset="0"/>
              </a:rPr>
              <a:t>i[1,0] = X</a:t>
            </a: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DRAM --------------------#</a:t>
            </a:r>
          </a:p>
          <a:p>
            <a:pPr>
              <a:lnSpc>
                <a:spcPts val="1500"/>
              </a:lnSpc>
            </a:pPr>
            <a:r>
              <a:rPr lang="en-US" b="1">
                <a:solidFill>
                  <a:schemeClr val="accent1"/>
                </a:solidFill>
                <a:latin typeface="Courier New" panose="02070309020205020404" pitchFamily="49" charset="0"/>
                <a:cs typeface="Courier New" panose="02070309020205020404" pitchFamily="49" charset="0"/>
              </a:rPr>
              <a:t>for</a:t>
            </a:r>
            <a:r>
              <a:rPr lang="en-US">
                <a:latin typeface="Courier New" panose="02070309020205020404" pitchFamily="49" charset="0"/>
                <a:cs typeface="Courier New" panose="02070309020205020404" pitchFamily="49" charset="0"/>
              </a:rPr>
              <a:t> m1=[0:M1]:</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weight/input buffer -----#</a:t>
            </a:r>
            <a:endParaRPr lang="en-US">
              <a:latin typeface="Courier New" panose="02070309020205020404" pitchFamily="49" charset="0"/>
              <a:cs typeface="Courier New" panose="02070309020205020404" pitchFamily="49" charset="0"/>
            </a:endParaRPr>
          </a:p>
          <a:p>
            <a:pPr>
              <a:lnSpc>
                <a:spcPts val="1500"/>
              </a:lnSpc>
            </a:pPr>
            <a:r>
              <a:rPr lang="en-US">
                <a:latin typeface="Courier New" panose="02070309020205020404" pitchFamily="49" charset="0"/>
                <a:cs typeface="Courier New" panose="02070309020205020404" pitchFamily="49" charset="0"/>
              </a:rPr>
              <a:t> </a:t>
            </a:r>
            <a:r>
              <a:rPr lang="en-US" b="1">
                <a:solidFill>
                  <a:schemeClr val="accent1"/>
                </a:solidFill>
                <a:latin typeface="Courier New" panose="02070309020205020404" pitchFamily="49" charset="0"/>
                <a:cs typeface="Courier New" panose="02070309020205020404" pitchFamily="49" charset="0"/>
              </a:rPr>
              <a:t>pfor</a:t>
            </a:r>
            <a:r>
              <a:rPr lang="en-US">
                <a:latin typeface="Courier New" panose="02070309020205020404" pitchFamily="49" charset="0"/>
                <a:cs typeface="Courier New" panose="02070309020205020404" pitchFamily="49" charset="0"/>
              </a:rPr>
              <a:t> m0=[0:M0]: </a:t>
            </a:r>
            <a:r>
              <a:rPr lang="en-US" b="1">
                <a:solidFill>
                  <a:schemeClr val="accent6">
                    <a:lumMod val="75000"/>
                  </a:schemeClr>
                </a:solidFill>
                <a:latin typeface="Courier New" panose="02070309020205020404" pitchFamily="49" charset="0"/>
                <a:cs typeface="Courier New" panose="02070309020205020404" pitchFamily="49" charset="0"/>
              </a:rPr>
              <a:t># parallel</a:t>
            </a: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p0=[0:P0]:</a:t>
            </a: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r0=[0:R0]:</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PE weight/input regs -----#</a:t>
            </a:r>
          </a:p>
          <a:p>
            <a:pPr>
              <a:lnSpc>
                <a:spcPts val="1500"/>
              </a:lnSpc>
            </a:pPr>
            <a:r>
              <a:rPr lang="en-US">
                <a:latin typeface="Courier New" panose="02070309020205020404" pitchFamily="49" charset="0"/>
                <a:cs typeface="Courier New" panose="02070309020205020404" pitchFamily="49" charset="0"/>
              </a:rPr>
              <a:t>    m = m1*M0+m0; r = r0; p = p0</a:t>
            </a:r>
          </a:p>
          <a:p>
            <a:pPr>
              <a:lnSpc>
                <a:spcPts val="1500"/>
              </a:lnSpc>
            </a:pP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o</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,p] += </a:t>
            </a:r>
            <a:r>
              <a:rPr lang="en-US" b="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[p</a:t>
            </a:r>
            <a:r>
              <a:rPr lang="en-US" err="1">
                <a:latin typeface="Courier New" panose="02070309020205020404" pitchFamily="49" charset="0"/>
                <a:cs typeface="Courier New" panose="02070309020205020404" pitchFamily="49" charset="0"/>
              </a:rPr>
              <a:t>+r</a:t>
            </a:r>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w</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,r]</a:t>
            </a:r>
          </a:p>
        </p:txBody>
      </p:sp>
    </p:spTree>
    <p:extLst>
      <p:ext uri="{BB962C8B-B14F-4D97-AF65-F5344CB8AC3E}">
        <p14:creationId xmlns:p14="http://schemas.microsoft.com/office/powerpoint/2010/main" val="101496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68" idx="1"/>
          </p:cNvCxnSpPr>
          <p:nvPr/>
        </p:nvCxnSpPr>
        <p:spPr>
          <a:xfrm>
            <a:off x="2591726" y="5108252"/>
            <a:ext cx="977432" cy="29910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93CEC25-7613-4F9E-8EF4-8A5F4E37F6B7}"/>
              </a:ext>
            </a:extLst>
          </p:cNvPr>
          <p:cNvSpPr/>
          <p:nvPr/>
        </p:nvSpPr>
        <p:spPr>
          <a:xfrm>
            <a:off x="3569158" y="5064476"/>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102" name="Rectangle 101">
            <a:extLst>
              <a:ext uri="{FF2B5EF4-FFF2-40B4-BE49-F238E27FC236}">
                <a16:creationId xmlns:a16="http://schemas.microsoft.com/office/drawing/2014/main" id="{4B4A5AB8-B6FA-45AF-9594-0688FE4FB99C}"/>
              </a:ext>
            </a:extLst>
          </p:cNvPr>
          <p:cNvSpPr/>
          <p:nvPr/>
        </p:nvSpPr>
        <p:spPr>
          <a:xfrm>
            <a:off x="1173480" y="4844778"/>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29C2A2-3B34-4E20-B1FA-0E6E17940FFB}"/>
              </a:ext>
            </a:extLst>
          </p:cNvPr>
          <p:cNvSpPr/>
          <p:nvPr/>
        </p:nvSpPr>
        <p:spPr>
          <a:xfrm>
            <a:off x="1280160" y="4965428"/>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7F13F035-F25A-47ED-B274-6C286A8C2D09}"/>
              </a:ext>
            </a:extLst>
          </p:cNvPr>
          <p:cNvSpPr/>
          <p:nvPr/>
        </p:nvSpPr>
        <p:spPr>
          <a:xfrm>
            <a:off x="1173480" y="4844778"/>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7A900076-63D3-4AC7-A0AF-5DB60E73EFC4}"/>
              </a:ext>
            </a:extLst>
          </p:cNvPr>
          <p:cNvSpPr/>
          <p:nvPr/>
        </p:nvSpPr>
        <p:spPr>
          <a:xfrm>
            <a:off x="1280160" y="4965428"/>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976CF6B2-D2A1-4461-805F-C5844BEB0613}"/>
              </a:ext>
            </a:extLst>
          </p:cNvPr>
          <p:cNvSpPr/>
          <p:nvPr/>
        </p:nvSpPr>
        <p:spPr>
          <a:xfrm rot="5400000">
            <a:off x="1504616" y="4938758"/>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3A00449A-8D55-4E92-9E03-116263BEDB43}"/>
              </a:ext>
            </a:extLst>
          </p:cNvPr>
          <p:cNvSpPr/>
          <p:nvPr/>
        </p:nvSpPr>
        <p:spPr>
          <a:xfrm>
            <a:off x="1339516" y="4913358"/>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D820D2AE-A4D1-41B9-8BB3-B4085EADB7FF}"/>
              </a:ext>
            </a:extLst>
          </p:cNvPr>
          <p:cNvSpPr txBox="1"/>
          <p:nvPr/>
        </p:nvSpPr>
        <p:spPr>
          <a:xfrm>
            <a:off x="1729640" y="4944889"/>
            <a:ext cx="470000" cy="307777"/>
          </a:xfrm>
          <a:prstGeom prst="rect">
            <a:avLst/>
          </a:prstGeom>
          <a:noFill/>
        </p:spPr>
        <p:txBody>
          <a:bodyPr wrap="none" rtlCol="0">
            <a:spAutoFit/>
          </a:bodyPr>
          <a:lstStyle/>
          <a:p>
            <a:r>
              <a:rPr lang="en-US" sz="1400" b="1">
                <a:solidFill>
                  <a:srgbClr val="FF0000"/>
                </a:solidFill>
              </a:rPr>
              <a:t>OFF</a:t>
            </a:r>
          </a:p>
        </p:txBody>
      </p:sp>
      <p:pic>
        <p:nvPicPr>
          <p:cNvPr id="109" name="Picture 6" descr="See the source image">
            <a:extLst>
              <a:ext uri="{FF2B5EF4-FFF2-40B4-BE49-F238E27FC236}">
                <a16:creationId xmlns:a16="http://schemas.microsoft.com/office/drawing/2014/main" id="{6CA2276A-8AF8-42FC-BA28-6BACFF615C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7379160" y="4984399"/>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6" descr="See the source image">
            <a:extLst>
              <a:ext uri="{FF2B5EF4-FFF2-40B4-BE49-F238E27FC236}">
                <a16:creationId xmlns:a16="http://schemas.microsoft.com/office/drawing/2014/main" id="{471A1F0E-F4EC-44EB-8B7C-F549205E7A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8567880" y="4984399"/>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See the source image">
            <a:extLst>
              <a:ext uri="{FF2B5EF4-FFF2-40B4-BE49-F238E27FC236}">
                <a16:creationId xmlns:a16="http://schemas.microsoft.com/office/drawing/2014/main" id="{C1DF0F26-4A32-4F16-BB7B-6D33134DE5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9756601" y="4992737"/>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6" descr="See the source image">
            <a:extLst>
              <a:ext uri="{FF2B5EF4-FFF2-40B4-BE49-F238E27FC236}">
                <a16:creationId xmlns:a16="http://schemas.microsoft.com/office/drawing/2014/main" id="{267D97DB-D579-49C6-95B2-7892990CD7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10945321" y="4992737"/>
            <a:ext cx="430879" cy="648452"/>
          </a:xfrm>
          <a:prstGeom prst="rect">
            <a:avLst/>
          </a:prstGeom>
          <a:noFill/>
          <a:extLst>
            <a:ext uri="{909E8E84-426E-40DD-AFC4-6F175D3DCCD1}">
              <a14:hiddenFill xmlns:a14="http://schemas.microsoft.com/office/drawing/2010/main">
                <a:solidFill>
                  <a:srgbClr val="FFFFFF"/>
                </a:solidFill>
              </a14:hiddenFill>
            </a:ext>
          </a:extLst>
        </p:spPr>
      </p:pic>
      <p:sp>
        <p:nvSpPr>
          <p:cNvPr id="113" name="TextBox 112">
            <a:extLst>
              <a:ext uri="{FF2B5EF4-FFF2-40B4-BE49-F238E27FC236}">
                <a16:creationId xmlns:a16="http://schemas.microsoft.com/office/drawing/2014/main" id="{4C6621C6-A9F9-4102-A246-3A61F1C1EC5C}"/>
              </a:ext>
            </a:extLst>
          </p:cNvPr>
          <p:cNvSpPr txBox="1"/>
          <p:nvPr/>
        </p:nvSpPr>
        <p:spPr>
          <a:xfrm>
            <a:off x="3500119" y="6108238"/>
            <a:ext cx="3121199" cy="830997"/>
          </a:xfrm>
          <a:prstGeom prst="rect">
            <a:avLst/>
          </a:prstGeom>
          <a:noFill/>
        </p:spPr>
        <p:txBody>
          <a:bodyPr wrap="square" rtlCol="0">
            <a:spAutoFit/>
          </a:bodyPr>
          <a:lstStyle/>
          <a:p>
            <a:r>
              <a:rPr lang="en-US" sz="2400" b="1"/>
              <a:t>What happens if an error occurs in here?</a:t>
            </a:r>
          </a:p>
        </p:txBody>
      </p:sp>
      <p:cxnSp>
        <p:nvCxnSpPr>
          <p:cNvPr id="114" name="Straight Arrow Connector 113">
            <a:extLst>
              <a:ext uri="{FF2B5EF4-FFF2-40B4-BE49-F238E27FC236}">
                <a16:creationId xmlns:a16="http://schemas.microsoft.com/office/drawing/2014/main" id="{CBD93402-D49D-48F4-AE45-9B6C7FD7A977}"/>
              </a:ext>
            </a:extLst>
          </p:cNvPr>
          <p:cNvCxnSpPr>
            <a:cxnSpLocks/>
          </p:cNvCxnSpPr>
          <p:nvPr/>
        </p:nvCxnSpPr>
        <p:spPr>
          <a:xfrm flipV="1">
            <a:off x="4625571" y="5773151"/>
            <a:ext cx="0" cy="44401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17" name="TextBox 116">
            <a:extLst>
              <a:ext uri="{FF2B5EF4-FFF2-40B4-BE49-F238E27FC236}">
                <a16:creationId xmlns:a16="http://schemas.microsoft.com/office/drawing/2014/main" id="{0E13D293-5BE5-4654-87E6-22104CD8CEF9}"/>
              </a:ext>
            </a:extLst>
          </p:cNvPr>
          <p:cNvSpPr txBox="1"/>
          <p:nvPr/>
        </p:nvSpPr>
        <p:spPr>
          <a:xfrm>
            <a:off x="2723806" y="620185"/>
            <a:ext cx="5153132" cy="2421817"/>
          </a:xfrm>
          <a:prstGeom prst="rect">
            <a:avLst/>
          </a:prstGeom>
          <a:solidFill>
            <a:schemeClr val="bg1">
              <a:lumMod val="95000"/>
            </a:schemeClr>
          </a:solidFill>
        </p:spPr>
        <p:txBody>
          <a:bodyPr wrap="square" rtlCol="0">
            <a:spAutoFit/>
          </a:bodyPr>
          <a:lstStyle/>
          <a:p>
            <a:pPr>
              <a:lnSpc>
                <a:spcPts val="1500"/>
              </a:lnSpc>
            </a:pPr>
            <a:r>
              <a:rPr lang="en-US" b="1">
                <a:solidFill>
                  <a:srgbClr val="FF0000"/>
                </a:solidFill>
                <a:latin typeface="Courier New" panose="02070309020205020404" pitchFamily="49" charset="0"/>
                <a:cs typeface="Courier New" panose="02070309020205020404" pitchFamily="49" charset="0"/>
              </a:rPr>
              <a:t>i[1,0] = X</a:t>
            </a: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DRAM --------------------#</a:t>
            </a:r>
          </a:p>
          <a:p>
            <a:pPr>
              <a:lnSpc>
                <a:spcPts val="1500"/>
              </a:lnSpc>
            </a:pPr>
            <a:r>
              <a:rPr lang="en-US" b="1">
                <a:solidFill>
                  <a:schemeClr val="accent1"/>
                </a:solidFill>
                <a:latin typeface="Courier New" panose="02070309020205020404" pitchFamily="49" charset="0"/>
                <a:cs typeface="Courier New" panose="02070309020205020404" pitchFamily="49" charset="0"/>
              </a:rPr>
              <a:t>for</a:t>
            </a:r>
            <a:r>
              <a:rPr lang="en-US">
                <a:latin typeface="Courier New" panose="02070309020205020404" pitchFamily="49" charset="0"/>
                <a:cs typeface="Courier New" panose="02070309020205020404" pitchFamily="49" charset="0"/>
              </a:rPr>
              <a:t> m1=[0:M1]:</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weight/input buffer -----#</a:t>
            </a:r>
            <a:endParaRPr lang="en-US">
              <a:latin typeface="Courier New" panose="02070309020205020404" pitchFamily="49" charset="0"/>
              <a:cs typeface="Courier New" panose="02070309020205020404" pitchFamily="49" charset="0"/>
            </a:endParaRPr>
          </a:p>
          <a:p>
            <a:pPr>
              <a:lnSpc>
                <a:spcPts val="1500"/>
              </a:lnSpc>
            </a:pPr>
            <a:r>
              <a:rPr lang="en-US">
                <a:latin typeface="Courier New" panose="02070309020205020404" pitchFamily="49" charset="0"/>
                <a:cs typeface="Courier New" panose="02070309020205020404" pitchFamily="49" charset="0"/>
              </a:rPr>
              <a:t> </a:t>
            </a:r>
            <a:r>
              <a:rPr lang="en-US" b="1">
                <a:solidFill>
                  <a:schemeClr val="accent1"/>
                </a:solidFill>
                <a:latin typeface="Courier New" panose="02070309020205020404" pitchFamily="49" charset="0"/>
                <a:cs typeface="Courier New" panose="02070309020205020404" pitchFamily="49" charset="0"/>
              </a:rPr>
              <a:t>pfor</a:t>
            </a:r>
            <a:r>
              <a:rPr lang="en-US">
                <a:latin typeface="Courier New" panose="02070309020205020404" pitchFamily="49" charset="0"/>
                <a:cs typeface="Courier New" panose="02070309020205020404" pitchFamily="49" charset="0"/>
              </a:rPr>
              <a:t> m0=[0:M0]: </a:t>
            </a:r>
            <a:r>
              <a:rPr lang="en-US" b="1">
                <a:solidFill>
                  <a:schemeClr val="accent6">
                    <a:lumMod val="75000"/>
                  </a:schemeClr>
                </a:solidFill>
                <a:latin typeface="Courier New" panose="02070309020205020404" pitchFamily="49" charset="0"/>
                <a:cs typeface="Courier New" panose="02070309020205020404" pitchFamily="49" charset="0"/>
              </a:rPr>
              <a:t># parallel</a:t>
            </a: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p0=[0:P0]:</a:t>
            </a: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r0=[0:R0]:</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PE weight/input regs -----#</a:t>
            </a:r>
          </a:p>
          <a:p>
            <a:pPr>
              <a:lnSpc>
                <a:spcPts val="1500"/>
              </a:lnSpc>
            </a:pPr>
            <a:r>
              <a:rPr lang="en-US">
                <a:latin typeface="Courier New" panose="02070309020205020404" pitchFamily="49" charset="0"/>
                <a:cs typeface="Courier New" panose="02070309020205020404" pitchFamily="49" charset="0"/>
              </a:rPr>
              <a:t>    m = m1*M0+m0; r = r0; p = p0</a:t>
            </a:r>
          </a:p>
          <a:p>
            <a:pPr>
              <a:lnSpc>
                <a:spcPts val="1500"/>
              </a:lnSpc>
            </a:pP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o</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,p] += </a:t>
            </a:r>
            <a:r>
              <a:rPr lang="en-US" b="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[p</a:t>
            </a:r>
            <a:r>
              <a:rPr lang="en-US" err="1">
                <a:latin typeface="Courier New" panose="02070309020205020404" pitchFamily="49" charset="0"/>
                <a:cs typeface="Courier New" panose="02070309020205020404" pitchFamily="49" charset="0"/>
              </a:rPr>
              <a:t>+r</a:t>
            </a:r>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w</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,r]</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Connector: Elbow 53">
            <a:extLst>
              <a:ext uri="{FF2B5EF4-FFF2-40B4-BE49-F238E27FC236}">
                <a16:creationId xmlns:a16="http://schemas.microsoft.com/office/drawing/2014/main" id="{B0C51630-B409-4140-ADB4-10B02E64BBE5}"/>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2" name="Slide Number Placeholder 1">
            <a:extLst>
              <a:ext uri="{FF2B5EF4-FFF2-40B4-BE49-F238E27FC236}">
                <a16:creationId xmlns:a16="http://schemas.microsoft.com/office/drawing/2014/main" id="{93854877-C78B-41CC-AD35-3E7B3EDEF5AF}"/>
              </a:ext>
            </a:extLst>
          </p:cNvPr>
          <p:cNvSpPr>
            <a:spLocks noGrp="1"/>
          </p:cNvSpPr>
          <p:nvPr>
            <p:ph type="sldNum" sz="quarter" idx="12"/>
          </p:nvPr>
        </p:nvSpPr>
        <p:spPr/>
        <p:txBody>
          <a:bodyPr/>
          <a:lstStyle/>
          <a:p>
            <a:fld id="{CF5B0FD6-A380-44D4-9EE7-61AD6F921C8F}" type="slidenum">
              <a:rPr lang="en-US" smtClean="0"/>
              <a:t>11</a:t>
            </a:fld>
            <a:endParaRPr lang="en-US"/>
          </a:p>
        </p:txBody>
      </p:sp>
    </p:spTree>
    <p:extLst>
      <p:ext uri="{BB962C8B-B14F-4D97-AF65-F5344CB8AC3E}">
        <p14:creationId xmlns:p14="http://schemas.microsoft.com/office/powerpoint/2010/main" val="14831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49" idx="1"/>
          </p:cNvCxnSpPr>
          <p:nvPr/>
        </p:nvCxnSpPr>
        <p:spPr>
          <a:xfrm>
            <a:off x="2591726" y="5108252"/>
            <a:ext cx="968348" cy="29910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See the source image">
            <a:extLst>
              <a:ext uri="{FF2B5EF4-FFF2-40B4-BE49-F238E27FC236}">
                <a16:creationId xmlns:a16="http://schemas.microsoft.com/office/drawing/2014/main" id="{E27F24F9-8241-4796-A322-0483E872B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See the source image">
            <a:extLst>
              <a:ext uri="{FF2B5EF4-FFF2-40B4-BE49-F238E27FC236}">
                <a16:creationId xmlns:a16="http://schemas.microsoft.com/office/drawing/2014/main" id="{E7738961-6D32-4E1D-BC32-07689F02A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Rounded Corners 48">
            <a:extLst>
              <a:ext uri="{FF2B5EF4-FFF2-40B4-BE49-F238E27FC236}">
                <a16:creationId xmlns:a16="http://schemas.microsoft.com/office/drawing/2014/main" id="{6FD280B3-3BEF-4334-9C9F-27500FDB9ABE}"/>
              </a:ext>
            </a:extLst>
          </p:cNvPr>
          <p:cNvSpPr/>
          <p:nvPr/>
        </p:nvSpPr>
        <p:spPr>
          <a:xfrm>
            <a:off x="3560074" y="5064476"/>
            <a:ext cx="2118360" cy="685760"/>
          </a:xfrm>
          <a:prstGeom prst="roundRect">
            <a:avLst/>
          </a:prstGeom>
          <a:solidFill>
            <a:schemeClr val="bg1">
              <a:lumMod val="95000"/>
            </a:schemeClr>
          </a:solidFill>
          <a:ln w="190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50" name="Oval 49">
            <a:extLst>
              <a:ext uri="{FF2B5EF4-FFF2-40B4-BE49-F238E27FC236}">
                <a16:creationId xmlns:a16="http://schemas.microsoft.com/office/drawing/2014/main" id="{7E91CFEE-AD5A-4B01-8366-1D62DF18921A}"/>
              </a:ext>
            </a:extLst>
          </p:cNvPr>
          <p:cNvSpPr/>
          <p:nvPr/>
        </p:nvSpPr>
        <p:spPr>
          <a:xfrm>
            <a:off x="4227568" y="5163822"/>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1CB46C-B53C-43DF-8AAA-29F27BFB591D}"/>
              </a:ext>
            </a:extLst>
          </p:cNvPr>
          <p:cNvSpPr/>
          <p:nvPr/>
        </p:nvSpPr>
        <p:spPr>
          <a:xfrm>
            <a:off x="4819001" y="5163529"/>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B83591F-9378-492F-A255-FFEABCF80393}"/>
              </a:ext>
            </a:extLst>
          </p:cNvPr>
          <p:cNvSpPr/>
          <p:nvPr/>
        </p:nvSpPr>
        <p:spPr>
          <a:xfrm>
            <a:off x="3873023" y="5343703"/>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08C6CD2-8AF8-453A-8F4A-D8E31D7FCDA4}"/>
              </a:ext>
            </a:extLst>
          </p:cNvPr>
          <p:cNvCxnSpPr>
            <a:cxnSpLocks/>
          </p:cNvCxnSpPr>
          <p:nvPr/>
        </p:nvCxnSpPr>
        <p:spPr>
          <a:xfrm rot="16200000" flipH="1">
            <a:off x="4830091" y="4574237"/>
            <a:ext cx="193755" cy="1975808"/>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E977129-A059-4259-9539-9E2593ED0F6B}"/>
              </a:ext>
            </a:extLst>
          </p:cNvPr>
          <p:cNvCxnSpPr>
            <a:cxnSpLocks/>
            <a:stCxn id="50" idx="6"/>
            <a:endCxn id="51" idx="2"/>
          </p:cNvCxnSpPr>
          <p:nvPr/>
        </p:nvCxnSpPr>
        <p:spPr>
          <a:xfrm flipV="1">
            <a:off x="4359648" y="5229569"/>
            <a:ext cx="459353" cy="293"/>
          </a:xfrm>
          <a:prstGeom prst="bentConnector3">
            <a:avLst>
              <a:gd name="adj1"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123488E-4F38-4995-81F2-AC92DAB3C4F1}"/>
              </a:ext>
            </a:extLst>
          </p:cNvPr>
          <p:cNvCxnSpPr>
            <a:cxnSpLocks/>
          </p:cNvCxnSpPr>
          <p:nvPr/>
        </p:nvCxnSpPr>
        <p:spPr>
          <a:xfrm rot="16200000" flipH="1">
            <a:off x="5351966" y="4816182"/>
            <a:ext cx="34348" cy="968198"/>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344D53E7-37BF-4146-BD3A-764E92409F96}"/>
              </a:ext>
            </a:extLst>
          </p:cNvPr>
          <p:cNvCxnSpPr>
            <a:cxnSpLocks/>
          </p:cNvCxnSpPr>
          <p:nvPr/>
        </p:nvCxnSpPr>
        <p:spPr>
          <a:xfrm flipV="1">
            <a:off x="4951081" y="5150538"/>
            <a:ext cx="891996" cy="80817"/>
          </a:xfrm>
          <a:prstGeom prst="bentConnector3">
            <a:avLst>
              <a:gd name="adj1"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69CC6A9-E92F-4B1E-ACA3-5CE6A81CCCA5}"/>
              </a:ext>
            </a:extLst>
          </p:cNvPr>
          <p:cNvSpPr txBox="1"/>
          <p:nvPr/>
        </p:nvSpPr>
        <p:spPr>
          <a:xfrm>
            <a:off x="3526647" y="4737278"/>
            <a:ext cx="2185214" cy="400110"/>
          </a:xfrm>
          <a:prstGeom prst="rect">
            <a:avLst/>
          </a:prstGeom>
          <a:noFill/>
        </p:spPr>
        <p:txBody>
          <a:bodyPr wrap="none" rtlCol="0">
            <a:spAutoFit/>
          </a:bodyPr>
          <a:lstStyle/>
          <a:p>
            <a:r>
              <a:rPr lang="en-US" sz="2000" b="1"/>
              <a:t>HW-dataflow state</a:t>
            </a:r>
          </a:p>
        </p:txBody>
      </p:sp>
      <p:sp>
        <p:nvSpPr>
          <p:cNvPr id="64" name="Oval 63">
            <a:extLst>
              <a:ext uri="{FF2B5EF4-FFF2-40B4-BE49-F238E27FC236}">
                <a16:creationId xmlns:a16="http://schemas.microsoft.com/office/drawing/2014/main" id="{66E63D47-592C-40C2-99C4-D854ED18F8C0}"/>
              </a:ext>
            </a:extLst>
          </p:cNvPr>
          <p:cNvSpPr/>
          <p:nvPr/>
        </p:nvSpPr>
        <p:spPr>
          <a:xfrm>
            <a:off x="4333333" y="5872647"/>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603C7E2-EEA7-45F2-9F79-5BD91821E92E}"/>
              </a:ext>
            </a:extLst>
          </p:cNvPr>
          <p:cNvSpPr txBox="1"/>
          <p:nvPr/>
        </p:nvSpPr>
        <p:spPr>
          <a:xfrm>
            <a:off x="4458139" y="5745603"/>
            <a:ext cx="1274901" cy="369332"/>
          </a:xfrm>
          <a:prstGeom prst="rect">
            <a:avLst/>
          </a:prstGeom>
          <a:noFill/>
        </p:spPr>
        <p:txBody>
          <a:bodyPr wrap="none" rtlCol="0">
            <a:spAutoFit/>
          </a:bodyPr>
          <a:lstStyle/>
          <a:p>
            <a:r>
              <a:rPr lang="en-US"/>
              <a:t>= HW reuse</a:t>
            </a:r>
          </a:p>
        </p:txBody>
      </p:sp>
      <p:sp>
        <p:nvSpPr>
          <p:cNvPr id="67" name="Left Brace 66">
            <a:extLst>
              <a:ext uri="{FF2B5EF4-FFF2-40B4-BE49-F238E27FC236}">
                <a16:creationId xmlns:a16="http://schemas.microsoft.com/office/drawing/2014/main" id="{FFC3108C-EC26-4429-866D-F19122C57752}"/>
              </a:ext>
            </a:extLst>
          </p:cNvPr>
          <p:cNvSpPr/>
          <p:nvPr/>
        </p:nvSpPr>
        <p:spPr>
          <a:xfrm>
            <a:off x="3141359" y="4844323"/>
            <a:ext cx="370843" cy="1005072"/>
          </a:xfrm>
          <a:prstGeom prst="leftBrace">
            <a:avLst/>
          </a:prstGeom>
          <a:ln w="762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TextBox 68">
            <a:extLst>
              <a:ext uri="{FF2B5EF4-FFF2-40B4-BE49-F238E27FC236}">
                <a16:creationId xmlns:a16="http://schemas.microsoft.com/office/drawing/2014/main" id="{13763340-D820-4167-92FB-092D7946F2C8}"/>
              </a:ext>
            </a:extLst>
          </p:cNvPr>
          <p:cNvSpPr txBox="1"/>
          <p:nvPr/>
        </p:nvSpPr>
        <p:spPr>
          <a:xfrm>
            <a:off x="3326780" y="6147185"/>
            <a:ext cx="3232552" cy="461665"/>
          </a:xfrm>
          <a:prstGeom prst="rect">
            <a:avLst/>
          </a:prstGeom>
          <a:noFill/>
        </p:spPr>
        <p:txBody>
          <a:bodyPr wrap="none" rtlCol="0">
            <a:spAutoFit/>
          </a:bodyPr>
          <a:lstStyle/>
          <a:p>
            <a:r>
              <a:rPr lang="en-US" sz="2400" b="1"/>
              <a:t>From dataflow analysis!</a:t>
            </a:r>
          </a:p>
        </p:txBody>
      </p:sp>
      <p:cxnSp>
        <p:nvCxnSpPr>
          <p:cNvPr id="70" name="Connector: Elbow 69">
            <a:extLst>
              <a:ext uri="{FF2B5EF4-FFF2-40B4-BE49-F238E27FC236}">
                <a16:creationId xmlns:a16="http://schemas.microsoft.com/office/drawing/2014/main" id="{68A98D6A-4A9D-4F3C-8EE3-F483644A0FB1}"/>
              </a:ext>
            </a:extLst>
          </p:cNvPr>
          <p:cNvCxnSpPr>
            <a:cxnSpLocks/>
            <a:stCxn id="52" idx="0"/>
            <a:endCxn id="50" idx="2"/>
          </p:cNvCxnSpPr>
          <p:nvPr/>
        </p:nvCxnSpPr>
        <p:spPr>
          <a:xfrm rot="5400000" flipH="1" flipV="1">
            <a:off x="4026395" y="5142531"/>
            <a:ext cx="113841" cy="288505"/>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C59FC4-B11E-484C-BCC3-21471AD0F6E6}"/>
              </a:ext>
            </a:extLst>
          </p:cNvPr>
          <p:cNvCxnSpPr>
            <a:cxnSpLocks/>
            <a:stCxn id="49" idx="1"/>
            <a:endCxn id="52" idx="2"/>
          </p:cNvCxnSpPr>
          <p:nvPr/>
        </p:nvCxnSpPr>
        <p:spPr>
          <a:xfrm>
            <a:off x="3560074" y="5407356"/>
            <a:ext cx="312949" cy="23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86B52CA-4FAF-4C20-9E67-DBD287996C2E}"/>
              </a:ext>
            </a:extLst>
          </p:cNvPr>
          <p:cNvSpPr txBox="1"/>
          <p:nvPr/>
        </p:nvSpPr>
        <p:spPr>
          <a:xfrm>
            <a:off x="2723806" y="620185"/>
            <a:ext cx="5153132" cy="2421817"/>
          </a:xfrm>
          <a:prstGeom prst="rect">
            <a:avLst/>
          </a:prstGeom>
          <a:solidFill>
            <a:schemeClr val="bg1">
              <a:lumMod val="95000"/>
            </a:schemeClr>
          </a:solidFill>
        </p:spPr>
        <p:txBody>
          <a:bodyPr wrap="square" rtlCol="0">
            <a:spAutoFit/>
          </a:bodyPr>
          <a:lstStyle/>
          <a:p>
            <a:pPr>
              <a:lnSpc>
                <a:spcPts val="1500"/>
              </a:lnSpc>
            </a:pPr>
            <a:endParaRPr lang="en-US">
              <a:latin typeface="Courier New" panose="02070309020205020404" pitchFamily="49" charset="0"/>
              <a:cs typeface="Courier New" panose="02070309020205020404" pitchFamily="49" charset="0"/>
            </a:endParaRP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DRAM --------------------#</a:t>
            </a:r>
          </a:p>
          <a:p>
            <a:pPr>
              <a:lnSpc>
                <a:spcPts val="1500"/>
              </a:lnSpc>
            </a:pPr>
            <a:r>
              <a:rPr lang="en-US" b="1">
                <a:solidFill>
                  <a:schemeClr val="accent1"/>
                </a:solidFill>
                <a:latin typeface="Courier New" panose="02070309020205020404" pitchFamily="49" charset="0"/>
                <a:cs typeface="Courier New" panose="02070309020205020404" pitchFamily="49" charset="0"/>
              </a:rPr>
              <a:t>for</a:t>
            </a:r>
            <a:r>
              <a:rPr lang="en-US">
                <a:latin typeface="Courier New" panose="02070309020205020404" pitchFamily="49" charset="0"/>
                <a:cs typeface="Courier New" panose="02070309020205020404" pitchFamily="49" charset="0"/>
              </a:rPr>
              <a:t> m1=[0:M1]:</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weight/input buffer -----#</a:t>
            </a:r>
            <a:endParaRPr lang="en-US">
              <a:latin typeface="Courier New" panose="02070309020205020404" pitchFamily="49" charset="0"/>
              <a:cs typeface="Courier New" panose="02070309020205020404" pitchFamily="49" charset="0"/>
            </a:endParaRPr>
          </a:p>
          <a:p>
            <a:pPr>
              <a:lnSpc>
                <a:spcPts val="1500"/>
              </a:lnSpc>
            </a:pPr>
            <a:r>
              <a:rPr lang="en-US">
                <a:latin typeface="Courier New" panose="02070309020205020404" pitchFamily="49" charset="0"/>
                <a:cs typeface="Courier New" panose="02070309020205020404" pitchFamily="49" charset="0"/>
              </a:rPr>
              <a:t> </a:t>
            </a:r>
            <a:r>
              <a:rPr lang="en-US" b="1">
                <a:solidFill>
                  <a:schemeClr val="accent1"/>
                </a:solidFill>
                <a:latin typeface="Courier New" panose="02070309020205020404" pitchFamily="49" charset="0"/>
                <a:cs typeface="Courier New" panose="02070309020205020404" pitchFamily="49" charset="0"/>
              </a:rPr>
              <a:t>pfor</a:t>
            </a:r>
            <a:r>
              <a:rPr lang="en-US">
                <a:latin typeface="Courier New" panose="02070309020205020404" pitchFamily="49" charset="0"/>
                <a:cs typeface="Courier New" panose="02070309020205020404" pitchFamily="49" charset="0"/>
              </a:rPr>
              <a:t> m0=[0:M0]: </a:t>
            </a:r>
            <a:r>
              <a:rPr lang="en-US" b="1">
                <a:solidFill>
                  <a:schemeClr val="accent6">
                    <a:lumMod val="75000"/>
                  </a:schemeClr>
                </a:solidFill>
                <a:latin typeface="Courier New" panose="02070309020205020404" pitchFamily="49" charset="0"/>
                <a:cs typeface="Courier New" panose="02070309020205020404" pitchFamily="49" charset="0"/>
              </a:rPr>
              <a:t># parallel</a:t>
            </a: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p0=[0:P0]:</a:t>
            </a: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r0=[0:R0]:</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PE weight/input regs -----#</a:t>
            </a:r>
          </a:p>
          <a:p>
            <a:pPr>
              <a:lnSpc>
                <a:spcPts val="1500"/>
              </a:lnSpc>
            </a:pPr>
            <a:r>
              <a:rPr lang="en-US">
                <a:latin typeface="Courier New" panose="02070309020205020404" pitchFamily="49" charset="0"/>
                <a:cs typeface="Courier New" panose="02070309020205020404" pitchFamily="49" charset="0"/>
              </a:rPr>
              <a:t>    m = m1*M0+m0; r = r0; p = p0</a:t>
            </a:r>
          </a:p>
          <a:p>
            <a:pPr>
              <a:lnSpc>
                <a:spcPts val="1500"/>
              </a:lnSpc>
            </a:pP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o</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,p] += </a:t>
            </a:r>
            <a:r>
              <a:rPr lang="en-US" b="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[p</a:t>
            </a:r>
            <a:r>
              <a:rPr lang="en-US" err="1">
                <a:latin typeface="Courier New" panose="02070309020205020404" pitchFamily="49" charset="0"/>
                <a:cs typeface="Courier New" panose="02070309020205020404" pitchFamily="49" charset="0"/>
              </a:rPr>
              <a:t>+r</a:t>
            </a:r>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w</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,r]</a:t>
            </a:r>
          </a:p>
        </p:txBody>
      </p:sp>
      <p:cxnSp>
        <p:nvCxnSpPr>
          <p:cNvPr id="92" name="Connector: Elbow 91">
            <a:extLst>
              <a:ext uri="{FF2B5EF4-FFF2-40B4-BE49-F238E27FC236}">
                <a16:creationId xmlns:a16="http://schemas.microsoft.com/office/drawing/2014/main" id="{38E3806F-26D0-4920-A0DF-D034BC9D06C3}"/>
              </a:ext>
            </a:extLst>
          </p:cNvPr>
          <p:cNvCxnSpPr>
            <a:cxnSpLocks/>
            <a:stCxn id="67" idx="1"/>
            <a:endCxn id="93" idx="2"/>
          </p:cNvCxnSpPr>
          <p:nvPr/>
        </p:nvCxnSpPr>
        <p:spPr>
          <a:xfrm rot="10800000">
            <a:off x="2642711" y="1736543"/>
            <a:ext cx="498648" cy="3610317"/>
          </a:xfrm>
          <a:prstGeom prst="bentConnector3">
            <a:avLst>
              <a:gd name="adj1" fmla="val 257757"/>
            </a:avLst>
          </a:prstGeom>
          <a:ln w="762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F2918DB4-DDF5-4A8F-8D58-EFDF4A00F8A2}"/>
              </a:ext>
            </a:extLst>
          </p:cNvPr>
          <p:cNvSpPr/>
          <p:nvPr/>
        </p:nvSpPr>
        <p:spPr>
          <a:xfrm>
            <a:off x="2642711" y="1684791"/>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3EFB97F-6E75-4B01-B9CF-4C3ADAA623EE}"/>
              </a:ext>
            </a:extLst>
          </p:cNvPr>
          <p:cNvSpPr>
            <a:spLocks noGrp="1"/>
          </p:cNvSpPr>
          <p:nvPr>
            <p:ph type="sldNum" sz="quarter" idx="12"/>
          </p:nvPr>
        </p:nvSpPr>
        <p:spPr/>
        <p:txBody>
          <a:bodyPr/>
          <a:lstStyle/>
          <a:p>
            <a:fld id="{CF5B0FD6-A380-44D4-9EE7-61AD6F921C8F}" type="slidenum">
              <a:rPr lang="en-US" smtClean="0"/>
              <a:t>12</a:t>
            </a:fld>
            <a:endParaRPr lang="en-US"/>
          </a:p>
        </p:txBody>
      </p:sp>
    </p:spTree>
    <p:extLst>
      <p:ext uri="{BB962C8B-B14F-4D97-AF65-F5344CB8AC3E}">
        <p14:creationId xmlns:p14="http://schemas.microsoft.com/office/powerpoint/2010/main" val="1988240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49" idx="1"/>
          </p:cNvCxnSpPr>
          <p:nvPr/>
        </p:nvCxnSpPr>
        <p:spPr>
          <a:xfrm>
            <a:off x="2591726" y="5108252"/>
            <a:ext cx="968348" cy="29910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Rounded Corners 48">
            <a:extLst>
              <a:ext uri="{FF2B5EF4-FFF2-40B4-BE49-F238E27FC236}">
                <a16:creationId xmlns:a16="http://schemas.microsoft.com/office/drawing/2014/main" id="{6FD280B3-3BEF-4334-9C9F-27500FDB9ABE}"/>
              </a:ext>
            </a:extLst>
          </p:cNvPr>
          <p:cNvSpPr/>
          <p:nvPr/>
        </p:nvSpPr>
        <p:spPr>
          <a:xfrm>
            <a:off x="3560074" y="5064476"/>
            <a:ext cx="2118360" cy="685760"/>
          </a:xfrm>
          <a:prstGeom prst="roundRect">
            <a:avLst/>
          </a:prstGeom>
          <a:solidFill>
            <a:schemeClr val="bg1">
              <a:lumMod val="95000"/>
            </a:schemeClr>
          </a:solidFill>
          <a:ln w="190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50" name="Oval 49">
            <a:extLst>
              <a:ext uri="{FF2B5EF4-FFF2-40B4-BE49-F238E27FC236}">
                <a16:creationId xmlns:a16="http://schemas.microsoft.com/office/drawing/2014/main" id="{7E91CFEE-AD5A-4B01-8366-1D62DF18921A}"/>
              </a:ext>
            </a:extLst>
          </p:cNvPr>
          <p:cNvSpPr/>
          <p:nvPr/>
        </p:nvSpPr>
        <p:spPr>
          <a:xfrm>
            <a:off x="4227568" y="5163822"/>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1CB46C-B53C-43DF-8AAA-29F27BFB591D}"/>
              </a:ext>
            </a:extLst>
          </p:cNvPr>
          <p:cNvSpPr/>
          <p:nvPr/>
        </p:nvSpPr>
        <p:spPr>
          <a:xfrm>
            <a:off x="4819001" y="5163529"/>
            <a:ext cx="132080" cy="1320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2" name="Oval 51">
            <a:extLst>
              <a:ext uri="{FF2B5EF4-FFF2-40B4-BE49-F238E27FC236}">
                <a16:creationId xmlns:a16="http://schemas.microsoft.com/office/drawing/2014/main" id="{7B83591F-9378-492F-A255-FFEABCF80393}"/>
              </a:ext>
            </a:extLst>
          </p:cNvPr>
          <p:cNvSpPr/>
          <p:nvPr/>
        </p:nvSpPr>
        <p:spPr>
          <a:xfrm>
            <a:off x="3873023" y="5343703"/>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08C6CD2-8AF8-453A-8F4A-D8E31D7FCDA4}"/>
              </a:ext>
            </a:extLst>
          </p:cNvPr>
          <p:cNvCxnSpPr>
            <a:cxnSpLocks/>
          </p:cNvCxnSpPr>
          <p:nvPr/>
        </p:nvCxnSpPr>
        <p:spPr>
          <a:xfrm rot="16200000" flipH="1">
            <a:off x="4830091" y="4574237"/>
            <a:ext cx="193755" cy="1975808"/>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E977129-A059-4259-9539-9E2593ED0F6B}"/>
              </a:ext>
            </a:extLst>
          </p:cNvPr>
          <p:cNvCxnSpPr>
            <a:cxnSpLocks/>
            <a:stCxn id="50" idx="6"/>
            <a:endCxn id="51" idx="2"/>
          </p:cNvCxnSpPr>
          <p:nvPr/>
        </p:nvCxnSpPr>
        <p:spPr>
          <a:xfrm flipV="1">
            <a:off x="4359648" y="5229569"/>
            <a:ext cx="459353" cy="293"/>
          </a:xfrm>
          <a:prstGeom prst="bentConnector3">
            <a:avLst>
              <a:gd name="adj1"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123488E-4F38-4995-81F2-AC92DAB3C4F1}"/>
              </a:ext>
            </a:extLst>
          </p:cNvPr>
          <p:cNvCxnSpPr>
            <a:cxnSpLocks/>
          </p:cNvCxnSpPr>
          <p:nvPr/>
        </p:nvCxnSpPr>
        <p:spPr>
          <a:xfrm rot="16200000" flipH="1">
            <a:off x="5351966" y="4816182"/>
            <a:ext cx="34348" cy="96819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344D53E7-37BF-4146-BD3A-764E92409F96}"/>
              </a:ext>
            </a:extLst>
          </p:cNvPr>
          <p:cNvCxnSpPr>
            <a:cxnSpLocks/>
          </p:cNvCxnSpPr>
          <p:nvPr/>
        </p:nvCxnSpPr>
        <p:spPr>
          <a:xfrm flipV="1">
            <a:off x="4951081" y="5150538"/>
            <a:ext cx="891996" cy="80817"/>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69CC6A9-E92F-4B1E-ACA3-5CE6A81CCCA5}"/>
              </a:ext>
            </a:extLst>
          </p:cNvPr>
          <p:cNvSpPr txBox="1"/>
          <p:nvPr/>
        </p:nvSpPr>
        <p:spPr>
          <a:xfrm>
            <a:off x="3526647" y="4737278"/>
            <a:ext cx="2185214" cy="400110"/>
          </a:xfrm>
          <a:prstGeom prst="rect">
            <a:avLst/>
          </a:prstGeom>
          <a:noFill/>
        </p:spPr>
        <p:txBody>
          <a:bodyPr wrap="none" rtlCol="0">
            <a:spAutoFit/>
          </a:bodyPr>
          <a:lstStyle/>
          <a:p>
            <a:r>
              <a:rPr lang="en-US" sz="2000" b="1"/>
              <a:t>HW-dataflow state</a:t>
            </a:r>
          </a:p>
        </p:txBody>
      </p:sp>
      <p:sp>
        <p:nvSpPr>
          <p:cNvPr id="64" name="Oval 63">
            <a:extLst>
              <a:ext uri="{FF2B5EF4-FFF2-40B4-BE49-F238E27FC236}">
                <a16:creationId xmlns:a16="http://schemas.microsoft.com/office/drawing/2014/main" id="{66E63D47-592C-40C2-99C4-D854ED18F8C0}"/>
              </a:ext>
            </a:extLst>
          </p:cNvPr>
          <p:cNvSpPr/>
          <p:nvPr/>
        </p:nvSpPr>
        <p:spPr>
          <a:xfrm>
            <a:off x="4333333" y="5872647"/>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603C7E2-EEA7-45F2-9F79-5BD91821E92E}"/>
              </a:ext>
            </a:extLst>
          </p:cNvPr>
          <p:cNvSpPr txBox="1"/>
          <p:nvPr/>
        </p:nvSpPr>
        <p:spPr>
          <a:xfrm>
            <a:off x="4458139" y="5745603"/>
            <a:ext cx="1274901" cy="369332"/>
          </a:xfrm>
          <a:prstGeom prst="rect">
            <a:avLst/>
          </a:prstGeom>
          <a:noFill/>
        </p:spPr>
        <p:txBody>
          <a:bodyPr wrap="none" rtlCol="0">
            <a:spAutoFit/>
          </a:bodyPr>
          <a:lstStyle/>
          <a:p>
            <a:r>
              <a:rPr lang="en-US"/>
              <a:t>= HW reuse</a:t>
            </a:r>
          </a:p>
        </p:txBody>
      </p:sp>
      <p:sp>
        <p:nvSpPr>
          <p:cNvPr id="69" name="TextBox 68">
            <a:extLst>
              <a:ext uri="{FF2B5EF4-FFF2-40B4-BE49-F238E27FC236}">
                <a16:creationId xmlns:a16="http://schemas.microsoft.com/office/drawing/2014/main" id="{13763340-D820-4167-92FB-092D7946F2C8}"/>
              </a:ext>
            </a:extLst>
          </p:cNvPr>
          <p:cNvSpPr txBox="1"/>
          <p:nvPr/>
        </p:nvSpPr>
        <p:spPr>
          <a:xfrm>
            <a:off x="3326780" y="6147185"/>
            <a:ext cx="3232552" cy="461665"/>
          </a:xfrm>
          <a:prstGeom prst="rect">
            <a:avLst/>
          </a:prstGeom>
          <a:noFill/>
        </p:spPr>
        <p:txBody>
          <a:bodyPr wrap="none" rtlCol="0">
            <a:spAutoFit/>
          </a:bodyPr>
          <a:lstStyle/>
          <a:p>
            <a:r>
              <a:rPr lang="en-US" sz="2400" b="1"/>
              <a:t>From dataflow analysis!</a:t>
            </a:r>
          </a:p>
        </p:txBody>
      </p:sp>
      <p:cxnSp>
        <p:nvCxnSpPr>
          <p:cNvPr id="70" name="Connector: Elbow 69">
            <a:extLst>
              <a:ext uri="{FF2B5EF4-FFF2-40B4-BE49-F238E27FC236}">
                <a16:creationId xmlns:a16="http://schemas.microsoft.com/office/drawing/2014/main" id="{68A98D6A-4A9D-4F3C-8EE3-F483644A0FB1}"/>
              </a:ext>
            </a:extLst>
          </p:cNvPr>
          <p:cNvCxnSpPr>
            <a:cxnSpLocks/>
            <a:stCxn id="52" idx="0"/>
            <a:endCxn id="50" idx="2"/>
          </p:cNvCxnSpPr>
          <p:nvPr/>
        </p:nvCxnSpPr>
        <p:spPr>
          <a:xfrm rot="5400000" flipH="1" flipV="1">
            <a:off x="4026395" y="5142531"/>
            <a:ext cx="113841" cy="288505"/>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C59FC4-B11E-484C-BCC3-21471AD0F6E6}"/>
              </a:ext>
            </a:extLst>
          </p:cNvPr>
          <p:cNvCxnSpPr>
            <a:cxnSpLocks/>
            <a:stCxn id="49" idx="1"/>
            <a:endCxn id="52" idx="2"/>
          </p:cNvCxnSpPr>
          <p:nvPr/>
        </p:nvCxnSpPr>
        <p:spPr>
          <a:xfrm>
            <a:off x="3560074" y="5407356"/>
            <a:ext cx="312949" cy="23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86B52CA-4FAF-4C20-9E67-DBD287996C2E}"/>
              </a:ext>
            </a:extLst>
          </p:cNvPr>
          <p:cNvSpPr txBox="1"/>
          <p:nvPr/>
        </p:nvSpPr>
        <p:spPr>
          <a:xfrm>
            <a:off x="2723806" y="620185"/>
            <a:ext cx="5153132" cy="2421817"/>
          </a:xfrm>
          <a:prstGeom prst="rect">
            <a:avLst/>
          </a:prstGeom>
          <a:solidFill>
            <a:schemeClr val="bg1">
              <a:lumMod val="95000"/>
            </a:schemeClr>
          </a:solidFill>
        </p:spPr>
        <p:txBody>
          <a:bodyPr wrap="square" rtlCol="0">
            <a:spAutoFit/>
          </a:bodyPr>
          <a:lstStyle/>
          <a:p>
            <a:pPr>
              <a:lnSpc>
                <a:spcPts val="1500"/>
              </a:lnSpc>
            </a:pPr>
            <a:endParaRPr lang="en-US">
              <a:latin typeface="Courier New" panose="02070309020205020404" pitchFamily="49" charset="0"/>
              <a:cs typeface="Courier New" panose="02070309020205020404" pitchFamily="49" charset="0"/>
            </a:endParaRP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DRAM --------------------#</a:t>
            </a:r>
          </a:p>
          <a:p>
            <a:pPr>
              <a:lnSpc>
                <a:spcPts val="1500"/>
              </a:lnSpc>
            </a:pPr>
            <a:r>
              <a:rPr lang="en-US" b="1">
                <a:solidFill>
                  <a:schemeClr val="accent1"/>
                </a:solidFill>
                <a:latin typeface="Courier New" panose="02070309020205020404" pitchFamily="49" charset="0"/>
                <a:cs typeface="Courier New" panose="02070309020205020404" pitchFamily="49" charset="0"/>
              </a:rPr>
              <a:t>for</a:t>
            </a:r>
            <a:r>
              <a:rPr lang="en-US">
                <a:latin typeface="Courier New" panose="02070309020205020404" pitchFamily="49" charset="0"/>
                <a:cs typeface="Courier New" panose="02070309020205020404" pitchFamily="49" charset="0"/>
              </a:rPr>
              <a:t> m1=[0:M1]:</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weight/input buffer -----#</a:t>
            </a:r>
            <a:endParaRPr lang="en-US">
              <a:latin typeface="Courier New" panose="02070309020205020404" pitchFamily="49" charset="0"/>
              <a:cs typeface="Courier New" panose="02070309020205020404" pitchFamily="49" charset="0"/>
            </a:endParaRPr>
          </a:p>
          <a:p>
            <a:pPr>
              <a:lnSpc>
                <a:spcPts val="1500"/>
              </a:lnSpc>
            </a:pPr>
            <a:r>
              <a:rPr lang="en-US">
                <a:latin typeface="Courier New" panose="02070309020205020404" pitchFamily="49" charset="0"/>
                <a:cs typeface="Courier New" panose="02070309020205020404" pitchFamily="49" charset="0"/>
              </a:rPr>
              <a:t> </a:t>
            </a:r>
            <a:r>
              <a:rPr lang="en-US" b="1">
                <a:solidFill>
                  <a:schemeClr val="accent1"/>
                </a:solidFill>
                <a:latin typeface="Courier New" panose="02070309020205020404" pitchFamily="49" charset="0"/>
                <a:cs typeface="Courier New" panose="02070309020205020404" pitchFamily="49" charset="0"/>
              </a:rPr>
              <a:t>pfor</a:t>
            </a:r>
            <a:r>
              <a:rPr lang="en-US">
                <a:latin typeface="Courier New" panose="02070309020205020404" pitchFamily="49" charset="0"/>
                <a:cs typeface="Courier New" panose="02070309020205020404" pitchFamily="49" charset="0"/>
              </a:rPr>
              <a:t> m0=[0:M0]: </a:t>
            </a:r>
            <a:r>
              <a:rPr lang="en-US" b="1">
                <a:solidFill>
                  <a:schemeClr val="accent6">
                    <a:lumMod val="75000"/>
                  </a:schemeClr>
                </a:solidFill>
                <a:latin typeface="Courier New" panose="02070309020205020404" pitchFamily="49" charset="0"/>
                <a:cs typeface="Courier New" panose="02070309020205020404" pitchFamily="49" charset="0"/>
              </a:rPr>
              <a:t># parallel</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i[1,0]=X</a:t>
            </a: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p0=[0:P0]:</a:t>
            </a: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r0=[0:R0]:</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PE weight/input regs -----#</a:t>
            </a:r>
          </a:p>
          <a:p>
            <a:pPr>
              <a:lnSpc>
                <a:spcPts val="1500"/>
              </a:lnSpc>
            </a:pPr>
            <a:r>
              <a:rPr lang="en-US">
                <a:latin typeface="Courier New" panose="02070309020205020404" pitchFamily="49" charset="0"/>
                <a:cs typeface="Courier New" panose="02070309020205020404" pitchFamily="49" charset="0"/>
              </a:rPr>
              <a:t>    m = m1*M0+m0; r = r0; p = p0</a:t>
            </a:r>
          </a:p>
          <a:p>
            <a:pPr>
              <a:lnSpc>
                <a:spcPts val="1500"/>
              </a:lnSpc>
            </a:pP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o</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,p] += </a:t>
            </a:r>
            <a:r>
              <a:rPr lang="en-US" b="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[p</a:t>
            </a:r>
            <a:r>
              <a:rPr lang="en-US" err="1">
                <a:latin typeface="Courier New" panose="02070309020205020404" pitchFamily="49" charset="0"/>
                <a:cs typeface="Courier New" panose="02070309020205020404" pitchFamily="49" charset="0"/>
              </a:rPr>
              <a:t>+r</a:t>
            </a:r>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w</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,r]</a:t>
            </a:r>
          </a:p>
        </p:txBody>
      </p:sp>
      <p:sp>
        <p:nvSpPr>
          <p:cNvPr id="93" name="Oval 92">
            <a:extLst>
              <a:ext uri="{FF2B5EF4-FFF2-40B4-BE49-F238E27FC236}">
                <a16:creationId xmlns:a16="http://schemas.microsoft.com/office/drawing/2014/main" id="{F2918DB4-DDF5-4A8F-8D58-EFDF4A00F8A2}"/>
              </a:ext>
            </a:extLst>
          </p:cNvPr>
          <p:cNvSpPr/>
          <p:nvPr/>
        </p:nvSpPr>
        <p:spPr>
          <a:xfrm>
            <a:off x="2642711" y="1684791"/>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6" descr="See the source image">
            <a:extLst>
              <a:ext uri="{FF2B5EF4-FFF2-40B4-BE49-F238E27FC236}">
                <a16:creationId xmlns:a16="http://schemas.microsoft.com/office/drawing/2014/main" id="{AF354ED7-A87C-4CE1-88F2-F2CFB41D0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9756601" y="4987317"/>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See the source image">
            <a:extLst>
              <a:ext uri="{FF2B5EF4-FFF2-40B4-BE49-F238E27FC236}">
                <a16:creationId xmlns:a16="http://schemas.microsoft.com/office/drawing/2014/main" id="{70001C6F-27F1-4C16-9F29-832F57BAC3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10945321" y="4987317"/>
            <a:ext cx="430879" cy="648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599A29-05F3-41AC-8063-518CA53BA276}"/>
              </a:ext>
            </a:extLst>
          </p:cNvPr>
          <p:cNvSpPr>
            <a:spLocks noGrp="1"/>
          </p:cNvSpPr>
          <p:nvPr>
            <p:ph type="sldNum" sz="quarter" idx="12"/>
          </p:nvPr>
        </p:nvSpPr>
        <p:spPr/>
        <p:txBody>
          <a:bodyPr/>
          <a:lstStyle/>
          <a:p>
            <a:fld id="{CF5B0FD6-A380-44D4-9EE7-61AD6F921C8F}" type="slidenum">
              <a:rPr lang="en-US" smtClean="0"/>
              <a:t>13</a:t>
            </a:fld>
            <a:endParaRPr lang="en-US"/>
          </a:p>
        </p:txBody>
      </p:sp>
    </p:spTree>
    <p:extLst>
      <p:ext uri="{BB962C8B-B14F-4D97-AF65-F5344CB8AC3E}">
        <p14:creationId xmlns:p14="http://schemas.microsoft.com/office/powerpoint/2010/main" val="356877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49" idx="1"/>
          </p:cNvCxnSpPr>
          <p:nvPr/>
        </p:nvCxnSpPr>
        <p:spPr>
          <a:xfrm>
            <a:off x="2591726" y="5108252"/>
            <a:ext cx="968348" cy="29910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Rounded Corners 48">
            <a:extLst>
              <a:ext uri="{FF2B5EF4-FFF2-40B4-BE49-F238E27FC236}">
                <a16:creationId xmlns:a16="http://schemas.microsoft.com/office/drawing/2014/main" id="{6FD280B3-3BEF-4334-9C9F-27500FDB9ABE}"/>
              </a:ext>
            </a:extLst>
          </p:cNvPr>
          <p:cNvSpPr/>
          <p:nvPr/>
        </p:nvSpPr>
        <p:spPr>
          <a:xfrm>
            <a:off x="3560074" y="5064476"/>
            <a:ext cx="2118360" cy="685760"/>
          </a:xfrm>
          <a:prstGeom prst="roundRect">
            <a:avLst/>
          </a:prstGeom>
          <a:solidFill>
            <a:schemeClr val="bg1">
              <a:lumMod val="95000"/>
            </a:schemeClr>
          </a:solidFill>
          <a:ln w="19050">
            <a:solidFill>
              <a:schemeClr val="tx1">
                <a:lumMod val="95000"/>
                <a:lumOff val="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50" name="Oval 49">
            <a:extLst>
              <a:ext uri="{FF2B5EF4-FFF2-40B4-BE49-F238E27FC236}">
                <a16:creationId xmlns:a16="http://schemas.microsoft.com/office/drawing/2014/main" id="{7E91CFEE-AD5A-4B01-8366-1D62DF18921A}"/>
              </a:ext>
            </a:extLst>
          </p:cNvPr>
          <p:cNvSpPr/>
          <p:nvPr/>
        </p:nvSpPr>
        <p:spPr>
          <a:xfrm>
            <a:off x="4227568" y="5163822"/>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71CB46C-B53C-43DF-8AAA-29F27BFB591D}"/>
              </a:ext>
            </a:extLst>
          </p:cNvPr>
          <p:cNvSpPr/>
          <p:nvPr/>
        </p:nvSpPr>
        <p:spPr>
          <a:xfrm>
            <a:off x="4819001" y="5163529"/>
            <a:ext cx="132080" cy="13208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2" name="Oval 51">
            <a:extLst>
              <a:ext uri="{FF2B5EF4-FFF2-40B4-BE49-F238E27FC236}">
                <a16:creationId xmlns:a16="http://schemas.microsoft.com/office/drawing/2014/main" id="{7B83591F-9378-492F-A255-FFEABCF80393}"/>
              </a:ext>
            </a:extLst>
          </p:cNvPr>
          <p:cNvSpPr/>
          <p:nvPr/>
        </p:nvSpPr>
        <p:spPr>
          <a:xfrm>
            <a:off x="3873023" y="5343703"/>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Connector: Elbow 52">
            <a:extLst>
              <a:ext uri="{FF2B5EF4-FFF2-40B4-BE49-F238E27FC236}">
                <a16:creationId xmlns:a16="http://schemas.microsoft.com/office/drawing/2014/main" id="{608C6CD2-8AF8-453A-8F4A-D8E31D7FCDA4}"/>
              </a:ext>
            </a:extLst>
          </p:cNvPr>
          <p:cNvCxnSpPr>
            <a:cxnSpLocks/>
          </p:cNvCxnSpPr>
          <p:nvPr/>
        </p:nvCxnSpPr>
        <p:spPr>
          <a:xfrm rot="16200000" flipH="1">
            <a:off x="4830091" y="4574237"/>
            <a:ext cx="193755" cy="1975808"/>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1E977129-A059-4259-9539-9E2593ED0F6B}"/>
              </a:ext>
            </a:extLst>
          </p:cNvPr>
          <p:cNvCxnSpPr>
            <a:cxnSpLocks/>
            <a:stCxn id="50" idx="6"/>
            <a:endCxn id="51" idx="2"/>
          </p:cNvCxnSpPr>
          <p:nvPr/>
        </p:nvCxnSpPr>
        <p:spPr>
          <a:xfrm flipV="1">
            <a:off x="4359648" y="5229569"/>
            <a:ext cx="459353" cy="293"/>
          </a:xfrm>
          <a:prstGeom prst="bentConnector3">
            <a:avLst>
              <a:gd name="adj1"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123488E-4F38-4995-81F2-AC92DAB3C4F1}"/>
              </a:ext>
            </a:extLst>
          </p:cNvPr>
          <p:cNvCxnSpPr>
            <a:cxnSpLocks/>
          </p:cNvCxnSpPr>
          <p:nvPr/>
        </p:nvCxnSpPr>
        <p:spPr>
          <a:xfrm rot="16200000" flipH="1">
            <a:off x="5351966" y="4816182"/>
            <a:ext cx="34348" cy="96819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344D53E7-37BF-4146-BD3A-764E92409F96}"/>
              </a:ext>
            </a:extLst>
          </p:cNvPr>
          <p:cNvCxnSpPr>
            <a:cxnSpLocks/>
          </p:cNvCxnSpPr>
          <p:nvPr/>
        </p:nvCxnSpPr>
        <p:spPr>
          <a:xfrm flipV="1">
            <a:off x="4951081" y="5150538"/>
            <a:ext cx="891996" cy="80817"/>
          </a:xfrm>
          <a:prstGeom prst="bentConnector3">
            <a:avLst>
              <a:gd name="adj1"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69CC6A9-E92F-4B1E-ACA3-5CE6A81CCCA5}"/>
              </a:ext>
            </a:extLst>
          </p:cNvPr>
          <p:cNvSpPr txBox="1"/>
          <p:nvPr/>
        </p:nvSpPr>
        <p:spPr>
          <a:xfrm>
            <a:off x="3526647" y="4737278"/>
            <a:ext cx="2185214" cy="400110"/>
          </a:xfrm>
          <a:prstGeom prst="rect">
            <a:avLst/>
          </a:prstGeom>
          <a:noFill/>
        </p:spPr>
        <p:txBody>
          <a:bodyPr wrap="none" rtlCol="0">
            <a:spAutoFit/>
          </a:bodyPr>
          <a:lstStyle/>
          <a:p>
            <a:r>
              <a:rPr lang="en-US" sz="2000" b="1"/>
              <a:t>HW-dataflow state</a:t>
            </a:r>
          </a:p>
        </p:txBody>
      </p:sp>
      <p:sp>
        <p:nvSpPr>
          <p:cNvPr id="64" name="Oval 63">
            <a:extLst>
              <a:ext uri="{FF2B5EF4-FFF2-40B4-BE49-F238E27FC236}">
                <a16:creationId xmlns:a16="http://schemas.microsoft.com/office/drawing/2014/main" id="{66E63D47-592C-40C2-99C4-D854ED18F8C0}"/>
              </a:ext>
            </a:extLst>
          </p:cNvPr>
          <p:cNvSpPr/>
          <p:nvPr/>
        </p:nvSpPr>
        <p:spPr>
          <a:xfrm>
            <a:off x="4333333" y="5872647"/>
            <a:ext cx="132080" cy="13208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5603C7E2-EEA7-45F2-9F79-5BD91821E92E}"/>
              </a:ext>
            </a:extLst>
          </p:cNvPr>
          <p:cNvSpPr txBox="1"/>
          <p:nvPr/>
        </p:nvSpPr>
        <p:spPr>
          <a:xfrm>
            <a:off x="4458139" y="5745603"/>
            <a:ext cx="1274901" cy="369332"/>
          </a:xfrm>
          <a:prstGeom prst="rect">
            <a:avLst/>
          </a:prstGeom>
          <a:noFill/>
        </p:spPr>
        <p:txBody>
          <a:bodyPr wrap="none" rtlCol="0">
            <a:spAutoFit/>
          </a:bodyPr>
          <a:lstStyle/>
          <a:p>
            <a:r>
              <a:rPr lang="en-US"/>
              <a:t>= HW reuse</a:t>
            </a:r>
          </a:p>
        </p:txBody>
      </p:sp>
      <p:sp>
        <p:nvSpPr>
          <p:cNvPr id="69" name="TextBox 68">
            <a:extLst>
              <a:ext uri="{FF2B5EF4-FFF2-40B4-BE49-F238E27FC236}">
                <a16:creationId xmlns:a16="http://schemas.microsoft.com/office/drawing/2014/main" id="{13763340-D820-4167-92FB-092D7946F2C8}"/>
              </a:ext>
            </a:extLst>
          </p:cNvPr>
          <p:cNvSpPr txBox="1"/>
          <p:nvPr/>
        </p:nvSpPr>
        <p:spPr>
          <a:xfrm>
            <a:off x="3326780" y="6147185"/>
            <a:ext cx="3232552" cy="461665"/>
          </a:xfrm>
          <a:prstGeom prst="rect">
            <a:avLst/>
          </a:prstGeom>
          <a:noFill/>
        </p:spPr>
        <p:txBody>
          <a:bodyPr wrap="none" rtlCol="0">
            <a:spAutoFit/>
          </a:bodyPr>
          <a:lstStyle/>
          <a:p>
            <a:r>
              <a:rPr lang="en-US" sz="2400" b="1"/>
              <a:t>From dataflow analysis!</a:t>
            </a:r>
          </a:p>
        </p:txBody>
      </p:sp>
      <p:cxnSp>
        <p:nvCxnSpPr>
          <p:cNvPr id="70" name="Connector: Elbow 69">
            <a:extLst>
              <a:ext uri="{FF2B5EF4-FFF2-40B4-BE49-F238E27FC236}">
                <a16:creationId xmlns:a16="http://schemas.microsoft.com/office/drawing/2014/main" id="{68A98D6A-4A9D-4F3C-8EE3-F483644A0FB1}"/>
              </a:ext>
            </a:extLst>
          </p:cNvPr>
          <p:cNvCxnSpPr>
            <a:cxnSpLocks/>
            <a:stCxn id="52" idx="0"/>
            <a:endCxn id="50" idx="2"/>
          </p:cNvCxnSpPr>
          <p:nvPr/>
        </p:nvCxnSpPr>
        <p:spPr>
          <a:xfrm rot="5400000" flipH="1" flipV="1">
            <a:off x="4026395" y="5142531"/>
            <a:ext cx="113841" cy="288505"/>
          </a:xfrm>
          <a:prstGeom prst="bentConnector2">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BC59FC4-B11E-484C-BCC3-21471AD0F6E6}"/>
              </a:ext>
            </a:extLst>
          </p:cNvPr>
          <p:cNvCxnSpPr>
            <a:cxnSpLocks/>
            <a:stCxn id="49" idx="1"/>
            <a:endCxn id="52" idx="2"/>
          </p:cNvCxnSpPr>
          <p:nvPr/>
        </p:nvCxnSpPr>
        <p:spPr>
          <a:xfrm>
            <a:off x="3560074" y="5407356"/>
            <a:ext cx="312949" cy="238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C86B52CA-4FAF-4C20-9E67-DBD287996C2E}"/>
              </a:ext>
            </a:extLst>
          </p:cNvPr>
          <p:cNvSpPr txBox="1"/>
          <p:nvPr/>
        </p:nvSpPr>
        <p:spPr>
          <a:xfrm>
            <a:off x="2723806" y="620185"/>
            <a:ext cx="5153132" cy="2421817"/>
          </a:xfrm>
          <a:prstGeom prst="rect">
            <a:avLst/>
          </a:prstGeom>
          <a:solidFill>
            <a:schemeClr val="bg1">
              <a:lumMod val="95000"/>
            </a:schemeClr>
          </a:solidFill>
        </p:spPr>
        <p:txBody>
          <a:bodyPr wrap="square" rtlCol="0">
            <a:spAutoFit/>
          </a:bodyPr>
          <a:lstStyle/>
          <a:p>
            <a:pPr>
              <a:lnSpc>
                <a:spcPts val="1500"/>
              </a:lnSpc>
            </a:pPr>
            <a:endParaRPr lang="en-US">
              <a:latin typeface="Courier New" panose="02070309020205020404" pitchFamily="49" charset="0"/>
              <a:cs typeface="Courier New" panose="02070309020205020404" pitchFamily="49" charset="0"/>
            </a:endParaRP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DRAM --------------------#</a:t>
            </a:r>
          </a:p>
          <a:p>
            <a:pPr>
              <a:lnSpc>
                <a:spcPts val="1500"/>
              </a:lnSpc>
            </a:pPr>
            <a:r>
              <a:rPr lang="en-US" b="1">
                <a:solidFill>
                  <a:schemeClr val="accent1"/>
                </a:solidFill>
                <a:latin typeface="Courier New" panose="02070309020205020404" pitchFamily="49" charset="0"/>
                <a:cs typeface="Courier New" panose="02070309020205020404" pitchFamily="49" charset="0"/>
              </a:rPr>
              <a:t>for</a:t>
            </a:r>
            <a:r>
              <a:rPr lang="en-US">
                <a:latin typeface="Courier New" panose="02070309020205020404" pitchFamily="49" charset="0"/>
                <a:cs typeface="Courier New" panose="02070309020205020404" pitchFamily="49" charset="0"/>
              </a:rPr>
              <a:t> m1=[0:M1]:</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weight/input buffer -----#</a:t>
            </a:r>
            <a:endParaRPr lang="en-US">
              <a:latin typeface="Courier New" panose="02070309020205020404" pitchFamily="49" charset="0"/>
              <a:cs typeface="Courier New" panose="02070309020205020404" pitchFamily="49" charset="0"/>
            </a:endParaRPr>
          </a:p>
          <a:p>
            <a:pPr>
              <a:lnSpc>
                <a:spcPts val="1500"/>
              </a:lnSpc>
            </a:pPr>
            <a:r>
              <a:rPr lang="en-US">
                <a:latin typeface="Courier New" panose="02070309020205020404" pitchFamily="49" charset="0"/>
                <a:cs typeface="Courier New" panose="02070309020205020404" pitchFamily="49" charset="0"/>
              </a:rPr>
              <a:t> </a:t>
            </a:r>
            <a:r>
              <a:rPr lang="en-US" b="1">
                <a:solidFill>
                  <a:schemeClr val="accent1"/>
                </a:solidFill>
                <a:latin typeface="Courier New" panose="02070309020205020404" pitchFamily="49" charset="0"/>
                <a:cs typeface="Courier New" panose="02070309020205020404" pitchFamily="49" charset="0"/>
              </a:rPr>
              <a:t>pfor</a:t>
            </a:r>
            <a:r>
              <a:rPr lang="en-US">
                <a:latin typeface="Courier New" panose="02070309020205020404" pitchFamily="49" charset="0"/>
                <a:cs typeface="Courier New" panose="02070309020205020404" pitchFamily="49" charset="0"/>
              </a:rPr>
              <a:t> m0=[0:M0]: </a:t>
            </a:r>
            <a:r>
              <a:rPr lang="en-US" b="1">
                <a:solidFill>
                  <a:schemeClr val="accent6">
                    <a:lumMod val="75000"/>
                  </a:schemeClr>
                </a:solidFill>
                <a:latin typeface="Courier New" panose="02070309020205020404" pitchFamily="49" charset="0"/>
                <a:cs typeface="Courier New" panose="02070309020205020404" pitchFamily="49" charset="0"/>
              </a:rPr>
              <a:t># parallel</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i[1,0]=X</a:t>
            </a: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p0=[0:P0]:</a:t>
            </a: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r0=[0:R0]:</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PE weight/input regs -----#</a:t>
            </a:r>
          </a:p>
          <a:p>
            <a:pPr>
              <a:lnSpc>
                <a:spcPts val="1500"/>
              </a:lnSpc>
            </a:pPr>
            <a:r>
              <a:rPr lang="en-US">
                <a:latin typeface="Courier New" panose="02070309020205020404" pitchFamily="49" charset="0"/>
                <a:cs typeface="Courier New" panose="02070309020205020404" pitchFamily="49" charset="0"/>
              </a:rPr>
              <a:t>    m = m1*M0+m0; r = r0; p = p0</a:t>
            </a:r>
          </a:p>
          <a:p>
            <a:pPr>
              <a:lnSpc>
                <a:spcPts val="1500"/>
              </a:lnSpc>
            </a:pP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o</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,p] += </a:t>
            </a:r>
            <a:r>
              <a:rPr lang="en-US" b="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[p</a:t>
            </a:r>
            <a:r>
              <a:rPr lang="en-US" err="1">
                <a:latin typeface="Courier New" panose="02070309020205020404" pitchFamily="49" charset="0"/>
                <a:cs typeface="Courier New" panose="02070309020205020404" pitchFamily="49" charset="0"/>
              </a:rPr>
              <a:t>+r</a:t>
            </a:r>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w</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,r]</a:t>
            </a:r>
          </a:p>
        </p:txBody>
      </p:sp>
      <p:sp>
        <p:nvSpPr>
          <p:cNvPr id="93" name="Oval 92">
            <a:extLst>
              <a:ext uri="{FF2B5EF4-FFF2-40B4-BE49-F238E27FC236}">
                <a16:creationId xmlns:a16="http://schemas.microsoft.com/office/drawing/2014/main" id="{F2918DB4-DDF5-4A8F-8D58-EFDF4A00F8A2}"/>
              </a:ext>
            </a:extLst>
          </p:cNvPr>
          <p:cNvSpPr/>
          <p:nvPr/>
        </p:nvSpPr>
        <p:spPr>
          <a:xfrm>
            <a:off x="2642711" y="1684791"/>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 name="Picture 6" descr="See the source image">
            <a:extLst>
              <a:ext uri="{FF2B5EF4-FFF2-40B4-BE49-F238E27FC236}">
                <a16:creationId xmlns:a16="http://schemas.microsoft.com/office/drawing/2014/main" id="{AF354ED7-A87C-4CE1-88F2-F2CFB41D0D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9756601" y="4987317"/>
            <a:ext cx="430879" cy="648452"/>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6" descr="See the source image">
            <a:extLst>
              <a:ext uri="{FF2B5EF4-FFF2-40B4-BE49-F238E27FC236}">
                <a16:creationId xmlns:a16="http://schemas.microsoft.com/office/drawing/2014/main" id="{70001C6F-27F1-4C16-9F29-832F57BAC3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833"/>
          <a:stretch/>
        </p:blipFill>
        <p:spPr bwMode="auto">
          <a:xfrm rot="10800000">
            <a:off x="10945321" y="4987317"/>
            <a:ext cx="430879" cy="648452"/>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a:extLst>
              <a:ext uri="{FF2B5EF4-FFF2-40B4-BE49-F238E27FC236}">
                <a16:creationId xmlns:a16="http://schemas.microsoft.com/office/drawing/2014/main" id="{BB5797A5-0B61-4DF7-B075-6389A09449AD}"/>
              </a:ext>
            </a:extLst>
          </p:cNvPr>
          <p:cNvSpPr/>
          <p:nvPr/>
        </p:nvSpPr>
        <p:spPr>
          <a:xfrm>
            <a:off x="9627480" y="4977645"/>
            <a:ext cx="2005725" cy="971738"/>
          </a:xfrm>
          <a:prstGeom prst="rect">
            <a:avLst/>
          </a:prstGeom>
          <a:solidFill>
            <a:srgbClr val="FF0000">
              <a:alpha val="30000"/>
            </a:srgbClr>
          </a:solid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pPr algn="ctr"/>
            <a:r>
              <a:rPr lang="en-US" sz="1400" b="1"/>
              <a:t>DATAFLOW ERROR SITES</a:t>
            </a:r>
          </a:p>
        </p:txBody>
      </p:sp>
      <p:sp>
        <p:nvSpPr>
          <p:cNvPr id="2" name="Slide Number Placeholder 1">
            <a:extLst>
              <a:ext uri="{FF2B5EF4-FFF2-40B4-BE49-F238E27FC236}">
                <a16:creationId xmlns:a16="http://schemas.microsoft.com/office/drawing/2014/main" id="{BB0B26B1-AFB1-4684-9423-1588A2064AA4}"/>
              </a:ext>
            </a:extLst>
          </p:cNvPr>
          <p:cNvSpPr>
            <a:spLocks noGrp="1"/>
          </p:cNvSpPr>
          <p:nvPr>
            <p:ph type="sldNum" sz="quarter" idx="12"/>
          </p:nvPr>
        </p:nvSpPr>
        <p:spPr/>
        <p:txBody>
          <a:bodyPr/>
          <a:lstStyle/>
          <a:p>
            <a:fld id="{CF5B0FD6-A380-44D4-9EE7-61AD6F921C8F}" type="slidenum">
              <a:rPr lang="en-US" smtClean="0"/>
              <a:t>14</a:t>
            </a:fld>
            <a:endParaRPr lang="en-US"/>
          </a:p>
        </p:txBody>
      </p:sp>
    </p:spTree>
    <p:extLst>
      <p:ext uri="{BB962C8B-B14F-4D97-AF65-F5344CB8AC3E}">
        <p14:creationId xmlns:p14="http://schemas.microsoft.com/office/powerpoint/2010/main" val="219745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2">
            <a:extLst>
              <a:ext uri="{FF2B5EF4-FFF2-40B4-BE49-F238E27FC236}">
                <a16:creationId xmlns:a16="http://schemas.microsoft.com/office/drawing/2014/main" id="{7A03E9EE-3042-4F71-9307-085982A7E515}"/>
              </a:ext>
            </a:extLst>
          </p:cNvPr>
          <p:cNvGraphicFramePr>
            <a:graphicFrameLocks noGrp="1"/>
          </p:cNvGraphicFramePr>
          <p:nvPr>
            <p:ph idx="1"/>
            <p:extLst>
              <p:ext uri="{D42A27DB-BD31-4B8C-83A1-F6EECF244321}">
                <p14:modId xmlns:p14="http://schemas.microsoft.com/office/powerpoint/2010/main" val="557644694"/>
              </p:ext>
            </p:extLst>
          </p:nvPr>
        </p:nvGraphicFramePr>
        <p:xfrm>
          <a:off x="546639" y="1603290"/>
          <a:ext cx="11021442" cy="333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885464C-35C3-485E-9182-B55C9FB300E9}"/>
              </a:ext>
            </a:extLst>
          </p:cNvPr>
          <p:cNvSpPr>
            <a:spLocks noGrp="1"/>
          </p:cNvSpPr>
          <p:nvPr>
            <p:ph type="title"/>
          </p:nvPr>
        </p:nvSpPr>
        <p:spPr>
          <a:xfrm>
            <a:off x="838200" y="365125"/>
            <a:ext cx="10515600" cy="1325563"/>
          </a:xfrm>
        </p:spPr>
        <p:txBody>
          <a:bodyPr/>
          <a:lstStyle/>
          <a:p>
            <a:r>
              <a:rPr lang="en-US"/>
              <a:t>What can we </a:t>
            </a:r>
            <a:r>
              <a:rPr lang="en-US" b="1">
                <a:solidFill>
                  <a:schemeClr val="accent2"/>
                </a:solidFill>
              </a:rPr>
              <a:t>do</a:t>
            </a:r>
            <a:r>
              <a:rPr lang="en-US"/>
              <a:t> now?…</a:t>
            </a:r>
          </a:p>
        </p:txBody>
      </p:sp>
      <p:sp>
        <p:nvSpPr>
          <p:cNvPr id="2" name="Slide Number Placeholder 1">
            <a:extLst>
              <a:ext uri="{FF2B5EF4-FFF2-40B4-BE49-F238E27FC236}">
                <a16:creationId xmlns:a16="http://schemas.microsoft.com/office/drawing/2014/main" id="{98E6DF6D-E808-4395-A91C-032B5319B21E}"/>
              </a:ext>
            </a:extLst>
          </p:cNvPr>
          <p:cNvSpPr>
            <a:spLocks noGrp="1"/>
          </p:cNvSpPr>
          <p:nvPr>
            <p:ph type="sldNum" sz="quarter" idx="12"/>
          </p:nvPr>
        </p:nvSpPr>
        <p:spPr/>
        <p:txBody>
          <a:bodyPr/>
          <a:lstStyle/>
          <a:p>
            <a:fld id="{CF5B0FD6-A380-44D4-9EE7-61AD6F921C8F}" type="slidenum">
              <a:rPr lang="en-US" smtClean="0"/>
              <a:t>15</a:t>
            </a:fld>
            <a:endParaRPr lang="en-US"/>
          </a:p>
        </p:txBody>
      </p:sp>
    </p:spTree>
    <p:extLst>
      <p:ext uri="{BB962C8B-B14F-4D97-AF65-F5344CB8AC3E}">
        <p14:creationId xmlns:p14="http://schemas.microsoft.com/office/powerpoint/2010/main" val="4236326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885464C-35C3-485E-9182-B55C9FB300E9}"/>
              </a:ext>
            </a:extLst>
          </p:cNvPr>
          <p:cNvSpPr>
            <a:spLocks noGrp="1"/>
          </p:cNvSpPr>
          <p:nvPr>
            <p:ph type="title"/>
          </p:nvPr>
        </p:nvSpPr>
        <p:spPr>
          <a:xfrm>
            <a:off x="838200" y="365125"/>
            <a:ext cx="10515600" cy="1325563"/>
          </a:xfrm>
        </p:spPr>
        <p:txBody>
          <a:bodyPr/>
          <a:lstStyle/>
          <a:p>
            <a:r>
              <a:rPr lang="en-US"/>
              <a:t>What can we </a:t>
            </a:r>
            <a:r>
              <a:rPr lang="en-US" b="1">
                <a:solidFill>
                  <a:schemeClr val="accent2"/>
                </a:solidFill>
              </a:rPr>
              <a:t>do</a:t>
            </a:r>
            <a:r>
              <a:rPr lang="en-US"/>
              <a:t> now?…</a:t>
            </a:r>
          </a:p>
        </p:txBody>
      </p:sp>
      <p:sp>
        <p:nvSpPr>
          <p:cNvPr id="2" name="Slide Number Placeholder 1">
            <a:extLst>
              <a:ext uri="{FF2B5EF4-FFF2-40B4-BE49-F238E27FC236}">
                <a16:creationId xmlns:a16="http://schemas.microsoft.com/office/drawing/2014/main" id="{98E6DF6D-E808-4395-A91C-032B5319B21E}"/>
              </a:ext>
            </a:extLst>
          </p:cNvPr>
          <p:cNvSpPr>
            <a:spLocks noGrp="1"/>
          </p:cNvSpPr>
          <p:nvPr>
            <p:ph type="sldNum" sz="quarter" idx="12"/>
          </p:nvPr>
        </p:nvSpPr>
        <p:spPr/>
        <p:txBody>
          <a:bodyPr/>
          <a:lstStyle/>
          <a:p>
            <a:fld id="{CF5B0FD6-A380-44D4-9EE7-61AD6F921C8F}" type="slidenum">
              <a:rPr lang="en-US" smtClean="0"/>
              <a:t>16</a:t>
            </a:fld>
            <a:endParaRPr lang="en-US"/>
          </a:p>
        </p:txBody>
      </p:sp>
      <p:sp>
        <p:nvSpPr>
          <p:cNvPr id="5" name="Title 3">
            <a:extLst>
              <a:ext uri="{FF2B5EF4-FFF2-40B4-BE49-F238E27FC236}">
                <a16:creationId xmlns:a16="http://schemas.microsoft.com/office/drawing/2014/main" id="{995DEA61-7753-42FC-BF5E-267017699B71}"/>
              </a:ext>
            </a:extLst>
          </p:cNvPr>
          <p:cNvSpPr txBox="1">
            <a:spLocks/>
          </p:cNvSpPr>
          <p:nvPr/>
        </p:nvSpPr>
        <p:spPr>
          <a:xfrm>
            <a:off x="769620" y="4939203"/>
            <a:ext cx="10515600" cy="100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Stop by for more details!</a:t>
            </a:r>
          </a:p>
        </p:txBody>
      </p:sp>
      <p:sp>
        <p:nvSpPr>
          <p:cNvPr id="6" name="Text Placeholder 4">
            <a:extLst>
              <a:ext uri="{FF2B5EF4-FFF2-40B4-BE49-F238E27FC236}">
                <a16:creationId xmlns:a16="http://schemas.microsoft.com/office/drawing/2014/main" id="{502D8D2F-4E5A-4EFE-B678-85ECB01043ED}"/>
              </a:ext>
            </a:extLst>
          </p:cNvPr>
          <p:cNvSpPr txBox="1">
            <a:spLocks/>
          </p:cNvSpPr>
          <p:nvPr/>
        </p:nvSpPr>
        <p:spPr>
          <a:xfrm>
            <a:off x="769620" y="5972666"/>
            <a:ext cx="3006372" cy="4905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t>Thanks for listening!</a:t>
            </a:r>
          </a:p>
        </p:txBody>
      </p:sp>
      <p:graphicFrame>
        <p:nvGraphicFramePr>
          <p:cNvPr id="11" name="Content Placeholder 2">
            <a:extLst>
              <a:ext uri="{FF2B5EF4-FFF2-40B4-BE49-F238E27FC236}">
                <a16:creationId xmlns:a16="http://schemas.microsoft.com/office/drawing/2014/main" id="{58A36615-1FD8-4AF9-981C-413C64A17A11}"/>
              </a:ext>
            </a:extLst>
          </p:cNvPr>
          <p:cNvGraphicFramePr>
            <a:graphicFrameLocks noGrp="1"/>
          </p:cNvGraphicFramePr>
          <p:nvPr>
            <p:ph idx="1"/>
            <p:extLst>
              <p:ext uri="{D42A27DB-BD31-4B8C-83A1-F6EECF244321}">
                <p14:modId xmlns:p14="http://schemas.microsoft.com/office/powerpoint/2010/main" val="3058181133"/>
              </p:ext>
            </p:extLst>
          </p:nvPr>
        </p:nvGraphicFramePr>
        <p:xfrm>
          <a:off x="546639" y="1603290"/>
          <a:ext cx="11021442" cy="3336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916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5D5E-413B-4447-997D-85CE6BAF7ED0}"/>
              </a:ext>
            </a:extLst>
          </p:cNvPr>
          <p:cNvSpPr>
            <a:spLocks noGrp="1"/>
          </p:cNvSpPr>
          <p:nvPr>
            <p:ph type="title"/>
          </p:nvPr>
        </p:nvSpPr>
        <p:spPr/>
        <p:txBody>
          <a:bodyPr/>
          <a:lstStyle/>
          <a:p>
            <a:r>
              <a:rPr lang="en-US"/>
              <a:t>How do we currently handle </a:t>
            </a:r>
            <a:r>
              <a:rPr lang="en-US" b="1">
                <a:solidFill>
                  <a:schemeClr val="accent2"/>
                </a:solidFill>
              </a:rPr>
              <a:t>resilience</a:t>
            </a:r>
            <a:r>
              <a:rPr lang="en-US"/>
              <a:t>?</a:t>
            </a:r>
          </a:p>
        </p:txBody>
      </p:sp>
      <p:sp>
        <p:nvSpPr>
          <p:cNvPr id="3" name="Content Placeholder 2">
            <a:extLst>
              <a:ext uri="{FF2B5EF4-FFF2-40B4-BE49-F238E27FC236}">
                <a16:creationId xmlns:a16="http://schemas.microsoft.com/office/drawing/2014/main" id="{02E56E9A-FA02-4238-BAF5-90EBF03EB773}"/>
              </a:ext>
            </a:extLst>
          </p:cNvPr>
          <p:cNvSpPr>
            <a:spLocks noGrp="1"/>
          </p:cNvSpPr>
          <p:nvPr>
            <p:ph idx="1"/>
          </p:nvPr>
        </p:nvSpPr>
        <p:spPr>
          <a:xfrm>
            <a:off x="838200" y="1710867"/>
            <a:ext cx="10515600" cy="2475053"/>
          </a:xfrm>
        </p:spPr>
        <p:txBody>
          <a:bodyPr>
            <a:noAutofit/>
          </a:bodyPr>
          <a:lstStyle/>
          <a:p>
            <a:r>
              <a:rPr lang="en-US"/>
              <a:t>High-level design choices affecting resilience are fixed by RTL/tapeout</a:t>
            </a:r>
          </a:p>
          <a:p>
            <a:r>
              <a:rPr lang="en-US"/>
              <a:t>Processors are </a:t>
            </a:r>
            <a:r>
              <a:rPr lang="en-US" b="1"/>
              <a:t>not designed w/ resilience as a 1st-order design-point</a:t>
            </a:r>
          </a:p>
          <a:p>
            <a:endParaRPr lang="en-US"/>
          </a:p>
          <a:p>
            <a:endParaRPr lang="en-US"/>
          </a:p>
        </p:txBody>
      </p:sp>
      <p:pic>
        <p:nvPicPr>
          <p:cNvPr id="5" name="Picture 4">
            <a:extLst>
              <a:ext uri="{FF2B5EF4-FFF2-40B4-BE49-F238E27FC236}">
                <a16:creationId xmlns:a16="http://schemas.microsoft.com/office/drawing/2014/main" id="{5D145948-766E-4240-BC55-5F0D84EDE507}"/>
              </a:ext>
            </a:extLst>
          </p:cNvPr>
          <p:cNvPicPr>
            <a:picLocks noChangeAspect="1"/>
          </p:cNvPicPr>
          <p:nvPr/>
        </p:nvPicPr>
        <p:blipFill>
          <a:blip r:embed="rId3"/>
          <a:stretch>
            <a:fillRect/>
          </a:stretch>
        </p:blipFill>
        <p:spPr>
          <a:xfrm>
            <a:off x="668924" y="3471958"/>
            <a:ext cx="5492537" cy="2374618"/>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B1BA97CB-9172-438B-9CDE-CF398F93D65D}"/>
              </a:ext>
            </a:extLst>
          </p:cNvPr>
          <p:cNvSpPr>
            <a:spLocks noGrp="1"/>
          </p:cNvSpPr>
          <p:nvPr>
            <p:ph type="sldNum" sz="quarter" idx="12"/>
          </p:nvPr>
        </p:nvSpPr>
        <p:spPr/>
        <p:txBody>
          <a:bodyPr/>
          <a:lstStyle/>
          <a:p>
            <a:fld id="{CF5B0FD6-A380-44D4-9EE7-61AD6F921C8F}" type="slidenum">
              <a:rPr lang="en-US" smtClean="0"/>
              <a:t>2</a:t>
            </a:fld>
            <a:endParaRPr lang="en-US"/>
          </a:p>
        </p:txBody>
      </p:sp>
      <p:pic>
        <p:nvPicPr>
          <p:cNvPr id="10" name="Picture 9">
            <a:extLst>
              <a:ext uri="{FF2B5EF4-FFF2-40B4-BE49-F238E27FC236}">
                <a16:creationId xmlns:a16="http://schemas.microsoft.com/office/drawing/2014/main" id="{A9EFCFDB-56F1-40E5-906E-4508847D5B82}"/>
              </a:ext>
            </a:extLst>
          </p:cNvPr>
          <p:cNvPicPr>
            <a:picLocks noChangeAspect="1"/>
          </p:cNvPicPr>
          <p:nvPr/>
        </p:nvPicPr>
        <p:blipFill>
          <a:blip r:embed="rId4"/>
          <a:stretch>
            <a:fillRect/>
          </a:stretch>
        </p:blipFill>
        <p:spPr>
          <a:xfrm>
            <a:off x="6877530" y="3120067"/>
            <a:ext cx="4476270" cy="3078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8702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835C07-CB4C-4C5F-92CA-E48DFBD9ABB1}"/>
              </a:ext>
            </a:extLst>
          </p:cNvPr>
          <p:cNvSpPr>
            <a:spLocks noGrp="1"/>
          </p:cNvSpPr>
          <p:nvPr>
            <p:ph type="sldNum" sz="quarter" idx="12"/>
          </p:nvPr>
        </p:nvSpPr>
        <p:spPr/>
        <p:txBody>
          <a:bodyPr/>
          <a:lstStyle/>
          <a:p>
            <a:fld id="{CF5B0FD6-A380-44D4-9EE7-61AD6F921C8F}" type="slidenum">
              <a:rPr lang="en-US" smtClean="0"/>
              <a:t>3</a:t>
            </a:fld>
            <a:endParaRPr lang="en-US"/>
          </a:p>
        </p:txBody>
      </p:sp>
      <p:pic>
        <p:nvPicPr>
          <p:cNvPr id="4" name="Picture 3">
            <a:extLst>
              <a:ext uri="{FF2B5EF4-FFF2-40B4-BE49-F238E27FC236}">
                <a16:creationId xmlns:a16="http://schemas.microsoft.com/office/drawing/2014/main" id="{50ED712E-E078-44BD-8615-5537C60AA64C}"/>
              </a:ext>
            </a:extLst>
          </p:cNvPr>
          <p:cNvPicPr>
            <a:picLocks noChangeAspect="1"/>
          </p:cNvPicPr>
          <p:nvPr/>
        </p:nvPicPr>
        <p:blipFill rotWithShape="1">
          <a:blip r:embed="rId3"/>
          <a:srcRect b="32166"/>
          <a:stretch/>
        </p:blipFill>
        <p:spPr>
          <a:xfrm>
            <a:off x="167480" y="662811"/>
            <a:ext cx="11662569" cy="2766190"/>
          </a:xfrm>
          <a:prstGeom prst="rect">
            <a:avLst/>
          </a:prstGeom>
        </p:spPr>
      </p:pic>
    </p:spTree>
    <p:extLst>
      <p:ext uri="{BB962C8B-B14F-4D97-AF65-F5344CB8AC3E}">
        <p14:creationId xmlns:p14="http://schemas.microsoft.com/office/powerpoint/2010/main" val="209913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DAD5C1-27E4-4140-A38C-FEDB2B386DF0}"/>
              </a:ext>
            </a:extLst>
          </p:cNvPr>
          <p:cNvSpPr>
            <a:spLocks noGrp="1"/>
          </p:cNvSpPr>
          <p:nvPr>
            <p:ph type="sldNum" sz="quarter" idx="12"/>
          </p:nvPr>
        </p:nvSpPr>
        <p:spPr/>
        <p:txBody>
          <a:bodyPr/>
          <a:lstStyle/>
          <a:p>
            <a:fld id="{CF5B0FD6-A380-44D4-9EE7-61AD6F921C8F}" type="slidenum">
              <a:rPr lang="en-US" smtClean="0"/>
              <a:t>4</a:t>
            </a:fld>
            <a:endParaRPr lang="en-US"/>
          </a:p>
        </p:txBody>
      </p:sp>
      <p:pic>
        <p:nvPicPr>
          <p:cNvPr id="4" name="Picture 3">
            <a:extLst>
              <a:ext uri="{FF2B5EF4-FFF2-40B4-BE49-F238E27FC236}">
                <a16:creationId xmlns:a16="http://schemas.microsoft.com/office/drawing/2014/main" id="{E9B9C78E-DED3-4742-A30C-5092A6320873}"/>
              </a:ext>
            </a:extLst>
          </p:cNvPr>
          <p:cNvPicPr>
            <a:picLocks noChangeAspect="1"/>
          </p:cNvPicPr>
          <p:nvPr/>
        </p:nvPicPr>
        <p:blipFill>
          <a:blip r:embed="rId3"/>
          <a:stretch>
            <a:fillRect/>
          </a:stretch>
        </p:blipFill>
        <p:spPr>
          <a:xfrm>
            <a:off x="167480" y="662810"/>
            <a:ext cx="11662569" cy="4077901"/>
          </a:xfrm>
          <a:prstGeom prst="rect">
            <a:avLst/>
          </a:prstGeom>
        </p:spPr>
      </p:pic>
    </p:spTree>
    <p:extLst>
      <p:ext uri="{BB962C8B-B14F-4D97-AF65-F5344CB8AC3E}">
        <p14:creationId xmlns:p14="http://schemas.microsoft.com/office/powerpoint/2010/main" val="325256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C17FD9-D01A-4734-8CD4-E2CF48BD5EAA}"/>
              </a:ext>
            </a:extLst>
          </p:cNvPr>
          <p:cNvSpPr>
            <a:spLocks noGrp="1"/>
          </p:cNvSpPr>
          <p:nvPr>
            <p:ph type="title"/>
          </p:nvPr>
        </p:nvSpPr>
        <p:spPr>
          <a:xfrm>
            <a:off x="831850" y="4981793"/>
            <a:ext cx="8177138" cy="1133475"/>
          </a:xfrm>
        </p:spPr>
        <p:txBody>
          <a:bodyPr>
            <a:normAutofit/>
          </a:bodyPr>
          <a:lstStyle/>
          <a:p>
            <a:r>
              <a:rPr lang="en-US" sz="5400">
                <a:solidFill>
                  <a:schemeClr val="bg1">
                    <a:lumMod val="50000"/>
                  </a:schemeClr>
                </a:solidFill>
              </a:rPr>
              <a:t>An en</a:t>
            </a:r>
            <a:r>
              <a:rPr lang="en-US" sz="5400" b="1" i="1">
                <a:ln w="22225">
                  <a:solidFill>
                    <a:schemeClr val="accent2">
                      <a:lumMod val="60000"/>
                      <a:lumOff val="40000"/>
                    </a:schemeClr>
                  </a:solidFill>
                  <a:prstDash val="solid"/>
                </a:ln>
                <a:solidFill>
                  <a:srgbClr val="FFFF66"/>
                </a:solidFill>
              </a:rPr>
              <a:t>light</a:t>
            </a:r>
            <a:r>
              <a:rPr lang="en-US" sz="5400">
                <a:solidFill>
                  <a:schemeClr val="bg1">
                    <a:lumMod val="50000"/>
                  </a:schemeClr>
                </a:solidFill>
              </a:rPr>
              <a:t>ening analogy…</a:t>
            </a:r>
          </a:p>
        </p:txBody>
      </p:sp>
      <p:pic>
        <p:nvPicPr>
          <p:cNvPr id="7" name="Picture 6" descr="See the source image">
            <a:extLst>
              <a:ext uri="{FF2B5EF4-FFF2-40B4-BE49-F238E27FC236}">
                <a16:creationId xmlns:a16="http://schemas.microsoft.com/office/drawing/2014/main" id="{E1BD8139-F297-4C18-85B4-6F9554F77F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a:off x="8082823" y="5134060"/>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8F54A13-0BD4-4397-B086-EB1EE25A7E12}"/>
              </a:ext>
            </a:extLst>
          </p:cNvPr>
          <p:cNvSpPr>
            <a:spLocks noGrp="1"/>
          </p:cNvSpPr>
          <p:nvPr>
            <p:ph type="sldNum" sz="quarter" idx="12"/>
          </p:nvPr>
        </p:nvSpPr>
        <p:spPr/>
        <p:txBody>
          <a:bodyPr/>
          <a:lstStyle/>
          <a:p>
            <a:fld id="{CF5B0FD6-A380-44D4-9EE7-61AD6F921C8F}" type="slidenum">
              <a:rPr lang="en-US" smtClean="0"/>
              <a:t>5</a:t>
            </a:fld>
            <a:endParaRPr lang="en-US"/>
          </a:p>
        </p:txBody>
      </p:sp>
      <p:pic>
        <p:nvPicPr>
          <p:cNvPr id="5" name="Picture 4">
            <a:extLst>
              <a:ext uri="{FF2B5EF4-FFF2-40B4-BE49-F238E27FC236}">
                <a16:creationId xmlns:a16="http://schemas.microsoft.com/office/drawing/2014/main" id="{CEFA7554-2300-4C78-A18C-E3E2B6214EDD}"/>
              </a:ext>
            </a:extLst>
          </p:cNvPr>
          <p:cNvPicPr>
            <a:picLocks noChangeAspect="1"/>
          </p:cNvPicPr>
          <p:nvPr/>
        </p:nvPicPr>
        <p:blipFill>
          <a:blip r:embed="rId4"/>
          <a:stretch>
            <a:fillRect/>
          </a:stretch>
        </p:blipFill>
        <p:spPr>
          <a:xfrm>
            <a:off x="167480" y="662810"/>
            <a:ext cx="11662569" cy="4077901"/>
          </a:xfrm>
          <a:prstGeom prst="rect">
            <a:avLst/>
          </a:prstGeom>
        </p:spPr>
      </p:pic>
    </p:spTree>
    <p:extLst>
      <p:ext uri="{BB962C8B-B14F-4D97-AF65-F5344CB8AC3E}">
        <p14:creationId xmlns:p14="http://schemas.microsoft.com/office/powerpoint/2010/main" val="49216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68" idx="1"/>
          </p:cNvCxnSpPr>
          <p:nvPr/>
        </p:nvCxnSpPr>
        <p:spPr>
          <a:xfrm>
            <a:off x="2591726" y="5108252"/>
            <a:ext cx="977432" cy="29910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93CEC25-7613-4F9E-8EF4-8A5F4E37F6B7}"/>
              </a:ext>
            </a:extLst>
          </p:cNvPr>
          <p:cNvSpPr/>
          <p:nvPr/>
        </p:nvSpPr>
        <p:spPr>
          <a:xfrm>
            <a:off x="3569158" y="5064476"/>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See the source image">
            <a:extLst>
              <a:ext uri="{FF2B5EF4-FFF2-40B4-BE49-F238E27FC236}">
                <a16:creationId xmlns:a16="http://schemas.microsoft.com/office/drawing/2014/main" id="{E27F24F9-8241-4796-A322-0483E872B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See the source image">
            <a:extLst>
              <a:ext uri="{FF2B5EF4-FFF2-40B4-BE49-F238E27FC236}">
                <a16:creationId xmlns:a16="http://schemas.microsoft.com/office/drawing/2014/main" id="{E7738961-6D32-4E1D-BC32-07689F02A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9D1BF1B-208E-4117-AD07-BF90B8B37D93}"/>
              </a:ext>
            </a:extLst>
          </p:cNvPr>
          <p:cNvSpPr>
            <a:spLocks noGrp="1"/>
          </p:cNvSpPr>
          <p:nvPr>
            <p:ph type="sldNum" sz="quarter" idx="12"/>
          </p:nvPr>
        </p:nvSpPr>
        <p:spPr/>
        <p:txBody>
          <a:bodyPr/>
          <a:lstStyle/>
          <a:p>
            <a:fld id="{CF5B0FD6-A380-44D4-9EE7-61AD6F921C8F}" type="slidenum">
              <a:rPr lang="en-US" smtClean="0"/>
              <a:t>6</a:t>
            </a:fld>
            <a:endParaRPr lang="en-US"/>
          </a:p>
        </p:txBody>
      </p:sp>
    </p:spTree>
    <p:extLst>
      <p:ext uri="{BB962C8B-B14F-4D97-AF65-F5344CB8AC3E}">
        <p14:creationId xmlns:p14="http://schemas.microsoft.com/office/powerpoint/2010/main" val="166781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68" idx="1"/>
          </p:cNvCxnSpPr>
          <p:nvPr/>
        </p:nvCxnSpPr>
        <p:spPr>
          <a:xfrm>
            <a:off x="2591726" y="5108252"/>
            <a:ext cx="977432" cy="29910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93CEC25-7613-4F9E-8EF4-8A5F4E37F6B7}"/>
              </a:ext>
            </a:extLst>
          </p:cNvPr>
          <p:cNvSpPr/>
          <p:nvPr/>
        </p:nvSpPr>
        <p:spPr>
          <a:xfrm>
            <a:off x="3569158" y="5064476"/>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See the source image">
            <a:extLst>
              <a:ext uri="{FF2B5EF4-FFF2-40B4-BE49-F238E27FC236}">
                <a16:creationId xmlns:a16="http://schemas.microsoft.com/office/drawing/2014/main" id="{E27F24F9-8241-4796-A322-0483E872B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See the source image">
            <a:extLst>
              <a:ext uri="{FF2B5EF4-FFF2-40B4-BE49-F238E27FC236}">
                <a16:creationId xmlns:a16="http://schemas.microsoft.com/office/drawing/2014/main" id="{E7738961-6D32-4E1D-BC32-07689F02A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049C9C0-F2D7-4BF0-8AA7-92B2270F9028}"/>
              </a:ext>
            </a:extLst>
          </p:cNvPr>
          <p:cNvSpPr>
            <a:spLocks noGrp="1"/>
          </p:cNvSpPr>
          <p:nvPr>
            <p:ph type="sldNum" sz="quarter" idx="12"/>
          </p:nvPr>
        </p:nvSpPr>
        <p:spPr/>
        <p:txBody>
          <a:bodyPr/>
          <a:lstStyle/>
          <a:p>
            <a:fld id="{CF5B0FD6-A380-44D4-9EE7-61AD6F921C8F}" type="slidenum">
              <a:rPr lang="en-US" smtClean="0"/>
              <a:t>7</a:t>
            </a:fld>
            <a:endParaRPr lang="en-US"/>
          </a:p>
        </p:txBody>
      </p:sp>
    </p:spTree>
    <p:extLst>
      <p:ext uri="{BB962C8B-B14F-4D97-AF65-F5344CB8AC3E}">
        <p14:creationId xmlns:p14="http://schemas.microsoft.com/office/powerpoint/2010/main" val="93372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68" idx="1"/>
          </p:cNvCxnSpPr>
          <p:nvPr/>
        </p:nvCxnSpPr>
        <p:spPr>
          <a:xfrm>
            <a:off x="2591726" y="5108252"/>
            <a:ext cx="977432" cy="29910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93CEC25-7613-4F9E-8EF4-8A5F4E37F6B7}"/>
              </a:ext>
            </a:extLst>
          </p:cNvPr>
          <p:cNvSpPr/>
          <p:nvPr/>
        </p:nvSpPr>
        <p:spPr>
          <a:xfrm>
            <a:off x="3569158" y="5064476"/>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See the source image">
            <a:extLst>
              <a:ext uri="{FF2B5EF4-FFF2-40B4-BE49-F238E27FC236}">
                <a16:creationId xmlns:a16="http://schemas.microsoft.com/office/drawing/2014/main" id="{E27F24F9-8241-4796-A322-0483E872B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See the source image">
            <a:extLst>
              <a:ext uri="{FF2B5EF4-FFF2-40B4-BE49-F238E27FC236}">
                <a16:creationId xmlns:a16="http://schemas.microsoft.com/office/drawing/2014/main" id="{E7738961-6D32-4E1D-BC32-07689F02A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E15B0BB-92B5-46E4-90CF-A9745B1B3990}"/>
              </a:ext>
            </a:extLst>
          </p:cNvPr>
          <p:cNvSpPr>
            <a:spLocks noGrp="1"/>
          </p:cNvSpPr>
          <p:nvPr>
            <p:ph type="sldNum" sz="quarter" idx="12"/>
          </p:nvPr>
        </p:nvSpPr>
        <p:spPr/>
        <p:txBody>
          <a:bodyPr/>
          <a:lstStyle/>
          <a:p>
            <a:fld id="{CF5B0FD6-A380-44D4-9EE7-61AD6F921C8F}" type="slidenum">
              <a:rPr lang="en-US" smtClean="0"/>
              <a:t>8</a:t>
            </a:fld>
            <a:endParaRPr lang="en-US"/>
          </a:p>
        </p:txBody>
      </p:sp>
    </p:spTree>
    <p:extLst>
      <p:ext uri="{BB962C8B-B14F-4D97-AF65-F5344CB8AC3E}">
        <p14:creationId xmlns:p14="http://schemas.microsoft.com/office/powerpoint/2010/main" val="14152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D959956B-F86A-468D-8EAF-8F94DA6961EB}"/>
              </a:ext>
            </a:extLst>
          </p:cNvPr>
          <p:cNvCxnSpPr>
            <a:cxnSpLocks/>
            <a:stCxn id="57" idx="2"/>
            <a:endCxn id="68" idx="1"/>
          </p:cNvCxnSpPr>
          <p:nvPr/>
        </p:nvCxnSpPr>
        <p:spPr>
          <a:xfrm>
            <a:off x="2591726" y="5108252"/>
            <a:ext cx="977432" cy="29910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359EC3A1-0490-4E8A-A5B0-77937E59BEC1}"/>
              </a:ext>
            </a:extLst>
          </p:cNvPr>
          <p:cNvSpPr/>
          <p:nvPr/>
        </p:nvSpPr>
        <p:spPr>
          <a:xfrm>
            <a:off x="2591726" y="5042212"/>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0E246EE4-3F88-42D1-98F6-82A4ED3F9E42}"/>
              </a:ext>
            </a:extLst>
          </p:cNvPr>
          <p:cNvCxnSpPr>
            <a:cxnSpLocks/>
            <a:stCxn id="77" idx="2"/>
            <a:endCxn id="90" idx="1"/>
          </p:cNvCxnSpPr>
          <p:nvPr/>
        </p:nvCxnSpPr>
        <p:spPr>
          <a:xfrm>
            <a:off x="2591726" y="4241823"/>
            <a:ext cx="9774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9DD7361-4318-4537-96EF-6519513692B0}"/>
              </a:ext>
            </a:extLst>
          </p:cNvPr>
          <p:cNvSpPr/>
          <p:nvPr/>
        </p:nvSpPr>
        <p:spPr>
          <a:xfrm>
            <a:off x="2591726" y="4175783"/>
            <a:ext cx="132080" cy="13208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FA011F7-5A99-4E24-87B8-985EFA7AD211}"/>
              </a:ext>
            </a:extLst>
          </p:cNvPr>
          <p:cNvSpPr/>
          <p:nvPr/>
        </p:nvSpPr>
        <p:spPr>
          <a:xfrm>
            <a:off x="436880" y="3111415"/>
            <a:ext cx="2468880" cy="3140908"/>
          </a:xfrm>
          <a:prstGeom prst="roundRect">
            <a:avLst/>
          </a:prstGeom>
          <a:solidFill>
            <a:schemeClr val="tx1">
              <a:lumMod val="65000"/>
              <a:lumOff val="3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B66BC7-B7DA-439A-B5FD-688C576C762D}"/>
              </a:ext>
            </a:extLst>
          </p:cNvPr>
          <p:cNvSpPr/>
          <p:nvPr/>
        </p:nvSpPr>
        <p:spPr>
          <a:xfrm>
            <a:off x="502920" y="3166647"/>
            <a:ext cx="2336800" cy="3024716"/>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36B1860-DAA3-40D6-B865-EA33B6C42C39}"/>
              </a:ext>
            </a:extLst>
          </p:cNvPr>
          <p:cNvSpPr/>
          <p:nvPr/>
        </p:nvSpPr>
        <p:spPr>
          <a:xfrm>
            <a:off x="858052" y="3473493"/>
            <a:ext cx="1626536" cy="2443549"/>
          </a:xfrm>
          <a:prstGeom prst="roundRect">
            <a:avLst/>
          </a:prstGeom>
          <a:solidFill>
            <a:schemeClr val="bg1">
              <a:lumMod val="85000"/>
            </a:schemeClr>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BD04EA1-9104-4E83-A565-7DD3A651D48E}"/>
              </a:ext>
            </a:extLst>
          </p:cNvPr>
          <p:cNvSpPr/>
          <p:nvPr/>
        </p:nvSpPr>
        <p:spPr>
          <a:xfrm>
            <a:off x="1173480" y="3990761"/>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67CF7C-7325-41CC-9436-433F7233AD24}"/>
              </a:ext>
            </a:extLst>
          </p:cNvPr>
          <p:cNvSpPr/>
          <p:nvPr/>
        </p:nvSpPr>
        <p:spPr>
          <a:xfrm>
            <a:off x="1280160" y="4111411"/>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901184B-4704-4D9A-BEFB-1F4123AD89BD}"/>
              </a:ext>
            </a:extLst>
          </p:cNvPr>
          <p:cNvSpPr/>
          <p:nvPr/>
        </p:nvSpPr>
        <p:spPr>
          <a:xfrm>
            <a:off x="2021840" y="4077121"/>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DC6468-67AC-486D-8D49-C83730E6CC24}"/>
              </a:ext>
            </a:extLst>
          </p:cNvPr>
          <p:cNvSpPr/>
          <p:nvPr/>
        </p:nvSpPr>
        <p:spPr>
          <a:xfrm rot="5400000">
            <a:off x="1790700" y="4084741"/>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6872513-BAA7-4933-B777-FBFD10DCCB21}"/>
              </a:ext>
            </a:extLst>
          </p:cNvPr>
          <p:cNvSpPr txBox="1"/>
          <p:nvPr/>
        </p:nvSpPr>
        <p:spPr>
          <a:xfrm>
            <a:off x="1251284" y="4104624"/>
            <a:ext cx="425116" cy="307777"/>
          </a:xfrm>
          <a:prstGeom prst="rect">
            <a:avLst/>
          </a:prstGeom>
          <a:noFill/>
        </p:spPr>
        <p:txBody>
          <a:bodyPr wrap="none" rtlCol="0">
            <a:spAutoFit/>
          </a:bodyPr>
          <a:lstStyle/>
          <a:p>
            <a:r>
              <a:rPr lang="en-US" sz="1400" b="1">
                <a:solidFill>
                  <a:schemeClr val="accent6"/>
                </a:solidFill>
              </a:rPr>
              <a:t>ON</a:t>
            </a:r>
          </a:p>
        </p:txBody>
      </p:sp>
      <p:sp>
        <p:nvSpPr>
          <p:cNvPr id="72" name="Rectangle 71">
            <a:extLst>
              <a:ext uri="{FF2B5EF4-FFF2-40B4-BE49-F238E27FC236}">
                <a16:creationId xmlns:a16="http://schemas.microsoft.com/office/drawing/2014/main" id="{5274B8E2-F213-4BE1-A7A5-0C2237D7E100}"/>
              </a:ext>
            </a:extLst>
          </p:cNvPr>
          <p:cNvSpPr/>
          <p:nvPr/>
        </p:nvSpPr>
        <p:spPr>
          <a:xfrm>
            <a:off x="700024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7804E2D-5FDC-45C9-B51B-A635E94E4498}"/>
              </a:ext>
            </a:extLst>
          </p:cNvPr>
          <p:cNvSpPr/>
          <p:nvPr/>
        </p:nvSpPr>
        <p:spPr>
          <a:xfrm>
            <a:off x="818896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FA8E07F8-BAEF-4239-B5D7-713C8DF28155}"/>
              </a:ext>
            </a:extLst>
          </p:cNvPr>
          <p:cNvSpPr/>
          <p:nvPr/>
        </p:nvSpPr>
        <p:spPr>
          <a:xfrm>
            <a:off x="937768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AE60504-86F5-4571-9CC3-2EAB41FED583}"/>
              </a:ext>
            </a:extLst>
          </p:cNvPr>
          <p:cNvSpPr/>
          <p:nvPr/>
        </p:nvSpPr>
        <p:spPr>
          <a:xfrm>
            <a:off x="10566400" y="381169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DD6004B-E709-4F4A-B96D-15B31FA15B5E}"/>
              </a:ext>
            </a:extLst>
          </p:cNvPr>
          <p:cNvSpPr/>
          <p:nvPr/>
        </p:nvSpPr>
        <p:spPr>
          <a:xfrm>
            <a:off x="700024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A0FB73E-03E5-49E3-94EB-383B2F6D4984}"/>
              </a:ext>
            </a:extLst>
          </p:cNvPr>
          <p:cNvSpPr/>
          <p:nvPr/>
        </p:nvSpPr>
        <p:spPr>
          <a:xfrm>
            <a:off x="818896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7DE8544E-0307-4E5B-ACF9-3FF412C6FDF4}"/>
              </a:ext>
            </a:extLst>
          </p:cNvPr>
          <p:cNvSpPr/>
          <p:nvPr/>
        </p:nvSpPr>
        <p:spPr>
          <a:xfrm>
            <a:off x="937768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7525682-CA9F-43D5-AF18-371E80F62A94}"/>
              </a:ext>
            </a:extLst>
          </p:cNvPr>
          <p:cNvSpPr/>
          <p:nvPr/>
        </p:nvSpPr>
        <p:spPr>
          <a:xfrm>
            <a:off x="10566400" y="4987711"/>
            <a:ext cx="1188720" cy="1183640"/>
          </a:xfrm>
          <a:prstGeom prst="rect">
            <a:avLst/>
          </a:prstGeom>
          <a:solidFill>
            <a:schemeClr val="bg2"/>
          </a:solidFill>
          <a:ln w="57150">
            <a:solidFill>
              <a:srgbClr val="6856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21D44E48-E5BF-4C7D-9A7A-1E6A9DD7C20D}"/>
              </a:ext>
            </a:extLst>
          </p:cNvPr>
          <p:cNvSpPr/>
          <p:nvPr/>
        </p:nvSpPr>
        <p:spPr>
          <a:xfrm>
            <a:off x="6392072" y="2477250"/>
            <a:ext cx="5906301" cy="1353262"/>
          </a:xfrm>
          <a:prstGeom prst="triangle">
            <a:avLst/>
          </a:prstGeom>
          <a:solidFill>
            <a:srgbClr val="68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2C919A0E-AEA9-471E-86CB-5E566302815B}"/>
              </a:ext>
            </a:extLst>
          </p:cNvPr>
          <p:cNvCxnSpPr>
            <a:cxnSpLocks/>
          </p:cNvCxnSpPr>
          <p:nvPr/>
        </p:nvCxnSpPr>
        <p:spPr>
          <a:xfrm flipV="1">
            <a:off x="5623563" y="3860086"/>
            <a:ext cx="4343394" cy="291599"/>
          </a:xfrm>
          <a:prstGeom prst="bentConnector4">
            <a:avLst>
              <a:gd name="adj1" fmla="val 9859"/>
              <a:gd name="adj2" fmla="val 20278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60EFF438-119C-4C3C-B35C-260AC38D405A}"/>
              </a:ext>
            </a:extLst>
          </p:cNvPr>
          <p:cNvCxnSpPr>
            <a:cxnSpLocks/>
            <a:endCxn id="73" idx="0"/>
          </p:cNvCxnSpPr>
          <p:nvPr/>
        </p:nvCxnSpPr>
        <p:spPr>
          <a:xfrm flipV="1">
            <a:off x="5623563" y="3811691"/>
            <a:ext cx="3159757" cy="504577"/>
          </a:xfrm>
          <a:prstGeom prst="bentConnector4">
            <a:avLst>
              <a:gd name="adj1" fmla="val 18408"/>
              <a:gd name="adj2" fmla="val 133224"/>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4ED650A-2730-4B70-B1FD-B22976913221}"/>
              </a:ext>
            </a:extLst>
          </p:cNvPr>
          <p:cNvCxnSpPr>
            <a:cxnSpLocks/>
            <a:endCxn id="82" idx="2"/>
          </p:cNvCxnSpPr>
          <p:nvPr/>
        </p:nvCxnSpPr>
        <p:spPr>
          <a:xfrm flipV="1">
            <a:off x="5623563" y="3829798"/>
            <a:ext cx="1971037" cy="664970"/>
          </a:xfrm>
          <a:prstGeom prst="bentConnector4">
            <a:avLst>
              <a:gd name="adj1" fmla="val 35514"/>
              <a:gd name="adj2" fmla="val 110695"/>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pic>
        <p:nvPicPr>
          <p:cNvPr id="82" name="Picture 6" descr="See the source image">
            <a:extLst>
              <a:ext uri="{FF2B5EF4-FFF2-40B4-BE49-F238E27FC236}">
                <a16:creationId xmlns:a16="http://schemas.microsoft.com/office/drawing/2014/main" id="{2948236C-E8C7-4339-9723-7D39539B48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descr="See the source image">
            <a:extLst>
              <a:ext uri="{FF2B5EF4-FFF2-40B4-BE49-F238E27FC236}">
                <a16:creationId xmlns:a16="http://schemas.microsoft.com/office/drawing/2014/main" id="{5697DA0D-93BF-485E-8D2A-25A48D014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382177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6" descr="See the source image">
            <a:extLst>
              <a:ext uri="{FF2B5EF4-FFF2-40B4-BE49-F238E27FC236}">
                <a16:creationId xmlns:a16="http://schemas.microsoft.com/office/drawing/2014/main" id="{1229B580-76FF-4DE6-B9B1-AF0742D73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6" descr="See the source image">
            <a:extLst>
              <a:ext uri="{FF2B5EF4-FFF2-40B4-BE49-F238E27FC236}">
                <a16:creationId xmlns:a16="http://schemas.microsoft.com/office/drawing/2014/main" id="{3ABA1611-2897-4B29-A2A8-0783F4184C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3829798"/>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Connector: Elbow 57">
            <a:extLst>
              <a:ext uri="{FF2B5EF4-FFF2-40B4-BE49-F238E27FC236}">
                <a16:creationId xmlns:a16="http://schemas.microsoft.com/office/drawing/2014/main" id="{95C7F737-51BF-4F3E-922D-2BB0E50A2693}"/>
              </a:ext>
            </a:extLst>
          </p:cNvPr>
          <p:cNvCxnSpPr>
            <a:cxnSpLocks/>
          </p:cNvCxnSpPr>
          <p:nvPr/>
        </p:nvCxnSpPr>
        <p:spPr>
          <a:xfrm flipV="1">
            <a:off x="5623563" y="5025619"/>
            <a:ext cx="4343394" cy="291599"/>
          </a:xfrm>
          <a:prstGeom prst="bentConnector4">
            <a:avLst>
              <a:gd name="adj1" fmla="val 9859"/>
              <a:gd name="adj2" fmla="val 20278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C399FFC6-A01B-4398-9017-7208E16DA22F}"/>
              </a:ext>
            </a:extLst>
          </p:cNvPr>
          <p:cNvCxnSpPr>
            <a:cxnSpLocks/>
          </p:cNvCxnSpPr>
          <p:nvPr/>
        </p:nvCxnSpPr>
        <p:spPr>
          <a:xfrm flipV="1">
            <a:off x="5567680" y="5023043"/>
            <a:ext cx="5593080" cy="127495"/>
          </a:xfrm>
          <a:prstGeom prst="bentConnector4">
            <a:avLst>
              <a:gd name="adj1" fmla="val 6086"/>
              <a:gd name="adj2" fmla="val 418758"/>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277D7FB7-B558-44A0-BCBF-F7D9C161E545}"/>
              </a:ext>
            </a:extLst>
          </p:cNvPr>
          <p:cNvCxnSpPr>
            <a:cxnSpLocks/>
          </p:cNvCxnSpPr>
          <p:nvPr/>
        </p:nvCxnSpPr>
        <p:spPr>
          <a:xfrm flipV="1">
            <a:off x="5623563" y="4977224"/>
            <a:ext cx="3159757" cy="504577"/>
          </a:xfrm>
          <a:prstGeom prst="bentConnector4">
            <a:avLst>
              <a:gd name="adj1" fmla="val 18408"/>
              <a:gd name="adj2" fmla="val 133224"/>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D86554A8-D813-4CF2-BC49-2A1780D67562}"/>
              </a:ext>
            </a:extLst>
          </p:cNvPr>
          <p:cNvCxnSpPr>
            <a:cxnSpLocks/>
          </p:cNvCxnSpPr>
          <p:nvPr/>
        </p:nvCxnSpPr>
        <p:spPr>
          <a:xfrm flipV="1">
            <a:off x="5623563" y="4995331"/>
            <a:ext cx="1971037" cy="664970"/>
          </a:xfrm>
          <a:prstGeom prst="bentConnector4">
            <a:avLst>
              <a:gd name="adj1" fmla="val 35514"/>
              <a:gd name="adj2" fmla="val 110695"/>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F93CEC25-7613-4F9E-8EF4-8A5F4E37F6B7}"/>
              </a:ext>
            </a:extLst>
          </p:cNvPr>
          <p:cNvSpPr/>
          <p:nvPr/>
        </p:nvSpPr>
        <p:spPr>
          <a:xfrm>
            <a:off x="3569158" y="5064476"/>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sp>
        <p:nvSpPr>
          <p:cNvPr id="115" name="TextBox 114">
            <a:extLst>
              <a:ext uri="{FF2B5EF4-FFF2-40B4-BE49-F238E27FC236}">
                <a16:creationId xmlns:a16="http://schemas.microsoft.com/office/drawing/2014/main" id="{E46F255C-9579-4736-9768-5F243BA1B039}"/>
              </a:ext>
            </a:extLst>
          </p:cNvPr>
          <p:cNvSpPr txBox="1"/>
          <p:nvPr/>
        </p:nvSpPr>
        <p:spPr>
          <a:xfrm>
            <a:off x="433831" y="5641190"/>
            <a:ext cx="2397422" cy="919401"/>
          </a:xfrm>
          <a:prstGeom prst="roundRect">
            <a:avLst>
              <a:gd name="adj" fmla="val 27347"/>
            </a:avLst>
          </a:prstGeom>
          <a:solidFill>
            <a:schemeClr val="bg1">
              <a:lumMod val="85000"/>
              <a:alpha val="85000"/>
            </a:schemeClr>
          </a:solidFill>
        </p:spPr>
        <p:txBody>
          <a:bodyPr wrap="none" rtlCol="0">
            <a:spAutoFit/>
          </a:bodyPr>
          <a:lstStyle/>
          <a:p>
            <a:r>
              <a:rPr lang="en-US" sz="2400" b="1"/>
              <a:t>SW-visible state</a:t>
            </a:r>
          </a:p>
          <a:p>
            <a:r>
              <a:rPr lang="en-US" sz="2400" b="1"/>
              <a:t>(inputs/weights)</a:t>
            </a:r>
          </a:p>
        </p:txBody>
      </p:sp>
      <p:sp>
        <p:nvSpPr>
          <p:cNvPr id="116" name="TextBox 115">
            <a:extLst>
              <a:ext uri="{FF2B5EF4-FFF2-40B4-BE49-F238E27FC236}">
                <a16:creationId xmlns:a16="http://schemas.microsoft.com/office/drawing/2014/main" id="{DF4A34F0-8351-46BB-A254-B6A4C70D5530}"/>
              </a:ext>
            </a:extLst>
          </p:cNvPr>
          <p:cNvSpPr txBox="1"/>
          <p:nvPr/>
        </p:nvSpPr>
        <p:spPr>
          <a:xfrm>
            <a:off x="8445211" y="5755852"/>
            <a:ext cx="2096320" cy="919401"/>
          </a:xfrm>
          <a:prstGeom prst="roundRect">
            <a:avLst/>
          </a:prstGeom>
          <a:solidFill>
            <a:schemeClr val="bg1">
              <a:lumMod val="85000"/>
              <a:alpha val="66000"/>
            </a:schemeClr>
          </a:solidFill>
          <a:effectLst>
            <a:softEdge rad="0"/>
          </a:effectLst>
        </p:spPr>
        <p:txBody>
          <a:bodyPr wrap="none" rtlCol="0">
            <a:spAutoFit/>
          </a:bodyPr>
          <a:lstStyle/>
          <a:p>
            <a:r>
              <a:rPr lang="en-US" sz="2400" b="1"/>
              <a:t>Output matrix</a:t>
            </a:r>
          </a:p>
          <a:p>
            <a:r>
              <a:rPr lang="en-US" sz="2400" b="1"/>
              <a:t>(light=neuron)</a:t>
            </a:r>
          </a:p>
        </p:txBody>
      </p:sp>
      <p:sp>
        <p:nvSpPr>
          <p:cNvPr id="15" name="Oval 14">
            <a:extLst>
              <a:ext uri="{FF2B5EF4-FFF2-40B4-BE49-F238E27FC236}">
                <a16:creationId xmlns:a16="http://schemas.microsoft.com/office/drawing/2014/main" id="{E987EB1A-2AFC-4D1B-8E16-63D92F6341AE}"/>
              </a:ext>
            </a:extLst>
          </p:cNvPr>
          <p:cNvSpPr/>
          <p:nvPr/>
        </p:nvSpPr>
        <p:spPr>
          <a:xfrm>
            <a:off x="2709862" y="699654"/>
            <a:ext cx="103501" cy="10350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CC0E23C5-B72A-4BD3-9EC5-9D3267FBF209}"/>
              </a:ext>
            </a:extLst>
          </p:cNvPr>
          <p:cNvSpPr/>
          <p:nvPr/>
        </p:nvSpPr>
        <p:spPr>
          <a:xfrm>
            <a:off x="1173480" y="4844323"/>
            <a:ext cx="1056640" cy="472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23FDF3D-CCFE-4B75-9F32-3F13548B199A}"/>
              </a:ext>
            </a:extLst>
          </p:cNvPr>
          <p:cNvSpPr/>
          <p:nvPr/>
        </p:nvSpPr>
        <p:spPr>
          <a:xfrm>
            <a:off x="1280160" y="4964973"/>
            <a:ext cx="843280" cy="2667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0D542F06-7378-48B9-A5C9-8CE4929CCBEF}"/>
              </a:ext>
            </a:extLst>
          </p:cNvPr>
          <p:cNvSpPr/>
          <p:nvPr/>
        </p:nvSpPr>
        <p:spPr>
          <a:xfrm>
            <a:off x="2021840" y="4930683"/>
            <a:ext cx="76200" cy="33528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EDDFBD2-ABF5-4FB1-8666-D0750608B127}"/>
              </a:ext>
            </a:extLst>
          </p:cNvPr>
          <p:cNvSpPr/>
          <p:nvPr/>
        </p:nvSpPr>
        <p:spPr>
          <a:xfrm rot="5400000">
            <a:off x="1790700" y="4938303"/>
            <a:ext cx="142240" cy="32004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06F58E39-6184-4BB8-A6FA-A9ADCC15C68D}"/>
              </a:ext>
            </a:extLst>
          </p:cNvPr>
          <p:cNvSpPr txBox="1"/>
          <p:nvPr/>
        </p:nvSpPr>
        <p:spPr>
          <a:xfrm>
            <a:off x="1251284" y="4958186"/>
            <a:ext cx="425116" cy="307777"/>
          </a:xfrm>
          <a:prstGeom prst="rect">
            <a:avLst/>
          </a:prstGeom>
          <a:noFill/>
        </p:spPr>
        <p:txBody>
          <a:bodyPr wrap="none" rtlCol="0">
            <a:spAutoFit/>
          </a:bodyPr>
          <a:lstStyle/>
          <a:p>
            <a:r>
              <a:rPr lang="en-US" sz="1400" b="1">
                <a:solidFill>
                  <a:schemeClr val="accent6"/>
                </a:solidFill>
              </a:rPr>
              <a:t>ON</a:t>
            </a:r>
          </a:p>
        </p:txBody>
      </p:sp>
      <p:cxnSp>
        <p:nvCxnSpPr>
          <p:cNvPr id="125" name="Connector: Elbow 124">
            <a:extLst>
              <a:ext uri="{FF2B5EF4-FFF2-40B4-BE49-F238E27FC236}">
                <a16:creationId xmlns:a16="http://schemas.microsoft.com/office/drawing/2014/main" id="{244C3382-9883-4BBB-88E3-7AA025584136}"/>
              </a:ext>
            </a:extLst>
          </p:cNvPr>
          <p:cNvCxnSpPr>
            <a:cxnSpLocks/>
          </p:cNvCxnSpPr>
          <p:nvPr/>
        </p:nvCxnSpPr>
        <p:spPr>
          <a:xfrm flipV="1">
            <a:off x="5567680" y="3857510"/>
            <a:ext cx="5593080" cy="127495"/>
          </a:xfrm>
          <a:prstGeom prst="bentConnector4">
            <a:avLst>
              <a:gd name="adj1" fmla="val 6086"/>
              <a:gd name="adj2" fmla="val 418758"/>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90" name="Rectangle: Rounded Corners 89">
            <a:extLst>
              <a:ext uri="{FF2B5EF4-FFF2-40B4-BE49-F238E27FC236}">
                <a16:creationId xmlns:a16="http://schemas.microsoft.com/office/drawing/2014/main" id="{E9C6AF60-5767-465C-A6F3-A8F5B4180135}"/>
              </a:ext>
            </a:extLst>
          </p:cNvPr>
          <p:cNvSpPr/>
          <p:nvPr/>
        </p:nvSpPr>
        <p:spPr>
          <a:xfrm>
            <a:off x="3569158" y="3898943"/>
            <a:ext cx="2118360" cy="685760"/>
          </a:xfrm>
          <a:prstGeom prst="round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HW DATAFLOW</a:t>
            </a:r>
          </a:p>
        </p:txBody>
      </p:sp>
      <p:pic>
        <p:nvPicPr>
          <p:cNvPr id="126" name="Picture 6" descr="See the source image">
            <a:extLst>
              <a:ext uri="{FF2B5EF4-FFF2-40B4-BE49-F238E27FC236}">
                <a16:creationId xmlns:a16="http://schemas.microsoft.com/office/drawing/2014/main" id="{26C5B90A-5F9A-4826-8254-63453B16C5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7379161"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6" descr="See the source image">
            <a:extLst>
              <a:ext uri="{FF2B5EF4-FFF2-40B4-BE49-F238E27FC236}">
                <a16:creationId xmlns:a16="http://schemas.microsoft.com/office/drawing/2014/main" id="{B826027E-B16D-47BA-A344-8D4F0CC587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8562798" y="4982674"/>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6" descr="See the source image">
            <a:extLst>
              <a:ext uri="{FF2B5EF4-FFF2-40B4-BE49-F238E27FC236}">
                <a16:creationId xmlns:a16="http://schemas.microsoft.com/office/drawing/2014/main" id="{E27F24F9-8241-4796-A322-0483E872B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975151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6" descr="See the source image">
            <a:extLst>
              <a:ext uri="{FF2B5EF4-FFF2-40B4-BE49-F238E27FC236}">
                <a16:creationId xmlns:a16="http://schemas.microsoft.com/office/drawing/2014/main" id="{E7738961-6D32-4E1D-BC32-07689F02AC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080"/>
          <a:stretch/>
        </p:blipFill>
        <p:spPr bwMode="auto">
          <a:xfrm rot="10800000">
            <a:off x="10940238" y="4990701"/>
            <a:ext cx="430879" cy="66497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CE870CAA-B5E7-45F6-BA1F-2A31C9B5E041}"/>
              </a:ext>
            </a:extLst>
          </p:cNvPr>
          <p:cNvCxnSpPr>
            <a:stCxn id="90" idx="0"/>
          </p:cNvCxnSpPr>
          <p:nvPr/>
        </p:nvCxnSpPr>
        <p:spPr>
          <a:xfrm flipH="1" flipV="1">
            <a:off x="4621095" y="3042002"/>
            <a:ext cx="7243" cy="85694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BE3E0D1-FA30-473E-96CC-C0D78100E527}"/>
              </a:ext>
            </a:extLst>
          </p:cNvPr>
          <p:cNvSpPr>
            <a:spLocks noGrp="1"/>
          </p:cNvSpPr>
          <p:nvPr>
            <p:ph type="sldNum" sz="quarter" idx="12"/>
          </p:nvPr>
        </p:nvSpPr>
        <p:spPr/>
        <p:txBody>
          <a:bodyPr/>
          <a:lstStyle/>
          <a:p>
            <a:fld id="{CF5B0FD6-A380-44D4-9EE7-61AD6F921C8F}" type="slidenum">
              <a:rPr lang="en-US" smtClean="0"/>
              <a:t>9</a:t>
            </a:fld>
            <a:endParaRPr lang="en-US"/>
          </a:p>
        </p:txBody>
      </p:sp>
      <p:sp>
        <p:nvSpPr>
          <p:cNvPr id="63" name="TextBox 62">
            <a:extLst>
              <a:ext uri="{FF2B5EF4-FFF2-40B4-BE49-F238E27FC236}">
                <a16:creationId xmlns:a16="http://schemas.microsoft.com/office/drawing/2014/main" id="{1C705483-792B-4E97-8773-F845570A60BD}"/>
              </a:ext>
            </a:extLst>
          </p:cNvPr>
          <p:cNvSpPr txBox="1"/>
          <p:nvPr/>
        </p:nvSpPr>
        <p:spPr>
          <a:xfrm>
            <a:off x="2723806" y="620185"/>
            <a:ext cx="5153132" cy="2421817"/>
          </a:xfrm>
          <a:prstGeom prst="rect">
            <a:avLst/>
          </a:prstGeom>
          <a:solidFill>
            <a:schemeClr val="bg1">
              <a:lumMod val="95000"/>
            </a:schemeClr>
          </a:solidFill>
        </p:spPr>
        <p:txBody>
          <a:bodyPr wrap="square" rtlCol="0">
            <a:spAutoFit/>
          </a:bodyPr>
          <a:lstStyle/>
          <a:p>
            <a:pPr>
              <a:lnSpc>
                <a:spcPts val="1500"/>
              </a:lnSpc>
            </a:pPr>
            <a:endParaRPr lang="en-US" b="1">
              <a:solidFill>
                <a:srgbClr val="FF0000"/>
              </a:solidFill>
              <a:latin typeface="Courier New" panose="02070309020205020404" pitchFamily="49" charset="0"/>
              <a:cs typeface="Courier New" panose="02070309020205020404" pitchFamily="49" charset="0"/>
            </a:endParaRP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DRAM --------------------#</a:t>
            </a:r>
          </a:p>
          <a:p>
            <a:pPr>
              <a:lnSpc>
                <a:spcPts val="1500"/>
              </a:lnSpc>
            </a:pPr>
            <a:r>
              <a:rPr lang="en-US" b="1">
                <a:solidFill>
                  <a:schemeClr val="accent1"/>
                </a:solidFill>
                <a:latin typeface="Courier New" panose="02070309020205020404" pitchFamily="49" charset="0"/>
                <a:cs typeface="Courier New" panose="02070309020205020404" pitchFamily="49" charset="0"/>
              </a:rPr>
              <a:t>for</a:t>
            </a:r>
            <a:r>
              <a:rPr lang="en-US">
                <a:latin typeface="Courier New" panose="02070309020205020404" pitchFamily="49" charset="0"/>
                <a:cs typeface="Courier New" panose="02070309020205020404" pitchFamily="49" charset="0"/>
              </a:rPr>
              <a:t> m1=[0:M1]:</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weight/input buffer -----#</a:t>
            </a:r>
            <a:endParaRPr lang="en-US">
              <a:latin typeface="Courier New" panose="02070309020205020404" pitchFamily="49" charset="0"/>
              <a:cs typeface="Courier New" panose="02070309020205020404" pitchFamily="49" charset="0"/>
            </a:endParaRPr>
          </a:p>
          <a:p>
            <a:pPr>
              <a:lnSpc>
                <a:spcPts val="1500"/>
              </a:lnSpc>
            </a:pPr>
            <a:r>
              <a:rPr lang="en-US">
                <a:latin typeface="Courier New" panose="02070309020205020404" pitchFamily="49" charset="0"/>
                <a:cs typeface="Courier New" panose="02070309020205020404" pitchFamily="49" charset="0"/>
              </a:rPr>
              <a:t> </a:t>
            </a:r>
            <a:r>
              <a:rPr lang="en-US" b="1">
                <a:solidFill>
                  <a:schemeClr val="accent1"/>
                </a:solidFill>
                <a:latin typeface="Courier New" panose="02070309020205020404" pitchFamily="49" charset="0"/>
                <a:cs typeface="Courier New" panose="02070309020205020404" pitchFamily="49" charset="0"/>
              </a:rPr>
              <a:t>pfor</a:t>
            </a:r>
            <a:r>
              <a:rPr lang="en-US">
                <a:latin typeface="Courier New" panose="02070309020205020404" pitchFamily="49" charset="0"/>
                <a:cs typeface="Courier New" panose="02070309020205020404" pitchFamily="49" charset="0"/>
              </a:rPr>
              <a:t> m0=[0:M0]: </a:t>
            </a:r>
            <a:r>
              <a:rPr lang="en-US" b="1">
                <a:solidFill>
                  <a:schemeClr val="accent6">
                    <a:lumMod val="75000"/>
                  </a:schemeClr>
                </a:solidFill>
                <a:latin typeface="Courier New" panose="02070309020205020404" pitchFamily="49" charset="0"/>
                <a:cs typeface="Courier New" panose="02070309020205020404" pitchFamily="49" charset="0"/>
              </a:rPr>
              <a:t># parallel</a:t>
            </a:r>
          </a:p>
          <a:p>
            <a:pPr>
              <a:lnSpc>
                <a:spcPts val="1500"/>
              </a:lnSpc>
            </a:pPr>
            <a:endParaRPr lang="en-US" b="1">
              <a:solidFill>
                <a:schemeClr val="accent6">
                  <a:lumMod val="75000"/>
                </a:schemeClr>
              </a:solidFill>
              <a:latin typeface="Courier New" panose="02070309020205020404" pitchFamily="49" charset="0"/>
              <a:cs typeface="Courier New" panose="02070309020205020404" pitchFamily="49" charset="0"/>
            </a:endParaRP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p0=[0:P0]:</a:t>
            </a:r>
          </a:p>
          <a:p>
            <a:pPr>
              <a:lnSpc>
                <a:spcPts val="1500"/>
              </a:lnSpc>
            </a:pPr>
            <a:r>
              <a:rPr lang="en-US" b="1">
                <a:solidFill>
                  <a:schemeClr val="accent1"/>
                </a:solidFill>
                <a:latin typeface="Courier New" panose="02070309020205020404" pitchFamily="49" charset="0"/>
                <a:cs typeface="Courier New" panose="02070309020205020404" pitchFamily="49" charset="0"/>
              </a:rPr>
              <a:t>   for</a:t>
            </a:r>
            <a:r>
              <a:rPr lang="en-US">
                <a:latin typeface="Courier New" panose="02070309020205020404" pitchFamily="49" charset="0"/>
                <a:cs typeface="Courier New" panose="02070309020205020404" pitchFamily="49" charset="0"/>
              </a:rPr>
              <a:t> r0=[0:R0]:</a:t>
            </a:r>
          </a:p>
          <a:p>
            <a:pPr>
              <a:lnSpc>
                <a:spcPts val="1500"/>
              </a:lnSpc>
            </a:pPr>
            <a:r>
              <a:rPr lang="en-US" b="1">
                <a:solidFill>
                  <a:schemeClr val="accent6">
                    <a:lumMod val="75000"/>
                  </a:schemeClr>
                </a:solidFill>
                <a:latin typeface="Courier New" panose="02070309020205020404" pitchFamily="49" charset="0"/>
                <a:cs typeface="Courier New" panose="02070309020205020404" pitchFamily="49" charset="0"/>
              </a:rPr>
              <a:t>#----- PE weight/input regs -----#</a:t>
            </a:r>
          </a:p>
          <a:p>
            <a:pPr>
              <a:lnSpc>
                <a:spcPts val="1500"/>
              </a:lnSpc>
            </a:pPr>
            <a:r>
              <a:rPr lang="en-US">
                <a:latin typeface="Courier New" panose="02070309020205020404" pitchFamily="49" charset="0"/>
                <a:cs typeface="Courier New" panose="02070309020205020404" pitchFamily="49" charset="0"/>
              </a:rPr>
              <a:t>    m = m1*M0+m0; r = r0; p = p0</a:t>
            </a:r>
          </a:p>
          <a:p>
            <a:pPr>
              <a:lnSpc>
                <a:spcPts val="1500"/>
              </a:lnSpc>
            </a:pPr>
            <a:r>
              <a:rPr lang="en-US">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o</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,p] += </a:t>
            </a:r>
            <a:r>
              <a:rPr lang="en-US" b="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[p</a:t>
            </a:r>
            <a:r>
              <a:rPr lang="en-US" err="1">
                <a:latin typeface="Courier New" panose="02070309020205020404" pitchFamily="49" charset="0"/>
                <a:cs typeface="Courier New" panose="02070309020205020404" pitchFamily="49" charset="0"/>
              </a:rPr>
              <a:t>+r</a:t>
            </a:r>
            <a:r>
              <a:rPr lang="en-US">
                <a:latin typeface="Courier New" panose="02070309020205020404" pitchFamily="49" charset="0"/>
                <a:cs typeface="Courier New" panose="02070309020205020404" pitchFamily="49" charset="0"/>
              </a:rPr>
              <a:t>] * </a:t>
            </a:r>
            <a:r>
              <a:rPr lang="en-US" b="1">
                <a:latin typeface="Courier New" panose="02070309020205020404" pitchFamily="49" charset="0"/>
                <a:cs typeface="Courier New" panose="02070309020205020404" pitchFamily="49" charset="0"/>
              </a:rPr>
              <a:t>w</a:t>
            </a:r>
            <a:r>
              <a:rPr lang="en-US">
                <a:latin typeface="Courier New" panose="02070309020205020404" pitchFamily="49" charset="0"/>
                <a:cs typeface="Courier New" panose="02070309020205020404" pitchFamily="49" charset="0"/>
              </a:rPr>
              <a:t>[</a:t>
            </a:r>
            <a:r>
              <a:rPr lang="en-US" err="1">
                <a:latin typeface="Courier New" panose="02070309020205020404" pitchFamily="49" charset="0"/>
                <a:cs typeface="Courier New" panose="02070309020205020404" pitchFamily="49" charset="0"/>
              </a:rPr>
              <a:t>m</a:t>
            </a:r>
            <a:r>
              <a:rPr lang="en-US">
                <a:latin typeface="Courier New" panose="02070309020205020404" pitchFamily="49" charset="0"/>
                <a:cs typeface="Courier New" panose="02070309020205020404" pitchFamily="49" charset="0"/>
              </a:rPr>
              <a:t>,r]</a:t>
            </a:r>
          </a:p>
        </p:txBody>
      </p:sp>
    </p:spTree>
    <p:extLst>
      <p:ext uri="{BB962C8B-B14F-4D97-AF65-F5344CB8AC3E}">
        <p14:creationId xmlns:p14="http://schemas.microsoft.com/office/powerpoint/2010/main" val="2852306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4143</TotalTime>
  <Words>1293</Words>
  <Application>Microsoft Office PowerPoint</Application>
  <PresentationFormat>Widescreen</PresentationFormat>
  <Paragraphs>214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Garamond</vt:lpstr>
      <vt:lpstr>Office Theme</vt:lpstr>
      <vt:lpstr>Dataflow-Aware Fault Resilience Analysis for DNN Accelerators</vt:lpstr>
      <vt:lpstr>How do we currently handle resilience?</vt:lpstr>
      <vt:lpstr>PowerPoint Presentation</vt:lpstr>
      <vt:lpstr>PowerPoint Presentation</vt:lpstr>
      <vt:lpstr>An enlightening analogy…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can we do now?…</vt:lpstr>
      <vt:lpstr>What can we do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Jaylen Wang</dc:creator>
  <cp:lastModifiedBy>Jaylen Wang</cp:lastModifiedBy>
  <cp:revision>151</cp:revision>
  <dcterms:created xsi:type="dcterms:W3CDTF">2022-02-16T00:48:19Z</dcterms:created>
  <dcterms:modified xsi:type="dcterms:W3CDTF">2022-02-28T16:06:34Z</dcterms:modified>
</cp:coreProperties>
</file>