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80" d="100"/>
          <a:sy n="80" d="100"/>
        </p:scale>
        <p:origin x="143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93216" y="3300839"/>
            <a:ext cx="855875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Times New Roman" pitchFamily="18" charset="0"/>
              </a:rPr>
              <a:t>(a)  What is the </a:t>
            </a:r>
            <a:r>
              <a:rPr lang="en-US" sz="2000" dirty="0" err="1">
                <a:latin typeface="Times New Roman" pitchFamily="18" charset="0"/>
              </a:rPr>
              <a:t>inorder</a:t>
            </a:r>
            <a:r>
              <a:rPr lang="en-US" sz="2000" dirty="0">
                <a:latin typeface="Times New Roman" pitchFamily="18" charset="0"/>
              </a:rPr>
              <a:t> traversal of the tree?</a:t>
            </a:r>
          </a:p>
          <a:p>
            <a:r>
              <a:rPr lang="en-US" sz="2000" dirty="0">
                <a:latin typeface="Times New Roman" pitchFamily="18" charset="0"/>
              </a:rPr>
              <a:t> 16, 34, 35, 38, 39, 41, 44, 45, 55, 63, 64, 65, 72 </a:t>
            </a:r>
          </a:p>
          <a:p>
            <a:r>
              <a:rPr lang="en-US" sz="2000" dirty="0">
                <a:latin typeface="Times New Roman" pitchFamily="18" charset="0"/>
              </a:rPr>
              <a:t>	</a:t>
            </a:r>
          </a:p>
          <a:p>
            <a:r>
              <a:rPr lang="en-US" sz="20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2000" dirty="0">
                <a:latin typeface="Times New Roman" pitchFamily="18" charset="0"/>
              </a:rPr>
              <a:t>         45, 38, 34, 16, 35, 41, 39, 44, 65, 63, 55, 64, 72</a:t>
            </a:r>
          </a:p>
          <a:p>
            <a:endParaRPr lang="en-US" sz="2000" dirty="0">
              <a:latin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</a:rPr>
              <a:t>(c)  What is the </a:t>
            </a:r>
            <a:r>
              <a:rPr lang="en-US" sz="2000" dirty="0" err="1">
                <a:latin typeface="Times New Roman" pitchFamily="18" charset="0"/>
              </a:rPr>
              <a:t>postorder</a:t>
            </a:r>
            <a:r>
              <a:rPr lang="en-US" sz="2000" dirty="0">
                <a:latin typeface="Times New Roman" pitchFamily="18" charset="0"/>
              </a:rPr>
              <a:t> traversal of the tree?</a:t>
            </a:r>
          </a:p>
          <a:p>
            <a:r>
              <a:rPr lang="en-US" sz="2000" dirty="0">
                <a:latin typeface="Times New Roman" pitchFamily="18" charset="0"/>
              </a:rPr>
              <a:t>        16, 35, 34, 39, 44, 41, 38, 55, 64, 63, 72, 65, 45</a:t>
            </a:r>
          </a:p>
          <a:p>
            <a:endParaRPr lang="en-US" sz="20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2000" dirty="0">
                <a:latin typeface="Times New Roman" pitchFamily="18" charset="0"/>
              </a:rPr>
              <a:t>What is the height of the tree?   What nodes are on level 2?</a:t>
            </a:r>
          </a:p>
          <a:p>
            <a:pPr lvl="1" indent="0"/>
            <a:r>
              <a:rPr lang="en-US" sz="2000" dirty="0">
                <a:latin typeface="Times New Roman" pitchFamily="18" charset="0"/>
              </a:rPr>
              <a:t>Height: 3		Nodes on Level 2: 4 nodes (34, 41, 63, and 72)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89756" y="247926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45817" y="3328228"/>
            <a:ext cx="512191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dirty="0">
                <a:latin typeface="Times New Roman" pitchFamily="18" charset="0"/>
              </a:rPr>
              <a:t>What is the </a:t>
            </a:r>
            <a:r>
              <a:rPr lang="en-US" dirty="0" err="1">
                <a:latin typeface="Times New Roman" pitchFamily="18" charset="0"/>
              </a:rPr>
              <a:t>inorder</a:t>
            </a:r>
            <a:r>
              <a:rPr lang="en-US" dirty="0">
                <a:latin typeface="Times New Roman" pitchFamily="18" charset="0"/>
              </a:rPr>
              <a:t> traversal of the tree?</a:t>
            </a:r>
          </a:p>
          <a:p>
            <a:r>
              <a:rPr lang="en-US" dirty="0">
                <a:latin typeface="Times New Roman" pitchFamily="18" charset="0"/>
              </a:rPr>
              <a:t>48 - 7 % 2 / 24 * 18 – 5 * 2 + 12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(b)  What is the </a:t>
            </a:r>
            <a:r>
              <a:rPr lang="en-US" dirty="0" err="1">
                <a:latin typeface="Times New Roman" pitchFamily="18" charset="0"/>
              </a:rPr>
              <a:t>postorder</a:t>
            </a:r>
            <a:r>
              <a:rPr lang="en-US" dirty="0">
                <a:latin typeface="Times New Roman" pitchFamily="18" charset="0"/>
              </a:rPr>
              <a:t> traversal of the tree?</a:t>
            </a:r>
          </a:p>
          <a:p>
            <a:r>
              <a:rPr lang="en-US" dirty="0">
                <a:latin typeface="Times New Roman" pitchFamily="18" charset="0"/>
              </a:rPr>
              <a:t>48 7 2 % - 24 / 18 5 2 * - 12 + *</a:t>
            </a:r>
          </a:p>
          <a:p>
            <a:endParaRPr lang="en-US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dirty="0">
                <a:latin typeface="Times New Roman" pitchFamily="18" charset="0"/>
              </a:rPr>
              <a:t>Integer Division = 50</a:t>
            </a:r>
          </a:p>
          <a:p>
            <a:pPr marL="0" indent="0"/>
            <a:endParaRPr lang="en-US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dirty="0">
                <a:latin typeface="Times New Roman" pitchFamily="18" charset="0"/>
              </a:rPr>
              <a:t>Float Division = 49.25</a:t>
            </a:r>
          </a:p>
          <a:p>
            <a:pPr marL="0" indent="0"/>
            <a:endParaRPr lang="en-US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143000" y="764416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19EA2-F782-0DB3-EBBD-2F7DD5854D7B}"/>
              </a:ext>
            </a:extLst>
          </p:cNvPr>
          <p:cNvSpPr txBox="1"/>
          <p:nvPr/>
        </p:nvSpPr>
        <p:spPr>
          <a:xfrm>
            <a:off x="1545432" y="1737851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DE6AF-1AEA-7191-3452-AD1285C73A72}"/>
              </a:ext>
            </a:extLst>
          </p:cNvPr>
          <p:cNvSpPr txBox="1"/>
          <p:nvPr/>
        </p:nvSpPr>
        <p:spPr>
          <a:xfrm>
            <a:off x="1524001" y="2051204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1E273-12C1-CC9B-6244-5E2072112624}"/>
              </a:ext>
            </a:extLst>
          </p:cNvPr>
          <p:cNvSpPr txBox="1"/>
          <p:nvPr/>
        </p:nvSpPr>
        <p:spPr>
          <a:xfrm>
            <a:off x="1534717" y="2388649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6290E-49CF-1B4A-8DCB-A85FCDA2D498}"/>
              </a:ext>
            </a:extLst>
          </p:cNvPr>
          <p:cNvSpPr txBox="1"/>
          <p:nvPr/>
        </p:nvSpPr>
        <p:spPr>
          <a:xfrm>
            <a:off x="1516858" y="2649691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4D0B6-355B-A492-5DA0-66BC543CFC5A}"/>
              </a:ext>
            </a:extLst>
          </p:cNvPr>
          <p:cNvSpPr txBox="1"/>
          <p:nvPr/>
        </p:nvSpPr>
        <p:spPr>
          <a:xfrm>
            <a:off x="1545432" y="2972465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5A0A5-DC14-85CA-67CC-E42DEB970D61}"/>
              </a:ext>
            </a:extLst>
          </p:cNvPr>
          <p:cNvSpPr txBox="1"/>
          <p:nvPr/>
        </p:nvSpPr>
        <p:spPr>
          <a:xfrm>
            <a:off x="1534717" y="3255218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44A9A-FB77-F1CF-3F85-84D04BD6A582}"/>
              </a:ext>
            </a:extLst>
          </p:cNvPr>
          <p:cNvSpPr txBox="1"/>
          <p:nvPr/>
        </p:nvSpPr>
        <p:spPr>
          <a:xfrm>
            <a:off x="1498999" y="3528446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4BCB8-8CAC-F70A-DA4C-04E84E2EDD4A}"/>
              </a:ext>
            </a:extLst>
          </p:cNvPr>
          <p:cNvSpPr txBox="1"/>
          <p:nvPr/>
        </p:nvSpPr>
        <p:spPr>
          <a:xfrm>
            <a:off x="1545432" y="3860745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ACEFE-93A0-0F34-FA24-069235991F1E}"/>
              </a:ext>
            </a:extLst>
          </p:cNvPr>
          <p:cNvSpPr txBox="1"/>
          <p:nvPr/>
        </p:nvSpPr>
        <p:spPr>
          <a:xfrm>
            <a:off x="1498999" y="4184623"/>
            <a:ext cx="6096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51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737F5-FEDB-C33E-397F-6F0559192FD4}"/>
              </a:ext>
            </a:extLst>
          </p:cNvPr>
          <p:cNvSpPr txBox="1"/>
          <p:nvPr/>
        </p:nvSpPr>
        <p:spPr>
          <a:xfrm>
            <a:off x="1553767" y="4478491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9D646-37E9-E513-EE9F-D1E619B5F721}"/>
              </a:ext>
            </a:extLst>
          </p:cNvPr>
          <p:cNvSpPr txBox="1"/>
          <p:nvPr/>
        </p:nvSpPr>
        <p:spPr>
          <a:xfrm>
            <a:off x="1553767" y="4765109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A3318-D9AE-6071-FD9C-88FD456A7BAC}"/>
              </a:ext>
            </a:extLst>
          </p:cNvPr>
          <p:cNvSpPr txBox="1"/>
          <p:nvPr/>
        </p:nvSpPr>
        <p:spPr>
          <a:xfrm>
            <a:off x="1553767" y="5072353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32B97-6B01-AA4D-0D95-D2B63E308643}"/>
              </a:ext>
            </a:extLst>
          </p:cNvPr>
          <p:cNvSpPr txBox="1"/>
          <p:nvPr/>
        </p:nvSpPr>
        <p:spPr>
          <a:xfrm>
            <a:off x="1524001" y="5392891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ADC94-BC2F-53FD-C653-73BF0C3B16D2}"/>
              </a:ext>
            </a:extLst>
          </p:cNvPr>
          <p:cNvSpPr txBox="1"/>
          <p:nvPr/>
        </p:nvSpPr>
        <p:spPr>
          <a:xfrm>
            <a:off x="1562101" y="5668577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4F65D-4E9D-A6C7-CF46-5D28D4AFE1BF}"/>
              </a:ext>
            </a:extLst>
          </p:cNvPr>
          <p:cNvSpPr txBox="1"/>
          <p:nvPr/>
        </p:nvSpPr>
        <p:spPr>
          <a:xfrm>
            <a:off x="1562101" y="5975821"/>
            <a:ext cx="6096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144">
            <a:extLst>
              <a:ext uri="{FF2B5EF4-FFF2-40B4-BE49-F238E27FC236}">
                <a16:creationId xmlns:a16="http://schemas.microsoft.com/office/drawing/2014/main" id="{0CF8394A-05C4-7E1C-5C27-0D331809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8347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" name="Line 166">
            <a:extLst>
              <a:ext uri="{FF2B5EF4-FFF2-40B4-BE49-F238E27FC236}">
                <a16:creationId xmlns:a16="http://schemas.microsoft.com/office/drawing/2014/main" id="{78A94CCC-BAD1-23EF-D07F-1A23BAD4F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905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65">
            <a:extLst>
              <a:ext uri="{FF2B5EF4-FFF2-40B4-BE49-F238E27FC236}">
                <a16:creationId xmlns:a16="http://schemas.microsoft.com/office/drawing/2014/main" id="{CAA66199-47D8-C9B1-EF8C-41A7B85DE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205" y="1722438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67">
            <a:extLst>
              <a:ext uri="{FF2B5EF4-FFF2-40B4-BE49-F238E27FC236}">
                <a16:creationId xmlns:a16="http://schemas.microsoft.com/office/drawing/2014/main" id="{C7E66569-631A-39A2-950A-DBD10DCD1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595" y="1447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pitchFamily="18" charset="0"/>
              </a:rPr>
              <a:t>tree</a:t>
            </a:r>
          </a:p>
        </p:txBody>
      </p:sp>
      <p:sp>
        <p:nvSpPr>
          <p:cNvPr id="8" name="Line 155">
            <a:extLst>
              <a:ext uri="{FF2B5EF4-FFF2-40B4-BE49-F238E27FC236}">
                <a16:creationId xmlns:a16="http://schemas.microsoft.com/office/drawing/2014/main" id="{25E2FAAC-8A29-A33A-DF25-9F40D5126A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13273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56">
            <a:extLst>
              <a:ext uri="{FF2B5EF4-FFF2-40B4-BE49-F238E27FC236}">
                <a16:creationId xmlns:a16="http://schemas.microsoft.com/office/drawing/2014/main" id="{10E93770-714A-A92E-03D9-F515E4104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430" y="1983308"/>
            <a:ext cx="2315570" cy="646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44">
            <a:extLst>
              <a:ext uri="{FF2B5EF4-FFF2-40B4-BE49-F238E27FC236}">
                <a16:creationId xmlns:a16="http://schemas.microsoft.com/office/drawing/2014/main" id="{7D7407ED-C5C5-83D1-9F14-4EE9F431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287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2" name="Oval 144">
            <a:extLst>
              <a:ext uri="{FF2B5EF4-FFF2-40B4-BE49-F238E27FC236}">
                <a16:creationId xmlns:a16="http://schemas.microsoft.com/office/drawing/2014/main" id="{29D6CF58-CAFE-D9C8-C183-B4709B81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68848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3" name="Oval 144">
            <a:extLst>
              <a:ext uri="{FF2B5EF4-FFF2-40B4-BE49-F238E27FC236}">
                <a16:creationId xmlns:a16="http://schemas.microsoft.com/office/drawing/2014/main" id="{90EB80CF-1A16-AC49-FDD6-2AEE7141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683" y="341831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4" name="Line 155">
            <a:extLst>
              <a:ext uri="{FF2B5EF4-FFF2-40B4-BE49-F238E27FC236}">
                <a16:creationId xmlns:a16="http://schemas.microsoft.com/office/drawing/2014/main" id="{79CC328D-A690-C5BC-803D-0699A5712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9239" y="2960083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6">
            <a:extLst>
              <a:ext uri="{FF2B5EF4-FFF2-40B4-BE49-F238E27FC236}">
                <a16:creationId xmlns:a16="http://schemas.microsoft.com/office/drawing/2014/main" id="{D85197F0-0620-40C0-C711-6ED4E3AC8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0075" y="297301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4">
            <a:extLst>
              <a:ext uri="{FF2B5EF4-FFF2-40B4-BE49-F238E27FC236}">
                <a16:creationId xmlns:a16="http://schemas.microsoft.com/office/drawing/2014/main" id="{DA6E4AB8-3D31-7FA6-36CA-71466340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41831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" name="Line 155">
            <a:extLst>
              <a:ext uri="{FF2B5EF4-FFF2-40B4-BE49-F238E27FC236}">
                <a16:creationId xmlns:a16="http://schemas.microsoft.com/office/drawing/2014/main" id="{DB82DAEE-A951-560B-3F06-CD8C0351E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0592" y="3875514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4">
            <a:extLst>
              <a:ext uri="{FF2B5EF4-FFF2-40B4-BE49-F238E27FC236}">
                <a16:creationId xmlns:a16="http://schemas.microsoft.com/office/drawing/2014/main" id="{AC6C519C-6559-BD4C-E06C-23A2E46AD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322" y="428597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" name="Line 156">
            <a:extLst>
              <a:ext uri="{FF2B5EF4-FFF2-40B4-BE49-F238E27FC236}">
                <a16:creationId xmlns:a16="http://schemas.microsoft.com/office/drawing/2014/main" id="{491584EF-A331-829C-9275-664D54DAA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439" y="3867316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44">
            <a:extLst>
              <a:ext uri="{FF2B5EF4-FFF2-40B4-BE49-F238E27FC236}">
                <a16:creationId xmlns:a16="http://schemas.microsoft.com/office/drawing/2014/main" id="{DE2519DF-CCE6-442E-895E-457B60A19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439" y="431734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2" name="Line 156">
            <a:extLst>
              <a:ext uri="{FF2B5EF4-FFF2-40B4-BE49-F238E27FC236}">
                <a16:creationId xmlns:a16="http://schemas.microsoft.com/office/drawing/2014/main" id="{18CA3BAE-5D6F-545A-2E7A-F1E4964C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2506" y="382718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44">
            <a:extLst>
              <a:ext uri="{FF2B5EF4-FFF2-40B4-BE49-F238E27FC236}">
                <a16:creationId xmlns:a16="http://schemas.microsoft.com/office/drawing/2014/main" id="{1B47348C-667D-F1AE-94F6-F31142170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506" y="424131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" name="Line 155">
            <a:extLst>
              <a:ext uri="{FF2B5EF4-FFF2-40B4-BE49-F238E27FC236}">
                <a16:creationId xmlns:a16="http://schemas.microsoft.com/office/drawing/2014/main" id="{CB273B26-0ED0-43B1-6A11-92EEF139F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7739" y="3048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44">
            <a:extLst>
              <a:ext uri="{FF2B5EF4-FFF2-40B4-BE49-F238E27FC236}">
                <a16:creationId xmlns:a16="http://schemas.microsoft.com/office/drawing/2014/main" id="{BC9F63F8-BA99-D69F-E5C5-52C59CB06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773" y="34671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6" name="Line 156">
            <a:extLst>
              <a:ext uri="{FF2B5EF4-FFF2-40B4-BE49-F238E27FC236}">
                <a16:creationId xmlns:a16="http://schemas.microsoft.com/office/drawing/2014/main" id="{B3DA2E17-C2D7-0178-F1EB-C4FC1C701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76454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44">
            <a:extLst>
              <a:ext uri="{FF2B5EF4-FFF2-40B4-BE49-F238E27FC236}">
                <a16:creationId xmlns:a16="http://schemas.microsoft.com/office/drawing/2014/main" id="{CDD4BED9-8A0B-414A-712F-9EC498E1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301" y="431734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490</Words>
  <Application>Microsoft Office PowerPoint</Application>
  <PresentationFormat>On-screen Show (4:3)</PresentationFormat>
  <Paragraphs>137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Jay Li</cp:lastModifiedBy>
  <cp:revision>23</cp:revision>
  <cp:lastPrinted>2016-04-12T17:35:20Z</cp:lastPrinted>
  <dcterms:created xsi:type="dcterms:W3CDTF">2006-11-01T05:42:40Z</dcterms:created>
  <dcterms:modified xsi:type="dcterms:W3CDTF">2024-07-14T01:59:41Z</dcterms:modified>
</cp:coreProperties>
</file>