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3" r:id="rId3"/>
    <p:sldId id="264" r:id="rId4"/>
    <p:sldId id="257" r:id="rId5"/>
    <p:sldId id="261" r:id="rId6"/>
    <p:sldId id="259" r:id="rId7"/>
    <p:sldId id="260" r:id="rId8"/>
    <p:sldId id="262" r:id="rId9"/>
    <p:sldId id="266" r:id="rId10"/>
    <p:sldId id="265" r:id="rId1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기본 구역" id="{8D9C6BB1-1C47-4EA7-B4B0-E625C046D3ED}">
          <p14:sldIdLst>
            <p14:sldId id="256"/>
            <p14:sldId id="263"/>
            <p14:sldId id="264"/>
            <p14:sldId id="257"/>
            <p14:sldId id="261"/>
            <p14:sldId id="259"/>
            <p14:sldId id="260"/>
            <p14:sldId id="262"/>
            <p14:sldId id="266"/>
            <p14:sldId id="265"/>
          </p14:sldIdLst>
        </p14:section>
      </p14:sectionLst>
    </p:ext>
    <p:ext uri="{EFAFB233-063F-42B5-8137-9DF3F51BA10A}">
      <p15:sldGuideLst xmlns:p15="http://schemas.microsoft.com/office/powerpoint/2012/main">
        <p15:guide id="1" orient="horz" pos="2205" userDrawn="1">
          <p15:clr>
            <a:srgbClr val="A4A3A4"/>
          </p15:clr>
        </p15:guide>
        <p15:guide id="2" pos="381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K" initials="BK" lastIdx="7" clrIdx="0">
    <p:extLst>
      <p:ext uri="{19B8F6BF-5375-455C-9EA6-DF929625EA0E}">
        <p15:presenceInfo xmlns:p15="http://schemas.microsoft.com/office/powerpoint/2012/main" userId="BK" providerId="None"/>
      </p:ext>
    </p:extLst>
  </p:cmAuthor>
  <p:cmAuthor id="2" name="Bokyung Park" initials="BP" lastIdx="4" clrIdx="1">
    <p:extLst>
      <p:ext uri="{19B8F6BF-5375-455C-9EA6-DF929625EA0E}">
        <p15:presenceInfo xmlns:p15="http://schemas.microsoft.com/office/powerpoint/2012/main" userId="880ba58fbf9bfb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A500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79878" autoAdjust="0"/>
  </p:normalViewPr>
  <p:slideViewPr>
    <p:cSldViewPr snapToGrid="0">
      <p:cViewPr varScale="1">
        <p:scale>
          <a:sx n="84" d="100"/>
          <a:sy n="84" d="100"/>
        </p:scale>
        <p:origin x="100" y="404"/>
      </p:cViewPr>
      <p:guideLst>
        <p:guide orient="horz" pos="2205"/>
        <p:guide pos="3816"/>
      </p:guideLst>
    </p:cSldViewPr>
  </p:slideViewPr>
  <p:notesTextViewPr>
    <p:cViewPr>
      <p:scale>
        <a:sx n="100" d="100"/>
        <a:sy n="100" d="100"/>
      </p:scale>
      <p:origin x="0" y="0"/>
    </p:cViewPr>
  </p:notesTextViewPr>
  <p:sorterViewPr>
    <p:cViewPr>
      <p:scale>
        <a:sx n="150" d="100"/>
        <a:sy n="150" d="100"/>
      </p:scale>
      <p:origin x="0" y="19376"/>
    </p:cViewPr>
  </p:sorterViewPr>
  <p:notesViewPr>
    <p:cSldViewPr snapToGrid="0">
      <p:cViewPr varScale="1">
        <p:scale>
          <a:sx n="56" d="100"/>
          <a:sy n="56" d="100"/>
        </p:scale>
        <p:origin x="1578" y="65"/>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atin typeface="Arial" charset="0"/>
                <a:cs typeface="Arial" charset="0"/>
              </a:defRPr>
            </a:lvl1pPr>
          </a:lstStyle>
          <a:p>
            <a:pPr>
              <a:defRPr/>
            </a:pPr>
            <a:fld id="{94B2A24A-6048-4FB0-ADCA-CABD037069FE}" type="datetimeFigureOut">
              <a:rPr lang="en-US"/>
              <a:pPr>
                <a:defRPr/>
              </a:pPr>
              <a:t>2023/11/5</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6983ACF-13F8-40CD-9F8A-5A37163532FE}" type="slidenum">
              <a:rPr lang="en-US"/>
              <a:pPr>
                <a:defRPr/>
              </a:pPr>
              <a:t>‹#›</a:t>
            </a:fld>
            <a:endParaRPr lang="en-US" dirty="0"/>
          </a:p>
        </p:txBody>
      </p:sp>
    </p:spTree>
    <p:extLst>
      <p:ext uri="{BB962C8B-B14F-4D97-AF65-F5344CB8AC3E}">
        <p14:creationId xmlns:p14="http://schemas.microsoft.com/office/powerpoint/2010/main" val="3962771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cs typeface="Arial" charset="0"/>
              </a:defRPr>
            </a:lvl1pPr>
          </a:lstStyle>
          <a:p>
            <a:pPr>
              <a:defRPr/>
            </a:pPr>
            <a:endParaRPr lang="en-US" dirty="0"/>
          </a:p>
        </p:txBody>
      </p:sp>
      <p:sp>
        <p:nvSpPr>
          <p:cNvPr id="245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cs typeface="Arial" charset="0"/>
              </a:defRPr>
            </a:lvl1pPr>
          </a:lstStyle>
          <a:p>
            <a:pPr>
              <a:defRPr/>
            </a:pPr>
            <a:endParaRPr lang="en-US" dirty="0"/>
          </a:p>
        </p:txBody>
      </p:sp>
      <p:sp>
        <p:nvSpPr>
          <p:cNvPr id="2253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cs typeface="Arial" charset="0"/>
              </a:defRPr>
            </a:lvl1pPr>
          </a:lstStyle>
          <a:p>
            <a:pPr>
              <a:defRPr/>
            </a:pPr>
            <a:endParaRPr lang="en-US" dirty="0"/>
          </a:p>
        </p:txBody>
      </p:sp>
      <p:sp>
        <p:nvSpPr>
          <p:cNvPr id="245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Arial" charset="0"/>
                <a:cs typeface="Arial" charset="0"/>
              </a:defRPr>
            </a:lvl1pPr>
          </a:lstStyle>
          <a:p>
            <a:pPr>
              <a:defRPr/>
            </a:pPr>
            <a:fld id="{FCFDCE2D-294E-4791-ACD0-9F71CC6CE03B}" type="slidenum">
              <a:rPr lang="en-US"/>
              <a:pPr>
                <a:defRPr/>
              </a:pPr>
              <a:t>‹#›</a:t>
            </a:fld>
            <a:endParaRPr lang="en-US" dirty="0"/>
          </a:p>
        </p:txBody>
      </p:sp>
    </p:spTree>
    <p:extLst>
      <p:ext uri="{BB962C8B-B14F-4D97-AF65-F5344CB8AC3E}">
        <p14:creationId xmlns:p14="http://schemas.microsoft.com/office/powerpoint/2010/main" val="40929029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3DF01D8-22E7-492B-9C7F-9ECE51F1D195}" type="slidenum">
              <a:rPr lang="en-US" smtClean="0"/>
              <a:pPr/>
              <a:t>1</a:t>
            </a:fld>
            <a:endParaRPr lang="en-US" dirty="0"/>
          </a:p>
        </p:txBody>
      </p:sp>
      <p:sp>
        <p:nvSpPr>
          <p:cNvPr id="23555" name="Rectangle 2"/>
          <p:cNvSpPr>
            <a:spLocks noGrp="1" noRot="1" noChangeAspect="1" noChangeArrowheads="1" noTextEdit="1"/>
          </p:cNvSpPr>
          <p:nvPr>
            <p:ph type="sldImg"/>
          </p:nvPr>
        </p:nvSpPr>
        <p:spPr>
          <a:xfrm>
            <a:off x="406400" y="696913"/>
            <a:ext cx="6197600" cy="3486150"/>
          </a:xfrm>
          <a:ln/>
        </p:spPr>
      </p:sp>
      <p:sp>
        <p:nvSpPr>
          <p:cNvPr id="235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You don’t need to print it out for your exam.  </a:t>
            </a:r>
          </a:p>
          <a:p>
            <a:endParaRPr lang="en-US" dirty="0"/>
          </a:p>
        </p:txBody>
      </p:sp>
      <p:sp>
        <p:nvSpPr>
          <p:cNvPr id="4" name="Slide Number Placeholder 3"/>
          <p:cNvSpPr>
            <a:spLocks noGrp="1"/>
          </p:cNvSpPr>
          <p:nvPr>
            <p:ph type="sldNum" sz="quarter" idx="5"/>
          </p:nvPr>
        </p:nvSpPr>
        <p:spPr/>
        <p:txBody>
          <a:bodyPr/>
          <a:lstStyle/>
          <a:p>
            <a:pPr>
              <a:defRPr/>
            </a:pPr>
            <a:fld id="{FCFDCE2D-294E-4791-ACD0-9F71CC6CE03B}" type="slidenum">
              <a:rPr lang="en-US" smtClean="0"/>
              <a:pPr>
                <a:defRPr/>
              </a:pPr>
              <a:t>4</a:t>
            </a:fld>
            <a:endParaRPr lang="en-US" dirty="0"/>
          </a:p>
        </p:txBody>
      </p:sp>
    </p:spTree>
    <p:extLst>
      <p:ext uri="{BB962C8B-B14F-4D97-AF65-F5344CB8AC3E}">
        <p14:creationId xmlns:p14="http://schemas.microsoft.com/office/powerpoint/2010/main" val="303954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6" name="Rectangle 6"/>
          <p:cNvSpPr>
            <a:spLocks noGrp="1" noChangeArrowheads="1"/>
          </p:cNvSpPr>
          <p:nvPr>
            <p:ph type="sldNum" sz="quarter" idx="12"/>
          </p:nvPr>
        </p:nvSpPr>
        <p:spPr>
          <a:ln/>
        </p:spPr>
        <p:txBody>
          <a:bodyPr/>
          <a:lstStyle>
            <a:lvl1pPr>
              <a:defRPr/>
            </a:lvl1pPr>
          </a:lstStyle>
          <a:p>
            <a:pPr>
              <a:defRPr/>
            </a:pPr>
            <a:fld id="{4E61E6D2-A47B-4387-8C90-6F801201FA67}"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6" name="Rectangle 6"/>
          <p:cNvSpPr>
            <a:spLocks noGrp="1" noChangeArrowheads="1"/>
          </p:cNvSpPr>
          <p:nvPr>
            <p:ph type="sldNum" sz="quarter" idx="12"/>
          </p:nvPr>
        </p:nvSpPr>
        <p:spPr>
          <a:ln/>
        </p:spPr>
        <p:txBody>
          <a:bodyPr/>
          <a:lstStyle>
            <a:lvl1pPr>
              <a:defRPr/>
            </a:lvl1pPr>
          </a:lstStyle>
          <a:p>
            <a:pPr>
              <a:defRPr/>
            </a:pPr>
            <a:fld id="{BF8D4B8F-26EB-4856-8CB2-CCAD67520EC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6" name="Rectangle 6"/>
          <p:cNvSpPr>
            <a:spLocks noGrp="1" noChangeArrowheads="1"/>
          </p:cNvSpPr>
          <p:nvPr>
            <p:ph type="sldNum" sz="quarter" idx="12"/>
          </p:nvPr>
        </p:nvSpPr>
        <p:spPr>
          <a:ln/>
        </p:spPr>
        <p:txBody>
          <a:bodyPr/>
          <a:lstStyle>
            <a:lvl1pPr>
              <a:defRPr/>
            </a:lvl1pPr>
          </a:lstStyle>
          <a:p>
            <a:pPr>
              <a:defRPr/>
            </a:pPr>
            <a:fld id="{219FF0B9-1B33-4439-964F-00BDBE96B53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b="1">
                <a:solidFill>
                  <a:schemeClr val="tx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609600" y="1239397"/>
            <a:ext cx="10972800" cy="4754563"/>
          </a:xfrm>
        </p:spPr>
        <p:txBody>
          <a:bodyPr/>
          <a:lstStyle>
            <a:lvl1pPr>
              <a:lnSpc>
                <a:spcPct val="114000"/>
              </a:lnSpc>
              <a:spcBef>
                <a:spcPts val="0"/>
              </a:spcBef>
              <a:defRPr sz="2800">
                <a:latin typeface="Calibri" panose="020F0502020204030204" pitchFamily="34" charset="0"/>
                <a:cs typeface="Calibri" panose="020F0502020204030204" pitchFamily="34" charset="0"/>
              </a:defRPr>
            </a:lvl1pPr>
            <a:lvl2pPr marL="742950" indent="-285750">
              <a:lnSpc>
                <a:spcPct val="114000"/>
              </a:lnSpc>
              <a:spcBef>
                <a:spcPts val="0"/>
              </a:spcBef>
              <a:buFont typeface="Calibri" panose="020F0502020204030204" pitchFamily="34" charset="0"/>
              <a:buChar char="□"/>
              <a:defRPr sz="2400">
                <a:latin typeface="Calibri" panose="020F0502020204030204" pitchFamily="34" charset="0"/>
                <a:cs typeface="Calibri" panose="020F0502020204030204" pitchFamily="34" charset="0"/>
              </a:defRPr>
            </a:lvl2pPr>
            <a:lvl3pPr>
              <a:lnSpc>
                <a:spcPct val="114000"/>
              </a:lnSpc>
              <a:spcBef>
                <a:spcPts val="0"/>
              </a:spcBef>
              <a:defRPr sz="2000">
                <a:latin typeface="Calibri" panose="020F0502020204030204" pitchFamily="34" charset="0"/>
                <a:cs typeface="Calibri" panose="020F0502020204030204" pitchFamily="34" charset="0"/>
              </a:defRPr>
            </a:lvl3pPr>
            <a:lvl4pPr>
              <a:lnSpc>
                <a:spcPct val="114000"/>
              </a:lnSpc>
              <a:spcBef>
                <a:spcPts val="0"/>
              </a:spcBef>
              <a:defRPr sz="2800">
                <a:latin typeface="Calibri" panose="020F0502020204030204" pitchFamily="34" charset="0"/>
                <a:cs typeface="Calibri" panose="020F0502020204030204" pitchFamily="34" charset="0"/>
              </a:defRPr>
            </a:lvl4pPr>
            <a:lvl5pPr>
              <a:lnSpc>
                <a:spcPct val="114000"/>
              </a:lnSpc>
              <a:spcBef>
                <a:spcPts val="0"/>
              </a:spcBef>
              <a:defRPr sz="2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sz="1400"/>
            </a:lvl1pPr>
          </a:lstStyle>
          <a:p>
            <a:pPr>
              <a:defRPr/>
            </a:pPr>
            <a:r>
              <a:rPr lang="en-US" dirty="0"/>
              <a:t>NTU. Dept of Fin. Investment</a:t>
            </a:r>
          </a:p>
        </p:txBody>
      </p:sp>
      <p:sp>
        <p:nvSpPr>
          <p:cNvPr id="6" name="Rectangle 6"/>
          <p:cNvSpPr>
            <a:spLocks noGrp="1" noChangeArrowheads="1"/>
          </p:cNvSpPr>
          <p:nvPr>
            <p:ph type="sldNum" sz="quarter" idx="12"/>
          </p:nvPr>
        </p:nvSpPr>
        <p:spPr>
          <a:ln/>
        </p:spPr>
        <p:txBody>
          <a:bodyPr/>
          <a:lstStyle>
            <a:lvl1pPr>
              <a:defRPr/>
            </a:lvl1pPr>
          </a:lstStyle>
          <a:p>
            <a:pPr>
              <a:defRPr/>
            </a:pPr>
            <a:fld id="{82EAF378-1455-47AE-9880-8C2F3B38912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6" name="Rectangle 6"/>
          <p:cNvSpPr>
            <a:spLocks noGrp="1" noChangeArrowheads="1"/>
          </p:cNvSpPr>
          <p:nvPr>
            <p:ph type="sldNum" sz="quarter" idx="12"/>
          </p:nvPr>
        </p:nvSpPr>
        <p:spPr>
          <a:ln/>
        </p:spPr>
        <p:txBody>
          <a:bodyPr/>
          <a:lstStyle>
            <a:lvl1pPr>
              <a:defRPr/>
            </a:lvl1pPr>
          </a:lstStyle>
          <a:p>
            <a:pPr>
              <a:defRPr/>
            </a:pPr>
            <a:fld id="{1960DBD8-4648-44A0-B77C-DEECE68B4AC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1"/>
            <a:ext cx="53848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7" name="Rectangle 6"/>
          <p:cNvSpPr>
            <a:spLocks noGrp="1" noChangeArrowheads="1"/>
          </p:cNvSpPr>
          <p:nvPr>
            <p:ph type="sldNum" sz="quarter" idx="12"/>
          </p:nvPr>
        </p:nvSpPr>
        <p:spPr>
          <a:ln/>
        </p:spPr>
        <p:txBody>
          <a:bodyPr/>
          <a:lstStyle>
            <a:lvl1pPr>
              <a:defRPr/>
            </a:lvl1pPr>
          </a:lstStyle>
          <a:p>
            <a:pPr>
              <a:defRPr/>
            </a:pPr>
            <a:fld id="{B0F600E7-9794-42B9-8896-2567FB2746B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9" name="Rectangle 6"/>
          <p:cNvSpPr>
            <a:spLocks noGrp="1" noChangeArrowheads="1"/>
          </p:cNvSpPr>
          <p:nvPr>
            <p:ph type="sldNum" sz="quarter" idx="12"/>
          </p:nvPr>
        </p:nvSpPr>
        <p:spPr>
          <a:ln/>
        </p:spPr>
        <p:txBody>
          <a:bodyPr/>
          <a:lstStyle>
            <a:lvl1pPr>
              <a:defRPr/>
            </a:lvl1pPr>
          </a:lstStyle>
          <a:p>
            <a:pPr>
              <a:defRPr/>
            </a:pPr>
            <a:fld id="{1A9ED07B-26F0-4047-82C0-B1D36437253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5" name="Rectangle 6"/>
          <p:cNvSpPr>
            <a:spLocks noGrp="1" noChangeArrowheads="1"/>
          </p:cNvSpPr>
          <p:nvPr>
            <p:ph type="sldNum" sz="quarter" idx="12"/>
          </p:nvPr>
        </p:nvSpPr>
        <p:spPr>
          <a:ln/>
        </p:spPr>
        <p:txBody>
          <a:bodyPr/>
          <a:lstStyle>
            <a:lvl1pPr>
              <a:defRPr/>
            </a:lvl1pPr>
          </a:lstStyle>
          <a:p>
            <a:pPr>
              <a:defRPr/>
            </a:pPr>
            <a:fld id="{E0F9840F-2558-4ACC-BAD2-E039308532B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4" name="Rectangle 6"/>
          <p:cNvSpPr>
            <a:spLocks noGrp="1" noChangeArrowheads="1"/>
          </p:cNvSpPr>
          <p:nvPr>
            <p:ph type="sldNum" sz="quarter" idx="12"/>
          </p:nvPr>
        </p:nvSpPr>
        <p:spPr>
          <a:ln/>
        </p:spPr>
        <p:txBody>
          <a:bodyPr/>
          <a:lstStyle>
            <a:lvl1pPr>
              <a:defRPr/>
            </a:lvl1pPr>
          </a:lstStyle>
          <a:p>
            <a:pPr>
              <a:defRPr/>
            </a:pPr>
            <a:fld id="{5BE1843D-0D7A-4455-A84F-A2ECEBADF91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7" name="Rectangle 6"/>
          <p:cNvSpPr>
            <a:spLocks noGrp="1" noChangeArrowheads="1"/>
          </p:cNvSpPr>
          <p:nvPr>
            <p:ph type="sldNum" sz="quarter" idx="12"/>
          </p:nvPr>
        </p:nvSpPr>
        <p:spPr>
          <a:ln/>
        </p:spPr>
        <p:txBody>
          <a:bodyPr/>
          <a:lstStyle>
            <a:lvl1pPr>
              <a:defRPr/>
            </a:lvl1pPr>
          </a:lstStyle>
          <a:p>
            <a:pPr>
              <a:defRPr/>
            </a:pPr>
            <a:fld id="{6674EAC5-AEAB-4A25-B699-D1150205CB9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NTU. Dept of Fin. Investment</a:t>
            </a:r>
          </a:p>
        </p:txBody>
      </p:sp>
      <p:sp>
        <p:nvSpPr>
          <p:cNvPr id="7" name="Rectangle 6"/>
          <p:cNvSpPr>
            <a:spLocks noGrp="1" noChangeArrowheads="1"/>
          </p:cNvSpPr>
          <p:nvPr>
            <p:ph type="sldNum" sz="quarter" idx="12"/>
          </p:nvPr>
        </p:nvSpPr>
        <p:spPr>
          <a:ln/>
        </p:spPr>
        <p:txBody>
          <a:bodyPr/>
          <a:lstStyle>
            <a:lvl1pPr>
              <a:defRPr/>
            </a:lvl1pPr>
          </a:lstStyle>
          <a:p>
            <a:pPr>
              <a:defRPr/>
            </a:pPr>
            <a:fld id="{96BCCE57-3FD6-4ECC-BE7E-79EAF202762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1267" name="Rectangle 3"/>
          <p:cNvSpPr>
            <a:spLocks noGrp="1" noChangeArrowheads="1"/>
          </p:cNvSpPr>
          <p:nvPr>
            <p:ph type="body" idx="1"/>
          </p:nvPr>
        </p:nvSpPr>
        <p:spPr bwMode="auto">
          <a:xfrm>
            <a:off x="609600" y="1371601"/>
            <a:ext cx="109728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r>
              <a:rPr lang="en-US" dirty="0"/>
              <a:t>NTU. Dept of Fin. Investment</a:t>
            </a: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8ADD5907-234A-4850-A5F0-5DCB42613F20}" type="slidenum">
              <a:rPr lang="en-US"/>
              <a:pPr>
                <a:defRPr/>
              </a:pPr>
              <a:t>‹#›</a:t>
            </a:fld>
            <a:endParaRPr lang="en-US" dirty="0"/>
          </a:p>
        </p:txBody>
      </p:sp>
      <p:sp>
        <p:nvSpPr>
          <p:cNvPr id="1032" name="Line 8"/>
          <p:cNvSpPr>
            <a:spLocks noChangeShapeType="1"/>
          </p:cNvSpPr>
          <p:nvPr userDrawn="1"/>
        </p:nvSpPr>
        <p:spPr bwMode="auto">
          <a:xfrm>
            <a:off x="711200" y="1219200"/>
            <a:ext cx="10769600" cy="0"/>
          </a:xfrm>
          <a:prstGeom prst="line">
            <a:avLst/>
          </a:prstGeom>
          <a:noFill/>
          <a:ln w="19050">
            <a:solidFill>
              <a:srgbClr val="860018"/>
            </a:solidFill>
            <a:round/>
            <a:headEnd/>
            <a:tailEnd/>
          </a:ln>
          <a:effectLst/>
        </p:spPr>
        <p:txBody>
          <a:bodyPr wrap="none" anchor="ctr"/>
          <a:lstStyle/>
          <a:p>
            <a:pPr>
              <a:defRPr/>
            </a:pPr>
            <a:endParaRPr lang="en-US" dirty="0"/>
          </a:p>
        </p:txBody>
      </p:sp>
      <p:sp>
        <p:nvSpPr>
          <p:cNvPr id="1035" name="Line 11"/>
          <p:cNvSpPr>
            <a:spLocks noChangeShapeType="1"/>
          </p:cNvSpPr>
          <p:nvPr userDrawn="1"/>
        </p:nvSpPr>
        <p:spPr bwMode="auto">
          <a:xfrm>
            <a:off x="711200" y="6172200"/>
            <a:ext cx="10769600" cy="0"/>
          </a:xfrm>
          <a:prstGeom prst="line">
            <a:avLst/>
          </a:prstGeom>
          <a:noFill/>
          <a:ln w="19050">
            <a:solidFill>
              <a:srgbClr val="860018"/>
            </a:solidFill>
            <a:round/>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800000"/>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ustainalytics.com/esg-rating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ustainalytics.com/esg-rat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subTitle" idx="1"/>
          </p:nvPr>
        </p:nvSpPr>
        <p:spPr>
          <a:xfrm>
            <a:off x="1599938" y="2107275"/>
            <a:ext cx="9108856" cy="1768115"/>
          </a:xfrm>
          <a:ln w="38100">
            <a:solidFill>
              <a:srgbClr val="A50021"/>
            </a:solidFill>
          </a:ln>
        </p:spPr>
        <p:txBody>
          <a:bodyPr/>
          <a:lstStyle/>
          <a:p>
            <a:pPr eaLnBrk="1" hangingPunct="1"/>
            <a:r>
              <a:rPr lang="en-US" altLang="ja-JP" dirty="0">
                <a:ea typeface="ＭＳ Ｐゴシック" panose="020B0600070205080204" pitchFamily="34" charset="-128"/>
              </a:rPr>
              <a:t>Fin 2008 Investment </a:t>
            </a:r>
            <a:endParaRPr lang="en-US" altLang="zh-TW" b="1" dirty="0">
              <a:solidFill>
                <a:srgbClr val="0070C0"/>
              </a:solidFill>
            </a:endParaRPr>
          </a:p>
          <a:p>
            <a:pPr eaLnBrk="1" hangingPunct="1"/>
            <a:r>
              <a:rPr lang="en-US" sz="4800" b="1" dirty="0">
                <a:solidFill>
                  <a:srgbClr val="0070C0"/>
                </a:solidFill>
              </a:rPr>
              <a:t>Group Project</a:t>
            </a:r>
            <a:endParaRPr lang="en-US" sz="4400" b="1" dirty="0">
              <a:solidFill>
                <a:srgbClr val="0070C0"/>
              </a:solidFill>
            </a:endParaRPr>
          </a:p>
        </p:txBody>
      </p:sp>
      <p:sp>
        <p:nvSpPr>
          <p:cNvPr id="6" name="바닥글 개체 틀 5">
            <a:extLst>
              <a:ext uri="{FF2B5EF4-FFF2-40B4-BE49-F238E27FC236}">
                <a16:creationId xmlns:a16="http://schemas.microsoft.com/office/drawing/2014/main" id="{E6A9F9B4-393C-4736-AA9F-6B3E53CB9C0D}"/>
              </a:ext>
            </a:extLst>
          </p:cNvPr>
          <p:cNvSpPr>
            <a:spLocks noGrp="1"/>
          </p:cNvSpPr>
          <p:nvPr>
            <p:ph type="ftr" sz="quarter" idx="11"/>
          </p:nvPr>
        </p:nvSpPr>
        <p:spPr/>
        <p:txBody>
          <a:bodyPr/>
          <a:lstStyle/>
          <a:p>
            <a:pPr>
              <a:defRPr/>
            </a:pPr>
            <a:r>
              <a:rPr lang="en-US" dirty="0"/>
              <a:t>NTU. Dept of Fin. Investment</a:t>
            </a:r>
          </a:p>
        </p:txBody>
      </p:sp>
      <p:sp>
        <p:nvSpPr>
          <p:cNvPr id="3" name="Slide Number Placeholder 2"/>
          <p:cNvSpPr>
            <a:spLocks noGrp="1"/>
          </p:cNvSpPr>
          <p:nvPr>
            <p:ph type="sldNum" sz="quarter" idx="12"/>
          </p:nvPr>
        </p:nvSpPr>
        <p:spPr/>
        <p:txBody>
          <a:bodyPr/>
          <a:lstStyle/>
          <a:p>
            <a:pPr>
              <a:defRPr/>
            </a:pPr>
            <a:fld id="{4E61E6D2-A47B-4387-8C90-6F801201FA67}" type="slidenum">
              <a:rPr lang="en-US" smtClean="0"/>
              <a:pPr>
                <a:defRPr/>
              </a:pPr>
              <a:t>1</a:t>
            </a:fld>
            <a:endParaRPr lang="en-US" dirty="0"/>
          </a:p>
        </p:txBody>
      </p:sp>
      <p:sp>
        <p:nvSpPr>
          <p:cNvPr id="12292" name="Rectangle 5"/>
          <p:cNvSpPr>
            <a:spLocks noChangeArrowheads="1"/>
          </p:cNvSpPr>
          <p:nvPr/>
        </p:nvSpPr>
        <p:spPr bwMode="auto">
          <a:xfrm>
            <a:off x="2133600" y="4750725"/>
            <a:ext cx="7924800" cy="1048327"/>
          </a:xfrm>
          <a:prstGeom prst="rect">
            <a:avLst/>
          </a:prstGeom>
          <a:noFill/>
          <a:ln w="9525">
            <a:noFill/>
            <a:miter lim="800000"/>
            <a:headEnd/>
            <a:tailEnd/>
          </a:ln>
        </p:spPr>
        <p:txBody>
          <a:bodyPr/>
          <a:lstStyle/>
          <a:p>
            <a:pPr algn="ctr">
              <a:spcBef>
                <a:spcPct val="20000"/>
              </a:spcBef>
              <a:buClr>
                <a:srgbClr val="800000"/>
              </a:buClr>
              <a:buFont typeface="Wingdings" pitchFamily="2" charset="2"/>
              <a:buNone/>
            </a:pPr>
            <a:endParaRPr lang="en-US" sz="2400" dirty="0"/>
          </a:p>
        </p:txBody>
      </p:sp>
      <p:sp>
        <p:nvSpPr>
          <p:cNvPr id="2" name="TextBox 1">
            <a:extLst>
              <a:ext uri="{FF2B5EF4-FFF2-40B4-BE49-F238E27FC236}">
                <a16:creationId xmlns:a16="http://schemas.microsoft.com/office/drawing/2014/main" id="{EFAD2957-A075-4DFF-A424-CF9DECE9D49D}"/>
              </a:ext>
            </a:extLst>
          </p:cNvPr>
          <p:cNvSpPr txBox="1"/>
          <p:nvPr/>
        </p:nvSpPr>
        <p:spPr>
          <a:xfrm>
            <a:off x="3346621" y="4508164"/>
            <a:ext cx="5498757" cy="1077218"/>
          </a:xfrm>
          <a:prstGeom prst="rect">
            <a:avLst/>
          </a:prstGeom>
          <a:noFill/>
        </p:spPr>
        <p:txBody>
          <a:bodyPr wrap="square" rtlCol="0">
            <a:spAutoFit/>
          </a:bodyPr>
          <a:lstStyle/>
          <a:p>
            <a:pPr algn="ctr"/>
            <a:r>
              <a:rPr lang="en-US" sz="3200" dirty="0"/>
              <a:t>Fall 2023 </a:t>
            </a:r>
          </a:p>
          <a:p>
            <a:pPr algn="ctr"/>
            <a:r>
              <a:rPr lang="en-US" sz="3200" dirty="0"/>
              <a:t>National Taiwan University </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2490-7285-4956-9C2E-66FB66246974}"/>
              </a:ext>
            </a:extLst>
          </p:cNvPr>
          <p:cNvSpPr>
            <a:spLocks noGrp="1"/>
          </p:cNvSpPr>
          <p:nvPr>
            <p:ph type="title"/>
          </p:nvPr>
        </p:nvSpPr>
        <p:spPr/>
        <p:txBody>
          <a:bodyPr/>
          <a:lstStyle/>
          <a:p>
            <a:r>
              <a:rPr lang="en-US" dirty="0">
                <a:solidFill>
                  <a:srgbClr val="A50021"/>
                </a:solidFill>
              </a:rPr>
              <a:t>How to Submit </a:t>
            </a:r>
            <a:endParaRPr lang="en-US" dirty="0"/>
          </a:p>
        </p:txBody>
      </p:sp>
      <p:sp>
        <p:nvSpPr>
          <p:cNvPr id="3" name="Content Placeholder 2">
            <a:extLst>
              <a:ext uri="{FF2B5EF4-FFF2-40B4-BE49-F238E27FC236}">
                <a16:creationId xmlns:a16="http://schemas.microsoft.com/office/drawing/2014/main" id="{058A8F49-71C4-4F54-8A71-C6A38F26A38F}"/>
              </a:ext>
            </a:extLst>
          </p:cNvPr>
          <p:cNvSpPr>
            <a:spLocks noGrp="1"/>
          </p:cNvSpPr>
          <p:nvPr>
            <p:ph idx="1"/>
          </p:nvPr>
        </p:nvSpPr>
        <p:spPr/>
        <p:txBody>
          <a:bodyPr/>
          <a:lstStyle/>
          <a:p>
            <a:pPr lvl="2"/>
            <a:r>
              <a:rPr lang="en-US" dirty="0"/>
              <a:t>Include one figure with </a:t>
            </a:r>
            <a:r>
              <a:rPr lang="en-US" dirty="0">
                <a:solidFill>
                  <a:srgbClr val="FF0000"/>
                </a:solidFill>
              </a:rPr>
              <a:t>(1) indifference curve </a:t>
            </a:r>
            <a:r>
              <a:rPr lang="en-US" dirty="0">
                <a:solidFill>
                  <a:srgbClr val="0070C0"/>
                </a:solidFill>
              </a:rPr>
              <a:t>tangent( (2)Capital Allocation Line) </a:t>
            </a:r>
            <a:r>
              <a:rPr lang="en-US" dirty="0"/>
              <a:t>to </a:t>
            </a:r>
            <a:r>
              <a:rPr lang="en-US" dirty="0">
                <a:solidFill>
                  <a:srgbClr val="FF0000"/>
                </a:solidFill>
              </a:rPr>
              <a:t>(3) mean-variance frontier </a:t>
            </a:r>
            <a:r>
              <a:rPr lang="en-US" dirty="0"/>
              <a:t>for two groups  </a:t>
            </a:r>
          </a:p>
        </p:txBody>
      </p:sp>
      <p:sp>
        <p:nvSpPr>
          <p:cNvPr id="4" name="Footer Placeholder 3">
            <a:extLst>
              <a:ext uri="{FF2B5EF4-FFF2-40B4-BE49-F238E27FC236}">
                <a16:creationId xmlns:a16="http://schemas.microsoft.com/office/drawing/2014/main" id="{AE370F21-DAC6-4EFA-985C-6EBC8188393E}"/>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32B85BD9-A0C2-474F-8FB7-761A5343FE7A}"/>
              </a:ext>
            </a:extLst>
          </p:cNvPr>
          <p:cNvSpPr>
            <a:spLocks noGrp="1"/>
          </p:cNvSpPr>
          <p:nvPr>
            <p:ph type="sldNum" sz="quarter" idx="12"/>
          </p:nvPr>
        </p:nvSpPr>
        <p:spPr/>
        <p:txBody>
          <a:bodyPr/>
          <a:lstStyle/>
          <a:p>
            <a:pPr>
              <a:defRPr/>
            </a:pPr>
            <a:fld id="{82EAF378-1455-47AE-9880-8C2F3B389123}" type="slidenum">
              <a:rPr lang="en-US" smtClean="0"/>
              <a:pPr>
                <a:defRPr/>
              </a:pPr>
              <a:t>10</a:t>
            </a:fld>
            <a:endParaRPr lang="en-US" dirty="0"/>
          </a:p>
        </p:txBody>
      </p:sp>
      <p:sp>
        <p:nvSpPr>
          <p:cNvPr id="7" name="Rectangle 6">
            <a:extLst>
              <a:ext uri="{FF2B5EF4-FFF2-40B4-BE49-F238E27FC236}">
                <a16:creationId xmlns:a16="http://schemas.microsoft.com/office/drawing/2014/main" id="{D40E41A1-A5D4-47A8-85BD-1C25B30ED7E2}"/>
              </a:ext>
            </a:extLst>
          </p:cNvPr>
          <p:cNvSpPr/>
          <p:nvPr/>
        </p:nvSpPr>
        <p:spPr>
          <a:xfrm>
            <a:off x="7263544" y="5618603"/>
            <a:ext cx="2994454" cy="338554"/>
          </a:xfrm>
          <a:prstGeom prst="rect">
            <a:avLst/>
          </a:prstGeom>
        </p:spPr>
        <p:txBody>
          <a:bodyPr wrap="square">
            <a:spAutoFit/>
          </a:bodyPr>
          <a:lstStyle/>
          <a:p>
            <a:r>
              <a:rPr lang="en-US" sz="1600" dirty="0"/>
              <a:t>Pedersen et al. (JFE, 2021) </a:t>
            </a:r>
          </a:p>
        </p:txBody>
      </p:sp>
      <p:pic>
        <p:nvPicPr>
          <p:cNvPr id="8" name="圖片 8">
            <a:extLst>
              <a:ext uri="{FF2B5EF4-FFF2-40B4-BE49-F238E27FC236}">
                <a16:creationId xmlns:a16="http://schemas.microsoft.com/office/drawing/2014/main" id="{DA0140EB-DCA0-4585-B569-65E5276337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0400" y="2058610"/>
            <a:ext cx="9944100" cy="3898547"/>
          </a:xfrm>
          <a:prstGeom prst="rect">
            <a:avLst/>
          </a:prstGeom>
          <a:noFill/>
          <a:ln>
            <a:noFill/>
          </a:ln>
        </p:spPr>
      </p:pic>
    </p:spTree>
    <p:extLst>
      <p:ext uri="{BB962C8B-B14F-4D97-AF65-F5344CB8AC3E}">
        <p14:creationId xmlns:p14="http://schemas.microsoft.com/office/powerpoint/2010/main" val="342797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0C6C-7BE7-4E28-B0C1-7E602488C437}"/>
              </a:ext>
            </a:extLst>
          </p:cNvPr>
          <p:cNvSpPr>
            <a:spLocks noGrp="1"/>
          </p:cNvSpPr>
          <p:nvPr>
            <p:ph type="title"/>
          </p:nvPr>
        </p:nvSpPr>
        <p:spPr/>
        <p:txBody>
          <a:bodyPr/>
          <a:lstStyle/>
          <a:p>
            <a:r>
              <a:rPr lang="en-US" dirty="0">
                <a:solidFill>
                  <a:srgbClr val="A50021"/>
                </a:solidFill>
              </a:rPr>
              <a:t>ESG</a:t>
            </a:r>
          </a:p>
        </p:txBody>
      </p:sp>
      <p:sp>
        <p:nvSpPr>
          <p:cNvPr id="3" name="Content Placeholder 2">
            <a:extLst>
              <a:ext uri="{FF2B5EF4-FFF2-40B4-BE49-F238E27FC236}">
                <a16:creationId xmlns:a16="http://schemas.microsoft.com/office/drawing/2014/main" id="{1D1CD28D-7AB0-49E4-9723-504CEE869382}"/>
              </a:ext>
            </a:extLst>
          </p:cNvPr>
          <p:cNvSpPr>
            <a:spLocks noGrp="1"/>
          </p:cNvSpPr>
          <p:nvPr>
            <p:ph idx="1"/>
          </p:nvPr>
        </p:nvSpPr>
        <p:spPr>
          <a:xfrm>
            <a:off x="609600" y="1264110"/>
            <a:ext cx="10972800" cy="4754563"/>
          </a:xfrm>
        </p:spPr>
        <p:txBody>
          <a:bodyPr/>
          <a:lstStyle/>
          <a:p>
            <a:r>
              <a:rPr lang="en-US" dirty="0"/>
              <a:t>Environmental, social, and corporate governance (ESG) investing focuses on companies that support environmental protection, social justice, and ethical management practices. </a:t>
            </a:r>
          </a:p>
          <a:p>
            <a:pPr lvl="1"/>
            <a:r>
              <a:rPr lang="en-US" dirty="0"/>
              <a:t>Like all investors, ESG investors value returns. However, they do not prioritize profits above supporting companies that fit into their ethical frameworks. </a:t>
            </a:r>
          </a:p>
          <a:p>
            <a:pPr lvl="1"/>
            <a:endParaRPr lang="en-US" dirty="0"/>
          </a:p>
          <a:p>
            <a:pPr lvl="1"/>
            <a:r>
              <a:rPr lang="en-US" sz="2800" dirty="0"/>
              <a:t>Environment. </a:t>
            </a:r>
          </a:p>
          <a:p>
            <a:pPr lvl="2"/>
            <a:r>
              <a:rPr lang="en-US" dirty="0"/>
              <a:t>What kind of impact does a company have on the environment? This can include a company’s carbon footprint, toxic chemicals involved in its manufacturing processes and sustainability efforts that make up its supply chain.</a:t>
            </a:r>
          </a:p>
        </p:txBody>
      </p:sp>
      <p:sp>
        <p:nvSpPr>
          <p:cNvPr id="4" name="Footer Placeholder 3">
            <a:extLst>
              <a:ext uri="{FF2B5EF4-FFF2-40B4-BE49-F238E27FC236}">
                <a16:creationId xmlns:a16="http://schemas.microsoft.com/office/drawing/2014/main" id="{7C2DF6BD-CDA9-428B-884B-E46C60C4C4E3}"/>
              </a:ext>
            </a:extLst>
          </p:cNvPr>
          <p:cNvSpPr>
            <a:spLocks noGrp="1"/>
          </p:cNvSpPr>
          <p:nvPr>
            <p:ph type="ftr" sz="quarter" idx="11"/>
          </p:nvPr>
        </p:nvSpPr>
        <p:spPr/>
        <p:txBody>
          <a:bodyPr/>
          <a:lstStyle/>
          <a:p>
            <a:pPr>
              <a:defRPr/>
            </a:pPr>
            <a:r>
              <a:rPr lang="en-US" dirty="0"/>
              <a:t>NTU. Dept of Fin. Investment</a:t>
            </a:r>
          </a:p>
        </p:txBody>
      </p:sp>
      <p:sp>
        <p:nvSpPr>
          <p:cNvPr id="5" name="Slide Number Placeholder 4">
            <a:extLst>
              <a:ext uri="{FF2B5EF4-FFF2-40B4-BE49-F238E27FC236}">
                <a16:creationId xmlns:a16="http://schemas.microsoft.com/office/drawing/2014/main" id="{49584E03-AD0A-4955-9566-731C5821E2EA}"/>
              </a:ext>
            </a:extLst>
          </p:cNvPr>
          <p:cNvSpPr>
            <a:spLocks noGrp="1"/>
          </p:cNvSpPr>
          <p:nvPr>
            <p:ph type="sldNum" sz="quarter" idx="12"/>
          </p:nvPr>
        </p:nvSpPr>
        <p:spPr/>
        <p:txBody>
          <a:bodyPr/>
          <a:lstStyle/>
          <a:p>
            <a:pPr>
              <a:defRPr/>
            </a:pPr>
            <a:fld id="{82EAF378-1455-47AE-9880-8C2F3B389123}" type="slidenum">
              <a:rPr lang="en-US" smtClean="0"/>
              <a:pPr>
                <a:defRPr/>
              </a:pPr>
              <a:t>2</a:t>
            </a:fld>
            <a:endParaRPr lang="en-US" dirty="0"/>
          </a:p>
        </p:txBody>
      </p:sp>
    </p:spTree>
    <p:extLst>
      <p:ext uri="{BB962C8B-B14F-4D97-AF65-F5344CB8AC3E}">
        <p14:creationId xmlns:p14="http://schemas.microsoft.com/office/powerpoint/2010/main" val="134521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04FE-E429-4F82-A28C-1A2F8D0C0033}"/>
              </a:ext>
            </a:extLst>
          </p:cNvPr>
          <p:cNvSpPr>
            <a:spLocks noGrp="1"/>
          </p:cNvSpPr>
          <p:nvPr>
            <p:ph type="title"/>
          </p:nvPr>
        </p:nvSpPr>
        <p:spPr/>
        <p:txBody>
          <a:bodyPr/>
          <a:lstStyle/>
          <a:p>
            <a:r>
              <a:rPr lang="en-US" dirty="0">
                <a:solidFill>
                  <a:srgbClr val="A50021"/>
                </a:solidFill>
              </a:rPr>
              <a:t>ESG</a:t>
            </a:r>
            <a:endParaRPr lang="en-US" dirty="0"/>
          </a:p>
        </p:txBody>
      </p:sp>
      <p:sp>
        <p:nvSpPr>
          <p:cNvPr id="3" name="Content Placeholder 2">
            <a:extLst>
              <a:ext uri="{FF2B5EF4-FFF2-40B4-BE49-F238E27FC236}">
                <a16:creationId xmlns:a16="http://schemas.microsoft.com/office/drawing/2014/main" id="{804C7F69-870A-4A39-A543-5DB41F727276}"/>
              </a:ext>
            </a:extLst>
          </p:cNvPr>
          <p:cNvSpPr>
            <a:spLocks noGrp="1"/>
          </p:cNvSpPr>
          <p:nvPr>
            <p:ph idx="1"/>
          </p:nvPr>
        </p:nvSpPr>
        <p:spPr/>
        <p:txBody>
          <a:bodyPr/>
          <a:lstStyle/>
          <a:p>
            <a:pPr lvl="1"/>
            <a:r>
              <a:rPr lang="en-US" sz="2800" dirty="0"/>
              <a:t>Social </a:t>
            </a:r>
          </a:p>
          <a:p>
            <a:pPr lvl="2"/>
            <a:r>
              <a:rPr lang="en-US" dirty="0"/>
              <a:t>How does the company improve its social impact, both within the company and in the broader community? Social factors include everything from LGBTQ+ equality, racial diversity in both the executive suite and staff overall, and inclusion programs and hiring practices. It even looks at how a company advocates for social good in the wider world, beyond its limited sphere of business.</a:t>
            </a:r>
          </a:p>
          <a:p>
            <a:pPr lvl="1"/>
            <a:endParaRPr lang="en-US" sz="2800" dirty="0"/>
          </a:p>
          <a:p>
            <a:pPr lvl="1"/>
            <a:r>
              <a:rPr lang="en-US" sz="2800" dirty="0"/>
              <a:t>Governance</a:t>
            </a:r>
          </a:p>
          <a:p>
            <a:pPr lvl="2"/>
            <a:r>
              <a:rPr lang="en-US" dirty="0"/>
              <a:t>How does the company’s board and management drive positive change? Governance includes everything from issues surrounding executive pay to diversity in leadership as well as how well that leadership responds to and interacts with shareholders.</a:t>
            </a:r>
          </a:p>
          <a:p>
            <a:endParaRPr lang="en-US" sz="3200" dirty="0"/>
          </a:p>
        </p:txBody>
      </p:sp>
      <p:sp>
        <p:nvSpPr>
          <p:cNvPr id="4" name="Footer Placeholder 3">
            <a:extLst>
              <a:ext uri="{FF2B5EF4-FFF2-40B4-BE49-F238E27FC236}">
                <a16:creationId xmlns:a16="http://schemas.microsoft.com/office/drawing/2014/main" id="{478573DA-5C53-403E-89A3-05B184C003E9}"/>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61EB6398-2089-4E39-BCBB-5763263AE58F}"/>
              </a:ext>
            </a:extLst>
          </p:cNvPr>
          <p:cNvSpPr>
            <a:spLocks noGrp="1"/>
          </p:cNvSpPr>
          <p:nvPr>
            <p:ph type="sldNum" sz="quarter" idx="12"/>
          </p:nvPr>
        </p:nvSpPr>
        <p:spPr/>
        <p:txBody>
          <a:bodyPr/>
          <a:lstStyle/>
          <a:p>
            <a:pPr>
              <a:defRPr/>
            </a:pPr>
            <a:fld id="{82EAF378-1455-47AE-9880-8C2F3B389123}" type="slidenum">
              <a:rPr lang="en-US" smtClean="0"/>
              <a:pPr>
                <a:defRPr/>
              </a:pPr>
              <a:t>3</a:t>
            </a:fld>
            <a:endParaRPr lang="en-US" dirty="0"/>
          </a:p>
        </p:txBody>
      </p:sp>
    </p:spTree>
    <p:extLst>
      <p:ext uri="{BB962C8B-B14F-4D97-AF65-F5344CB8AC3E}">
        <p14:creationId xmlns:p14="http://schemas.microsoft.com/office/powerpoint/2010/main" val="376501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B269-6906-4448-BE8A-F7C3EF5E76D0}"/>
              </a:ext>
            </a:extLst>
          </p:cNvPr>
          <p:cNvSpPr>
            <a:spLocks noGrp="1"/>
          </p:cNvSpPr>
          <p:nvPr>
            <p:ph type="title"/>
          </p:nvPr>
        </p:nvSpPr>
        <p:spPr/>
        <p:txBody>
          <a:bodyPr/>
          <a:lstStyle/>
          <a:p>
            <a:r>
              <a:rPr lang="en-US" dirty="0">
                <a:solidFill>
                  <a:srgbClr val="800000"/>
                </a:solidFill>
              </a:rPr>
              <a:t>ESG Rating</a:t>
            </a:r>
          </a:p>
        </p:txBody>
      </p:sp>
      <p:sp>
        <p:nvSpPr>
          <p:cNvPr id="3" name="Content Placeholder 2">
            <a:extLst>
              <a:ext uri="{FF2B5EF4-FFF2-40B4-BE49-F238E27FC236}">
                <a16:creationId xmlns:a16="http://schemas.microsoft.com/office/drawing/2014/main" id="{465FEE95-DC19-4760-ABE9-C50D9ED86508}"/>
              </a:ext>
            </a:extLst>
          </p:cNvPr>
          <p:cNvSpPr>
            <a:spLocks noGrp="1"/>
          </p:cNvSpPr>
          <p:nvPr>
            <p:ph idx="1"/>
          </p:nvPr>
        </p:nvSpPr>
        <p:spPr>
          <a:xfrm>
            <a:off x="609600" y="1239397"/>
            <a:ext cx="10972800" cy="5482078"/>
          </a:xfrm>
        </p:spPr>
        <p:txBody>
          <a:bodyPr/>
          <a:lstStyle/>
          <a:p>
            <a:r>
              <a:rPr lang="en-US" sz="2400" dirty="0"/>
              <a:t>An ESG rating measures a company's exposure to long-term environmental, social, and governance risks. </a:t>
            </a:r>
          </a:p>
          <a:p>
            <a:pPr lvl="1"/>
            <a:r>
              <a:rPr lang="en-US" sz="2000" dirty="0"/>
              <a:t>These risks -- involving issues such as energy efficiency, worker safety, and board independence -- have financial implications.</a:t>
            </a:r>
          </a:p>
          <a:p>
            <a:pPr lvl="1"/>
            <a:r>
              <a:rPr lang="en-US" sz="2000" dirty="0"/>
              <a:t>Investors who use ESG ratings to supplement financial analysis can gain a broader view of a company's long-term potential.</a:t>
            </a:r>
          </a:p>
          <a:p>
            <a:pPr marL="0" indent="0">
              <a:buNone/>
            </a:pPr>
            <a:endParaRPr lang="en-US" sz="2400" dirty="0"/>
          </a:p>
          <a:p>
            <a:r>
              <a:rPr lang="en-US" sz="2400" dirty="0"/>
              <a:t>Good vs. Poor ESG rating</a:t>
            </a:r>
          </a:p>
          <a:p>
            <a:pPr lvl="1"/>
            <a:r>
              <a:rPr lang="en-US" sz="2000" dirty="0"/>
              <a:t>A good ESG rating means a company is managing its environment, social, and governance risks well relative to its peers. </a:t>
            </a:r>
          </a:p>
          <a:p>
            <a:pPr lvl="1"/>
            <a:r>
              <a:rPr lang="en-US" sz="2000" dirty="0"/>
              <a:t>A poor ESG rating is the opposite -- the company has relatively higher unmanaged exposure to ESG risks.</a:t>
            </a:r>
            <a:endParaRPr lang="en-US" sz="1400" dirty="0"/>
          </a:p>
          <a:p>
            <a:pPr marL="0" indent="0">
              <a:buNone/>
            </a:pPr>
            <a:endParaRPr lang="en-US" sz="2400" dirty="0"/>
          </a:p>
          <a:p>
            <a:pPr lvl="1"/>
            <a:endParaRPr lang="en-US" sz="2000" dirty="0"/>
          </a:p>
        </p:txBody>
      </p:sp>
      <p:sp>
        <p:nvSpPr>
          <p:cNvPr id="4" name="Footer Placeholder 3">
            <a:extLst>
              <a:ext uri="{FF2B5EF4-FFF2-40B4-BE49-F238E27FC236}">
                <a16:creationId xmlns:a16="http://schemas.microsoft.com/office/drawing/2014/main" id="{6D9BC518-7F54-452C-A0BF-B046F3334EF5}"/>
              </a:ext>
            </a:extLst>
          </p:cNvPr>
          <p:cNvSpPr>
            <a:spLocks noGrp="1"/>
          </p:cNvSpPr>
          <p:nvPr>
            <p:ph type="ftr" sz="quarter" idx="11"/>
          </p:nvPr>
        </p:nvSpPr>
        <p:spPr/>
        <p:txBody>
          <a:bodyPr/>
          <a:lstStyle/>
          <a:p>
            <a:pPr>
              <a:defRPr/>
            </a:pPr>
            <a:r>
              <a:rPr lang="en-US" dirty="0"/>
              <a:t>NTU. Dept of Fin. Investment</a:t>
            </a:r>
          </a:p>
        </p:txBody>
      </p:sp>
      <p:sp>
        <p:nvSpPr>
          <p:cNvPr id="5" name="Slide Number Placeholder 4">
            <a:extLst>
              <a:ext uri="{FF2B5EF4-FFF2-40B4-BE49-F238E27FC236}">
                <a16:creationId xmlns:a16="http://schemas.microsoft.com/office/drawing/2014/main" id="{AA335ECD-0342-47B1-B19A-898C14870B7A}"/>
              </a:ext>
            </a:extLst>
          </p:cNvPr>
          <p:cNvSpPr>
            <a:spLocks noGrp="1"/>
          </p:cNvSpPr>
          <p:nvPr>
            <p:ph type="sldNum" sz="quarter" idx="12"/>
          </p:nvPr>
        </p:nvSpPr>
        <p:spPr/>
        <p:txBody>
          <a:bodyPr/>
          <a:lstStyle/>
          <a:p>
            <a:pPr>
              <a:defRPr/>
            </a:pPr>
            <a:fld id="{82EAF378-1455-47AE-9880-8C2F3B389123}" type="slidenum">
              <a:rPr lang="en-US" smtClean="0"/>
              <a:pPr>
                <a:defRPr/>
              </a:pPr>
              <a:t>4</a:t>
            </a:fld>
            <a:endParaRPr lang="en-US" dirty="0"/>
          </a:p>
        </p:txBody>
      </p:sp>
    </p:spTree>
    <p:extLst>
      <p:ext uri="{BB962C8B-B14F-4D97-AF65-F5344CB8AC3E}">
        <p14:creationId xmlns:p14="http://schemas.microsoft.com/office/powerpoint/2010/main" val="196546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D314-C618-4C93-914E-C66C898369DB}"/>
              </a:ext>
            </a:extLst>
          </p:cNvPr>
          <p:cNvSpPr>
            <a:spLocks noGrp="1"/>
          </p:cNvSpPr>
          <p:nvPr>
            <p:ph type="title"/>
          </p:nvPr>
        </p:nvSpPr>
        <p:spPr/>
        <p:txBody>
          <a:bodyPr/>
          <a:lstStyle/>
          <a:p>
            <a:r>
              <a:rPr lang="en-US" dirty="0">
                <a:solidFill>
                  <a:srgbClr val="800000"/>
                </a:solidFill>
              </a:rPr>
              <a:t>ESG Rating</a:t>
            </a:r>
            <a:endParaRPr lang="en-US" dirty="0"/>
          </a:p>
        </p:txBody>
      </p:sp>
      <p:sp>
        <p:nvSpPr>
          <p:cNvPr id="3" name="Content Placeholder 2">
            <a:extLst>
              <a:ext uri="{FF2B5EF4-FFF2-40B4-BE49-F238E27FC236}">
                <a16:creationId xmlns:a16="http://schemas.microsoft.com/office/drawing/2014/main" id="{BD9A18E3-9141-435C-95EF-9282F1A0BBDF}"/>
              </a:ext>
            </a:extLst>
          </p:cNvPr>
          <p:cNvSpPr>
            <a:spLocks noGrp="1"/>
          </p:cNvSpPr>
          <p:nvPr>
            <p:ph idx="1"/>
          </p:nvPr>
        </p:nvSpPr>
        <p:spPr>
          <a:xfrm>
            <a:off x="7886700" y="1239397"/>
            <a:ext cx="3695700" cy="4754563"/>
          </a:xfrm>
        </p:spPr>
        <p:txBody>
          <a:bodyPr/>
          <a:lstStyle/>
          <a:p>
            <a:r>
              <a:rPr lang="en-US" sz="2400" dirty="0"/>
              <a:t>Good ESG ratings</a:t>
            </a:r>
          </a:p>
          <a:p>
            <a:pPr lvl="1"/>
            <a:r>
              <a:rPr lang="en-US" sz="2000" dirty="0"/>
              <a:t>Negligible </a:t>
            </a:r>
          </a:p>
          <a:p>
            <a:pPr lvl="1"/>
            <a:r>
              <a:rPr lang="en-US" sz="2000" dirty="0"/>
              <a:t>Low </a:t>
            </a:r>
          </a:p>
          <a:p>
            <a:endParaRPr lang="en-US" sz="2400" dirty="0"/>
          </a:p>
          <a:p>
            <a:r>
              <a:rPr lang="en-US" sz="2400" dirty="0"/>
              <a:t>Bad ESG ratings</a:t>
            </a:r>
          </a:p>
          <a:p>
            <a:pPr lvl="1"/>
            <a:r>
              <a:rPr lang="en-US" sz="2000" dirty="0"/>
              <a:t>High </a:t>
            </a:r>
          </a:p>
          <a:p>
            <a:pPr lvl="1"/>
            <a:r>
              <a:rPr lang="en-US" sz="2000" dirty="0"/>
              <a:t>Severe  </a:t>
            </a:r>
          </a:p>
          <a:p>
            <a:pPr lvl="1"/>
            <a:endParaRPr lang="en-US" dirty="0"/>
          </a:p>
        </p:txBody>
      </p:sp>
      <p:sp>
        <p:nvSpPr>
          <p:cNvPr id="4" name="Footer Placeholder 3">
            <a:extLst>
              <a:ext uri="{FF2B5EF4-FFF2-40B4-BE49-F238E27FC236}">
                <a16:creationId xmlns:a16="http://schemas.microsoft.com/office/drawing/2014/main" id="{61485AAC-006B-4ADB-8849-E131399A67E5}"/>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DFD3DBEC-4952-4F43-8A79-5488BD8B7AD7}"/>
              </a:ext>
            </a:extLst>
          </p:cNvPr>
          <p:cNvSpPr>
            <a:spLocks noGrp="1"/>
          </p:cNvSpPr>
          <p:nvPr>
            <p:ph type="sldNum" sz="quarter" idx="12"/>
          </p:nvPr>
        </p:nvSpPr>
        <p:spPr/>
        <p:txBody>
          <a:bodyPr/>
          <a:lstStyle/>
          <a:p>
            <a:pPr>
              <a:defRPr/>
            </a:pPr>
            <a:fld id="{82EAF378-1455-47AE-9880-8C2F3B389123}" type="slidenum">
              <a:rPr lang="en-US" smtClean="0"/>
              <a:pPr>
                <a:defRPr/>
              </a:pPr>
              <a:t>5</a:t>
            </a:fld>
            <a:endParaRPr lang="en-US" dirty="0"/>
          </a:p>
        </p:txBody>
      </p:sp>
      <p:pic>
        <p:nvPicPr>
          <p:cNvPr id="7" name="Picture 6">
            <a:extLst>
              <a:ext uri="{FF2B5EF4-FFF2-40B4-BE49-F238E27FC236}">
                <a16:creationId xmlns:a16="http://schemas.microsoft.com/office/drawing/2014/main" id="{C03DB910-F4F5-48B8-A484-385534E0D524}"/>
              </a:ext>
            </a:extLst>
          </p:cNvPr>
          <p:cNvPicPr>
            <a:picLocks noChangeAspect="1"/>
          </p:cNvPicPr>
          <p:nvPr/>
        </p:nvPicPr>
        <p:blipFill>
          <a:blip r:embed="rId2"/>
          <a:stretch>
            <a:fillRect/>
          </a:stretch>
        </p:blipFill>
        <p:spPr>
          <a:xfrm>
            <a:off x="782360" y="1280066"/>
            <a:ext cx="6614080" cy="5441409"/>
          </a:xfrm>
          <a:prstGeom prst="rect">
            <a:avLst/>
          </a:prstGeom>
        </p:spPr>
      </p:pic>
      <p:sp>
        <p:nvSpPr>
          <p:cNvPr id="12" name="Rectangle 11">
            <a:extLst>
              <a:ext uri="{FF2B5EF4-FFF2-40B4-BE49-F238E27FC236}">
                <a16:creationId xmlns:a16="http://schemas.microsoft.com/office/drawing/2014/main" id="{D4E31C29-B448-4EB1-8451-600632391405}"/>
              </a:ext>
            </a:extLst>
          </p:cNvPr>
          <p:cNvSpPr/>
          <p:nvPr/>
        </p:nvSpPr>
        <p:spPr>
          <a:xfrm>
            <a:off x="3117266" y="6214030"/>
            <a:ext cx="4990374" cy="369332"/>
          </a:xfrm>
          <a:prstGeom prst="rect">
            <a:avLst/>
          </a:prstGeom>
        </p:spPr>
        <p:txBody>
          <a:bodyPr wrap="square">
            <a:spAutoFit/>
          </a:bodyPr>
          <a:lstStyle/>
          <a:p>
            <a:r>
              <a:rPr lang="en-US" dirty="0">
                <a:hlinkClick r:id="rId3"/>
              </a:rPr>
              <a:t>https://www.sustainalytics.com/esg-ratings</a:t>
            </a:r>
            <a:r>
              <a:rPr lang="en-US" dirty="0"/>
              <a:t> </a:t>
            </a:r>
          </a:p>
        </p:txBody>
      </p:sp>
    </p:spTree>
    <p:extLst>
      <p:ext uri="{BB962C8B-B14F-4D97-AF65-F5344CB8AC3E}">
        <p14:creationId xmlns:p14="http://schemas.microsoft.com/office/powerpoint/2010/main" val="237644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D5D1-EC8D-43B8-B53A-30DAE46AFDD1}"/>
              </a:ext>
            </a:extLst>
          </p:cNvPr>
          <p:cNvSpPr>
            <a:spLocks noGrp="1"/>
          </p:cNvSpPr>
          <p:nvPr>
            <p:ph type="title"/>
          </p:nvPr>
        </p:nvSpPr>
        <p:spPr/>
        <p:txBody>
          <a:bodyPr/>
          <a:lstStyle/>
          <a:p>
            <a:r>
              <a:rPr lang="en-US" dirty="0">
                <a:solidFill>
                  <a:srgbClr val="A50021"/>
                </a:solidFill>
              </a:rPr>
              <a:t>Group Project</a:t>
            </a:r>
          </a:p>
        </p:txBody>
      </p:sp>
      <p:sp>
        <p:nvSpPr>
          <p:cNvPr id="3" name="Content Placeholder 2">
            <a:extLst>
              <a:ext uri="{FF2B5EF4-FFF2-40B4-BE49-F238E27FC236}">
                <a16:creationId xmlns:a16="http://schemas.microsoft.com/office/drawing/2014/main" id="{7F53FFE5-4579-4E4C-90E5-698F3C26CB8C}"/>
              </a:ext>
            </a:extLst>
          </p:cNvPr>
          <p:cNvSpPr>
            <a:spLocks noGrp="1"/>
          </p:cNvSpPr>
          <p:nvPr>
            <p:ph idx="1"/>
          </p:nvPr>
        </p:nvSpPr>
        <p:spPr/>
        <p:txBody>
          <a:bodyPr/>
          <a:lstStyle/>
          <a:p>
            <a:r>
              <a:rPr lang="en-US" sz="2400" dirty="0"/>
              <a:t>Select 5 stocks with good ESG ratings and 5 stocks with poor ESG ratings, respectively.</a:t>
            </a:r>
          </a:p>
          <a:p>
            <a:pPr lvl="1"/>
            <a:r>
              <a:rPr lang="en-US" sz="2000" dirty="0"/>
              <a:t>Good ESG rating group  vs. Poor ESG rating group </a:t>
            </a:r>
          </a:p>
          <a:p>
            <a:pPr lvl="1"/>
            <a:r>
              <a:rPr lang="en-US" sz="2000" dirty="0"/>
              <a:t>ESG rating search :  </a:t>
            </a:r>
            <a:r>
              <a:rPr lang="en-US" sz="2000" dirty="0">
                <a:hlinkClick r:id="rId2"/>
              </a:rPr>
              <a:t>https://www.sustainalytics.com/esg-ratings</a:t>
            </a:r>
            <a:r>
              <a:rPr lang="en-US" sz="2000" dirty="0"/>
              <a:t>    </a:t>
            </a:r>
          </a:p>
          <a:p>
            <a:r>
              <a:rPr lang="en-US" sz="2400" dirty="0"/>
              <a:t>Calculate monthly returns for past 60 months for each company</a:t>
            </a:r>
          </a:p>
          <a:p>
            <a:r>
              <a:rPr lang="en-US" sz="2400" dirty="0"/>
              <a:t>Calculate expected return (mean) and standard deviation for each stock</a:t>
            </a:r>
          </a:p>
          <a:p>
            <a:r>
              <a:rPr lang="en-US" sz="2400" dirty="0"/>
              <a:t>Constructing portfolios for good and poor ESG ratings  </a:t>
            </a:r>
          </a:p>
          <a:p>
            <a:pPr lvl="1"/>
            <a:r>
              <a:rPr lang="en-US" sz="2000" dirty="0"/>
              <a:t>Calculate covariance between selected stocks =&gt; create covariance matrix </a:t>
            </a:r>
          </a:p>
          <a:p>
            <a:pPr lvl="1"/>
            <a:r>
              <a:rPr lang="en-US" sz="2000" dirty="0"/>
              <a:t>Create 10,000 possible portfolios for each group. </a:t>
            </a:r>
          </a:p>
          <a:p>
            <a:r>
              <a:rPr lang="en-US" sz="2400" dirty="0"/>
              <a:t>Locate </a:t>
            </a:r>
            <a:r>
              <a:rPr lang="en-US" sz="2400" dirty="0">
                <a:solidFill>
                  <a:srgbClr val="FF0000"/>
                </a:solidFill>
              </a:rPr>
              <a:t>the global minimum variance portfolio </a:t>
            </a:r>
            <a:r>
              <a:rPr lang="en-US" sz="2400" dirty="0"/>
              <a:t>for two groups</a:t>
            </a:r>
          </a:p>
          <a:p>
            <a:pPr lvl="1"/>
            <a:r>
              <a:rPr lang="en-US" sz="2000" dirty="0"/>
              <a:t>Find weights of each stocks </a:t>
            </a:r>
          </a:p>
          <a:p>
            <a:pPr lvl="1"/>
            <a:r>
              <a:rPr lang="en-US" sz="2000" dirty="0"/>
              <a:t>Calculate expected returns and standard deviation of the global minimum variance portfolio. </a:t>
            </a:r>
          </a:p>
        </p:txBody>
      </p:sp>
      <p:sp>
        <p:nvSpPr>
          <p:cNvPr id="4" name="Footer Placeholder 3">
            <a:extLst>
              <a:ext uri="{FF2B5EF4-FFF2-40B4-BE49-F238E27FC236}">
                <a16:creationId xmlns:a16="http://schemas.microsoft.com/office/drawing/2014/main" id="{9C3C5CF3-CE5D-4850-9B46-99DF6A5ECCA5}"/>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F5A252C4-7FAC-496A-B058-890C1A993281}"/>
              </a:ext>
            </a:extLst>
          </p:cNvPr>
          <p:cNvSpPr>
            <a:spLocks noGrp="1"/>
          </p:cNvSpPr>
          <p:nvPr>
            <p:ph type="sldNum" sz="quarter" idx="12"/>
          </p:nvPr>
        </p:nvSpPr>
        <p:spPr/>
        <p:txBody>
          <a:bodyPr/>
          <a:lstStyle/>
          <a:p>
            <a:pPr>
              <a:defRPr/>
            </a:pPr>
            <a:fld id="{82EAF378-1455-47AE-9880-8C2F3B389123}" type="slidenum">
              <a:rPr lang="en-US" smtClean="0"/>
              <a:pPr>
                <a:defRPr/>
              </a:pPr>
              <a:t>6</a:t>
            </a:fld>
            <a:endParaRPr lang="en-US" dirty="0"/>
          </a:p>
        </p:txBody>
      </p:sp>
    </p:spTree>
    <p:extLst>
      <p:ext uri="{BB962C8B-B14F-4D97-AF65-F5344CB8AC3E}">
        <p14:creationId xmlns:p14="http://schemas.microsoft.com/office/powerpoint/2010/main" val="30481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35BD-3949-4F99-ABC3-6864AAE2DF00}"/>
              </a:ext>
            </a:extLst>
          </p:cNvPr>
          <p:cNvSpPr>
            <a:spLocks noGrp="1"/>
          </p:cNvSpPr>
          <p:nvPr>
            <p:ph type="title"/>
          </p:nvPr>
        </p:nvSpPr>
        <p:spPr/>
        <p:txBody>
          <a:bodyPr/>
          <a:lstStyle/>
          <a:p>
            <a:r>
              <a:rPr lang="en-US" dirty="0">
                <a:solidFill>
                  <a:srgbClr val="A50021"/>
                </a:solidFill>
              </a:rPr>
              <a:t>Group Project</a:t>
            </a:r>
            <a:endParaRPr lang="en-US" dirty="0"/>
          </a:p>
        </p:txBody>
      </p:sp>
      <p:sp>
        <p:nvSpPr>
          <p:cNvPr id="3" name="Content Placeholder 2">
            <a:extLst>
              <a:ext uri="{FF2B5EF4-FFF2-40B4-BE49-F238E27FC236}">
                <a16:creationId xmlns:a16="http://schemas.microsoft.com/office/drawing/2014/main" id="{0AEA8764-F1B5-41FF-BF93-3451F3CEEDE0}"/>
              </a:ext>
            </a:extLst>
          </p:cNvPr>
          <p:cNvSpPr>
            <a:spLocks noGrp="1"/>
          </p:cNvSpPr>
          <p:nvPr>
            <p:ph idx="1"/>
          </p:nvPr>
        </p:nvSpPr>
        <p:spPr/>
        <p:txBody>
          <a:bodyPr/>
          <a:lstStyle/>
          <a:p>
            <a:r>
              <a:rPr lang="en-US" sz="2400" dirty="0"/>
              <a:t>Locate </a:t>
            </a:r>
            <a:r>
              <a:rPr lang="en-US" sz="2400" dirty="0">
                <a:solidFill>
                  <a:srgbClr val="FF0000"/>
                </a:solidFill>
              </a:rPr>
              <a:t>the optimal risky portfolio P </a:t>
            </a:r>
            <a:r>
              <a:rPr lang="en-US" sz="2400" dirty="0"/>
              <a:t>for two groups</a:t>
            </a:r>
          </a:p>
          <a:p>
            <a:pPr lvl="1"/>
            <a:r>
              <a:rPr lang="en-US" sz="2000" dirty="0"/>
              <a:t>Find weights of each stock for the optimal risky portfolio</a:t>
            </a:r>
          </a:p>
          <a:p>
            <a:pPr lvl="1"/>
            <a:r>
              <a:rPr lang="en-US" sz="2000" dirty="0"/>
              <a:t>Calculate expected returns and standard deviation of P </a:t>
            </a:r>
          </a:p>
          <a:p>
            <a:pPr lvl="1"/>
            <a:r>
              <a:rPr lang="en-US" sz="2000" dirty="0"/>
              <a:t>Assume  rf  = 3 %  </a:t>
            </a:r>
          </a:p>
          <a:p>
            <a:endParaRPr lang="en-US" sz="2400" dirty="0"/>
          </a:p>
          <a:p>
            <a:r>
              <a:rPr lang="en-US" sz="2400" dirty="0"/>
              <a:t>Draw </a:t>
            </a:r>
            <a:r>
              <a:rPr lang="en-US" sz="2400" dirty="0">
                <a:solidFill>
                  <a:srgbClr val="FF0000"/>
                </a:solidFill>
              </a:rPr>
              <a:t>minimum variance frontiers </a:t>
            </a:r>
            <a:r>
              <a:rPr lang="en-US" sz="2400" dirty="0"/>
              <a:t>for two groups </a:t>
            </a:r>
          </a:p>
          <a:p>
            <a:r>
              <a:rPr lang="en-US" sz="2400" dirty="0"/>
              <a:t>Plot </a:t>
            </a:r>
            <a:r>
              <a:rPr lang="en-US" sz="2400" dirty="0">
                <a:solidFill>
                  <a:srgbClr val="FF0000"/>
                </a:solidFill>
              </a:rPr>
              <a:t>CAL </a:t>
            </a:r>
            <a:r>
              <a:rPr lang="en-US" sz="2400" dirty="0"/>
              <a:t>and </a:t>
            </a:r>
            <a:r>
              <a:rPr lang="en-US" sz="2400" dirty="0">
                <a:solidFill>
                  <a:srgbClr val="FF0000"/>
                </a:solidFill>
              </a:rPr>
              <a:t>indifference curve(utility function) </a:t>
            </a:r>
            <a:r>
              <a:rPr lang="en-US" sz="2400" dirty="0"/>
              <a:t>tangent to mean-variance frontier  using P and rf ( = 3 %)  for two groups    </a:t>
            </a:r>
          </a:p>
          <a:p>
            <a:pPr lvl="1"/>
            <a:r>
              <a:rPr lang="en-US" sz="2000" dirty="0"/>
              <a:t>Assume risk aversion = 4 </a:t>
            </a:r>
          </a:p>
          <a:p>
            <a:endParaRPr lang="en-US" sz="2400" dirty="0"/>
          </a:p>
          <a:p>
            <a:r>
              <a:rPr lang="en-US" sz="2400" dirty="0"/>
              <a:t>Construct complete portfolios for two groups. </a:t>
            </a:r>
          </a:p>
          <a:p>
            <a:pPr lvl="1"/>
            <a:r>
              <a:rPr lang="en-US" sz="2000" dirty="0"/>
              <a:t>Calculate expected returns and standard deviation of complete portfolios for two groups </a:t>
            </a:r>
            <a:endParaRPr lang="en-US" dirty="0"/>
          </a:p>
          <a:p>
            <a:endParaRPr lang="en-US" sz="2400" dirty="0"/>
          </a:p>
          <a:p>
            <a:pPr lvl="1"/>
            <a:endParaRPr lang="en-US" sz="2000" dirty="0"/>
          </a:p>
        </p:txBody>
      </p:sp>
      <p:sp>
        <p:nvSpPr>
          <p:cNvPr id="4" name="Footer Placeholder 3">
            <a:extLst>
              <a:ext uri="{FF2B5EF4-FFF2-40B4-BE49-F238E27FC236}">
                <a16:creationId xmlns:a16="http://schemas.microsoft.com/office/drawing/2014/main" id="{C5FDA455-7FC4-4C82-9FEC-60CCD5B62B45}"/>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24584337-38A0-4465-848E-8F24D836071B}"/>
              </a:ext>
            </a:extLst>
          </p:cNvPr>
          <p:cNvSpPr>
            <a:spLocks noGrp="1"/>
          </p:cNvSpPr>
          <p:nvPr>
            <p:ph type="sldNum" sz="quarter" idx="12"/>
          </p:nvPr>
        </p:nvSpPr>
        <p:spPr/>
        <p:txBody>
          <a:bodyPr/>
          <a:lstStyle/>
          <a:p>
            <a:pPr>
              <a:defRPr/>
            </a:pPr>
            <a:fld id="{82EAF378-1455-47AE-9880-8C2F3B389123}" type="slidenum">
              <a:rPr lang="en-US" smtClean="0"/>
              <a:pPr>
                <a:defRPr/>
              </a:pPr>
              <a:t>7</a:t>
            </a:fld>
            <a:endParaRPr lang="en-US" dirty="0"/>
          </a:p>
        </p:txBody>
      </p:sp>
    </p:spTree>
    <p:extLst>
      <p:ext uri="{BB962C8B-B14F-4D97-AF65-F5344CB8AC3E}">
        <p14:creationId xmlns:p14="http://schemas.microsoft.com/office/powerpoint/2010/main" val="39029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E339-2048-4C30-B251-488CB9427DD5}"/>
              </a:ext>
            </a:extLst>
          </p:cNvPr>
          <p:cNvSpPr>
            <a:spLocks noGrp="1"/>
          </p:cNvSpPr>
          <p:nvPr>
            <p:ph type="title"/>
          </p:nvPr>
        </p:nvSpPr>
        <p:spPr/>
        <p:txBody>
          <a:bodyPr/>
          <a:lstStyle/>
          <a:p>
            <a:r>
              <a:rPr lang="en-US" dirty="0">
                <a:solidFill>
                  <a:srgbClr val="A50021"/>
                </a:solidFill>
              </a:rPr>
              <a:t>How to Submit </a:t>
            </a:r>
          </a:p>
        </p:txBody>
      </p:sp>
      <p:sp>
        <p:nvSpPr>
          <p:cNvPr id="3" name="Content Placeholder 2">
            <a:extLst>
              <a:ext uri="{FF2B5EF4-FFF2-40B4-BE49-F238E27FC236}">
                <a16:creationId xmlns:a16="http://schemas.microsoft.com/office/drawing/2014/main" id="{D015DF90-E653-4983-B0AD-4CC40153EF55}"/>
              </a:ext>
            </a:extLst>
          </p:cNvPr>
          <p:cNvSpPr>
            <a:spLocks noGrp="1"/>
          </p:cNvSpPr>
          <p:nvPr>
            <p:ph idx="1"/>
          </p:nvPr>
        </p:nvSpPr>
        <p:spPr>
          <a:xfrm>
            <a:off x="609600" y="1239397"/>
            <a:ext cx="10972800" cy="4754563"/>
          </a:xfrm>
        </p:spPr>
        <p:txBody>
          <a:bodyPr/>
          <a:lstStyle/>
          <a:p>
            <a:r>
              <a:rPr lang="en-US" dirty="0"/>
              <a:t>Submit .</a:t>
            </a:r>
            <a:r>
              <a:rPr lang="en-US" dirty="0" err="1"/>
              <a:t>ipynb</a:t>
            </a:r>
            <a:r>
              <a:rPr lang="en-US" dirty="0"/>
              <a:t> , html of python code, and a short report by </a:t>
            </a:r>
            <a:r>
              <a:rPr lang="en-US" dirty="0">
                <a:solidFill>
                  <a:srgbClr val="FF0000"/>
                </a:solidFill>
              </a:rPr>
              <a:t>Nov</a:t>
            </a:r>
            <a:r>
              <a:rPr lang="en-US" sz="2800" dirty="0">
                <a:solidFill>
                  <a:srgbClr val="FF0000"/>
                </a:solidFill>
              </a:rPr>
              <a:t>/26</a:t>
            </a:r>
            <a:r>
              <a:rPr lang="en-US" sz="2800" baseline="30000" dirty="0">
                <a:solidFill>
                  <a:srgbClr val="FF0000"/>
                </a:solidFill>
              </a:rPr>
              <a:t>th</a:t>
            </a:r>
            <a:r>
              <a:rPr lang="en-US" sz="2800" dirty="0">
                <a:solidFill>
                  <a:srgbClr val="FF0000"/>
                </a:solidFill>
              </a:rPr>
              <a:t>, 11:59 PM (Sunday) </a:t>
            </a:r>
            <a:r>
              <a:rPr lang="en-US" dirty="0"/>
              <a:t>on NTU COOL.  </a:t>
            </a:r>
          </a:p>
          <a:p>
            <a:endParaRPr lang="en-US" dirty="0"/>
          </a:p>
          <a:p>
            <a:r>
              <a:rPr lang="en-US" dirty="0"/>
              <a:t>In a short report,   </a:t>
            </a:r>
          </a:p>
          <a:p>
            <a:pPr lvl="1"/>
            <a:r>
              <a:rPr lang="en-US" dirty="0"/>
              <a:t>List firms with good ESG ratings and poor ESG ratings and their ESG score/ratings. </a:t>
            </a:r>
          </a:p>
          <a:p>
            <a:pPr lvl="1"/>
            <a:r>
              <a:rPr lang="en-US" dirty="0"/>
              <a:t>Compare expected returns and standard deviation of optimal portfolios for good ESG to poor ESG. </a:t>
            </a:r>
          </a:p>
          <a:p>
            <a:pPr lvl="1"/>
            <a:r>
              <a:rPr lang="en-US" dirty="0"/>
              <a:t>Compare expected returns and standard deviation of complete portfolios for good ESG to poor ESG. </a:t>
            </a:r>
          </a:p>
          <a:p>
            <a:pPr lvl="1"/>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35A889E6-4DD2-4C58-A354-F8B8DEBF3FA1}"/>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2F9D8495-A638-4EE2-A865-CA57D8744B52}"/>
              </a:ext>
            </a:extLst>
          </p:cNvPr>
          <p:cNvSpPr>
            <a:spLocks noGrp="1"/>
          </p:cNvSpPr>
          <p:nvPr>
            <p:ph type="sldNum" sz="quarter" idx="12"/>
          </p:nvPr>
        </p:nvSpPr>
        <p:spPr/>
        <p:txBody>
          <a:bodyPr/>
          <a:lstStyle/>
          <a:p>
            <a:pPr>
              <a:defRPr/>
            </a:pPr>
            <a:fld id="{82EAF378-1455-47AE-9880-8C2F3B389123}" type="slidenum">
              <a:rPr lang="en-US" smtClean="0"/>
              <a:pPr>
                <a:defRPr/>
              </a:pPr>
              <a:t>8</a:t>
            </a:fld>
            <a:endParaRPr lang="en-US" dirty="0"/>
          </a:p>
        </p:txBody>
      </p:sp>
    </p:spTree>
    <p:extLst>
      <p:ext uri="{BB962C8B-B14F-4D97-AF65-F5344CB8AC3E}">
        <p14:creationId xmlns:p14="http://schemas.microsoft.com/office/powerpoint/2010/main" val="109848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D3AB-7A51-4A41-A0C8-8A807C38D5A2}"/>
              </a:ext>
            </a:extLst>
          </p:cNvPr>
          <p:cNvSpPr>
            <a:spLocks noGrp="1"/>
          </p:cNvSpPr>
          <p:nvPr>
            <p:ph type="title"/>
          </p:nvPr>
        </p:nvSpPr>
        <p:spPr/>
        <p:txBody>
          <a:bodyPr/>
          <a:lstStyle/>
          <a:p>
            <a:r>
              <a:rPr lang="en-US" dirty="0">
                <a:solidFill>
                  <a:srgbClr val="A50021"/>
                </a:solidFill>
              </a:rPr>
              <a:t>How to Submit </a:t>
            </a:r>
            <a:endParaRPr lang="en-US" dirty="0"/>
          </a:p>
        </p:txBody>
      </p:sp>
      <p:sp>
        <p:nvSpPr>
          <p:cNvPr id="3" name="Content Placeholder 2">
            <a:extLst>
              <a:ext uri="{FF2B5EF4-FFF2-40B4-BE49-F238E27FC236}">
                <a16:creationId xmlns:a16="http://schemas.microsoft.com/office/drawing/2014/main" id="{A7EA5496-DB43-4CF2-83AC-42C9CF55B090}"/>
              </a:ext>
            </a:extLst>
          </p:cNvPr>
          <p:cNvSpPr>
            <a:spLocks noGrp="1"/>
          </p:cNvSpPr>
          <p:nvPr>
            <p:ph idx="1"/>
          </p:nvPr>
        </p:nvSpPr>
        <p:spPr/>
        <p:txBody>
          <a:bodyPr/>
          <a:lstStyle/>
          <a:p>
            <a:pPr lvl="2"/>
            <a:r>
              <a:rPr lang="en-US" dirty="0"/>
              <a:t>Include two figures for return and standard deviation of randomly generated </a:t>
            </a:r>
            <a:r>
              <a:rPr lang="en-US" dirty="0">
                <a:solidFill>
                  <a:srgbClr val="FF0000"/>
                </a:solidFill>
              </a:rPr>
              <a:t>10,000 possible portfolios </a:t>
            </a:r>
            <a:r>
              <a:rPr lang="en-US" dirty="0"/>
              <a:t>for good and poor ESG groups. </a:t>
            </a:r>
          </a:p>
        </p:txBody>
      </p:sp>
      <p:sp>
        <p:nvSpPr>
          <p:cNvPr id="4" name="Footer Placeholder 3">
            <a:extLst>
              <a:ext uri="{FF2B5EF4-FFF2-40B4-BE49-F238E27FC236}">
                <a16:creationId xmlns:a16="http://schemas.microsoft.com/office/drawing/2014/main" id="{AD1FBB73-04E2-41B8-A5B9-573367B14466}"/>
              </a:ext>
            </a:extLst>
          </p:cNvPr>
          <p:cNvSpPr>
            <a:spLocks noGrp="1"/>
          </p:cNvSpPr>
          <p:nvPr>
            <p:ph type="ftr" sz="quarter" idx="11"/>
          </p:nvPr>
        </p:nvSpPr>
        <p:spPr/>
        <p:txBody>
          <a:bodyPr/>
          <a:lstStyle/>
          <a:p>
            <a:pPr>
              <a:defRPr/>
            </a:pPr>
            <a:r>
              <a:rPr lang="en-US"/>
              <a:t>NTU. Dept of Fin. Investment</a:t>
            </a:r>
            <a:endParaRPr lang="en-US" dirty="0"/>
          </a:p>
        </p:txBody>
      </p:sp>
      <p:sp>
        <p:nvSpPr>
          <p:cNvPr id="5" name="Slide Number Placeholder 4">
            <a:extLst>
              <a:ext uri="{FF2B5EF4-FFF2-40B4-BE49-F238E27FC236}">
                <a16:creationId xmlns:a16="http://schemas.microsoft.com/office/drawing/2014/main" id="{1E799017-6088-43F2-A49D-A2D73E54BB69}"/>
              </a:ext>
            </a:extLst>
          </p:cNvPr>
          <p:cNvSpPr>
            <a:spLocks noGrp="1"/>
          </p:cNvSpPr>
          <p:nvPr>
            <p:ph type="sldNum" sz="quarter" idx="12"/>
          </p:nvPr>
        </p:nvSpPr>
        <p:spPr/>
        <p:txBody>
          <a:bodyPr/>
          <a:lstStyle/>
          <a:p>
            <a:pPr>
              <a:defRPr/>
            </a:pPr>
            <a:fld id="{82EAF378-1455-47AE-9880-8C2F3B389123}" type="slidenum">
              <a:rPr lang="en-US" smtClean="0"/>
              <a:pPr>
                <a:defRPr/>
              </a:pPr>
              <a:t>9</a:t>
            </a:fld>
            <a:endParaRPr lang="en-US" dirty="0"/>
          </a:p>
        </p:txBody>
      </p:sp>
      <p:pic>
        <p:nvPicPr>
          <p:cNvPr id="8" name="圖片 4">
            <a:extLst>
              <a:ext uri="{FF2B5EF4-FFF2-40B4-BE49-F238E27FC236}">
                <a16:creationId xmlns:a16="http://schemas.microsoft.com/office/drawing/2014/main" id="{1690496E-9D18-4EFE-8DF2-E2246664F954}"/>
              </a:ext>
            </a:extLst>
          </p:cNvPr>
          <p:cNvPicPr/>
          <p:nvPr/>
        </p:nvPicPr>
        <p:blipFill rotWithShape="1">
          <a:blip r:embed="rId2" cstate="print">
            <a:extLst>
              <a:ext uri="{28A0092B-C50C-407E-A947-70E740481C1C}">
                <a14:useLocalDpi xmlns:a14="http://schemas.microsoft.com/office/drawing/2010/main" val="0"/>
              </a:ext>
            </a:extLst>
          </a:blip>
          <a:srcRect l="13484" t="18621" r="31375" b="11387"/>
          <a:stretch/>
        </p:blipFill>
        <p:spPr bwMode="auto">
          <a:xfrm>
            <a:off x="1111250" y="2266950"/>
            <a:ext cx="4432300" cy="3466465"/>
          </a:xfrm>
          <a:prstGeom prst="rect">
            <a:avLst/>
          </a:prstGeom>
          <a:ln>
            <a:noFill/>
          </a:ln>
          <a:extLst>
            <a:ext uri="{53640926-AAD7-44D8-BBD7-CCE9431645EC}">
              <a14:shadowObscured xmlns:a14="http://schemas.microsoft.com/office/drawing/2010/main"/>
            </a:ext>
          </a:extLst>
        </p:spPr>
      </p:pic>
      <p:pic>
        <p:nvPicPr>
          <p:cNvPr id="9" name="圖片 5">
            <a:extLst>
              <a:ext uri="{FF2B5EF4-FFF2-40B4-BE49-F238E27FC236}">
                <a16:creationId xmlns:a16="http://schemas.microsoft.com/office/drawing/2014/main" id="{BD82DAEE-B3E4-498E-B0E6-79629458E66F}"/>
              </a:ext>
            </a:extLst>
          </p:cNvPr>
          <p:cNvPicPr/>
          <p:nvPr/>
        </p:nvPicPr>
        <p:blipFill rotWithShape="1">
          <a:blip r:embed="rId3"/>
          <a:srcRect l="14086" t="19906" r="29569" b="9674"/>
          <a:stretch/>
        </p:blipFill>
        <p:spPr bwMode="auto">
          <a:xfrm>
            <a:off x="6045200" y="2477647"/>
            <a:ext cx="4845050" cy="30772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820943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51854</TotalTime>
  <Words>786</Words>
  <Application>Microsoft Office PowerPoint</Application>
  <PresentationFormat>Widescreen</PresentationFormat>
  <Paragraphs>93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ＭＳ Ｐゴシック</vt:lpstr>
      <vt:lpstr>Arial</vt:lpstr>
      <vt:lpstr>Calibri</vt:lpstr>
      <vt:lpstr>Wingdings</vt:lpstr>
      <vt:lpstr>Default Design</vt:lpstr>
      <vt:lpstr>PowerPoint Presentation</vt:lpstr>
      <vt:lpstr>ESG</vt:lpstr>
      <vt:lpstr>ESG</vt:lpstr>
      <vt:lpstr>ESG Rating</vt:lpstr>
      <vt:lpstr>ESG Rating</vt:lpstr>
      <vt:lpstr>Group Project</vt:lpstr>
      <vt:lpstr>Group Project</vt:lpstr>
      <vt:lpstr>How to Submit </vt:lpstr>
      <vt:lpstr>How to Submit </vt:lpstr>
      <vt:lpstr>How to Submit </vt:lpstr>
    </vt:vector>
  </TitlesOfParts>
  <Company>Preferred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Josh Rauh</dc:creator>
  <cp:lastModifiedBy>Bokyung Park</cp:lastModifiedBy>
  <cp:revision>759</cp:revision>
  <cp:lastPrinted>2015-01-14T14:35:27Z</cp:lastPrinted>
  <dcterms:created xsi:type="dcterms:W3CDTF">2006-02-04T22:40:25Z</dcterms:created>
  <dcterms:modified xsi:type="dcterms:W3CDTF">2023-11-05T16:49:59Z</dcterms:modified>
</cp:coreProperties>
</file>