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140753872" r:id="rId3"/>
    <p:sldId id="2140753874" r:id="rId4"/>
    <p:sldId id="2140753858" r:id="rId5"/>
    <p:sldId id="2140753875" r:id="rId6"/>
    <p:sldId id="1795" r:id="rId7"/>
    <p:sldId id="2140753888" r:id="rId8"/>
    <p:sldId id="450" r:id="rId9"/>
    <p:sldId id="2140753878" r:id="rId10"/>
    <p:sldId id="2140753880" r:id="rId11"/>
    <p:sldId id="2140753881" r:id="rId12"/>
    <p:sldId id="2140753882" r:id="rId13"/>
    <p:sldId id="2140753884" r:id="rId14"/>
    <p:sldId id="2140753885" r:id="rId15"/>
    <p:sldId id="2140753886" r:id="rId16"/>
    <p:sldId id="2140753883" r:id="rId17"/>
    <p:sldId id="21407538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848"/>
    <a:srgbClr val="19226D"/>
    <a:srgbClr val="034EA2"/>
    <a:srgbClr val="1F3864"/>
    <a:srgbClr val="F37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1075-B574-4AEE-B872-00E38614ADA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5291-3E20-458E-AF98-D2D4E55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8B64-BC2E-45C1-82A4-CB39BCC9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C5D8-1CFA-4077-90D5-382ADDC7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13C5-134C-47BE-B497-3C18A3A4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D538-CC91-470B-9D27-A8796D57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F0E3-3B44-4E2A-8582-553240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4F9D-62C3-4905-BF2A-4AE6EDEC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CDF4F-F636-4119-949E-104DC1DF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A5C7-B789-406E-A520-E710703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211B-35EB-464A-B843-9E1C42B8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8D7F-A787-4795-97EE-5F20CAB1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E11E8-6B6A-4B6F-AED3-7008C9EEE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75ED0-7664-48B3-A42B-BBFC9FFD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0245-98D1-4BD4-A921-C71F88FB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A237-D100-4F02-8406-35283385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F3BA-48D9-4E3D-9F36-927DA89F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241DDB1-5601-BE4B-9512-CBC8913FF5DC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6475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9226D"/>
                </a:solidFill>
                <a:latin typeface="BR Omega VN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D44BE42-DB45-BD41-9A16-5FF7BB95D082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6FA0AC-3B13-B046-940B-897CAC4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000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9226D"/>
                </a:solidFill>
                <a:latin typeface="BR Omega VN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D44BE42-DB45-BD41-9A16-5FF7BB95D082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EABAB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Copyright FPT Software – Level of Confidentiality </a:t>
            </a:r>
            <a:endParaRPr kumimoji="0" lang="x-none" sz="1050" b="0" i="0" u="none" strike="noStrike" kern="1200" cap="none" spc="0" normalizeH="0" baseline="0" noProof="0" dirty="0">
              <a:ln>
                <a:noFill/>
              </a:ln>
              <a:solidFill>
                <a:srgbClr val="AEABAB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6FA0AC-3B13-B046-940B-897CAC4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9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9F30-2274-451D-92F2-5EBA1FB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9B9E-A6C3-43A8-87DC-1D317544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4F4B-4F1B-4C02-87CC-898F0D3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C74C-5199-4EDD-ADCF-38768B91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5E83-133B-4775-BFA6-DFAFD8C2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F62D-759F-4986-9CF7-675ED367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2225B-8F8A-4C6D-B0CE-591472B5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90CE-8F16-4421-9FAB-E11136DD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A7C0-9041-43E2-9AE7-03F99E96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EFB-9AB3-4D3B-B5EE-F91B806F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EE9-DFA1-477B-BC24-A1B3D636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676B-A991-4336-87A3-66994E3E0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CE65D-ECD8-4B43-B46E-1FFF3396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28E0-AAFB-4B6D-BA2B-44D3D716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AA96-C474-4C27-8759-25E23B78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55BFB-6A34-4B02-B195-B24D464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BDF-C6B2-4249-A488-F884B71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B1EF-B926-4267-853C-C6B4F687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E593-7033-4BCF-A391-9D557C6D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C11F9-B360-4D8E-952C-45B58757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E82CA-1DD0-408A-839E-B55BF2021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21AB1-02D0-44FC-B4DE-A6212A8A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0DC3F-58DC-4589-A985-180364B1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815CD-8DE8-42C1-AB0E-3CF6139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17EA-2174-4D59-B84E-94B8E5A4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4B46B-5CAD-4F1D-AA14-21A4EE4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853B-9FCD-4127-970F-38C46B27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2B6B-AD02-478F-A0EC-0DA1195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705CA-F278-40C2-86E0-9DE1CCA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5447C-2B8D-4CDA-B69D-7577313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F48B-4B16-45B7-BFE4-D8F8D17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4A5-0029-4730-9D0B-52FB40F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20ED-279A-4000-BBB2-F9F63B19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48830-8F07-4CF3-BF1A-5F4AB171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C1E3-776B-4BD2-8332-1579CF29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4F406-871D-457E-A2CE-D8FE895F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F172-0D18-45D6-A0BB-9B3C5BB7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E67-8268-4A62-B60B-0C128C70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F8297-BDFA-4086-AED7-16BF111B4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E889D-EC70-4552-97B8-72955E39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D2AB2-2AD8-4EDD-9AB3-3EE46E93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1E54-1070-48C8-B167-60477C85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DC86-A902-4E2A-8B2A-25AABC07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871B-E117-4713-A1E3-965475EF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E18B-AC54-4154-926F-439DF8E1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15F9-4E2D-4F80-B9D7-5912E946E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EE50-15EE-46E4-AC99-A263DBEF5CC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5BBD-3CA7-49D3-80C6-E319AD7F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CDD6-48A9-4BAC-A18D-63296CABE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673C-8D28-42AC-B2B3-EE05FC8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92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FPT SOFTWARE – SLIDE MASTER</a:t>
            </a:r>
          </a:p>
        </p:txBody>
      </p:sp>
    </p:spTree>
    <p:extLst>
      <p:ext uri="{BB962C8B-B14F-4D97-AF65-F5344CB8AC3E}">
        <p14:creationId xmlns:p14="http://schemas.microsoft.com/office/powerpoint/2010/main" val="210589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BR Omega VN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7600C-AC5D-0F48-84F3-929CFB857597}"/>
              </a:ext>
            </a:extLst>
          </p:cNvPr>
          <p:cNvSpPr txBox="1"/>
          <p:nvPr/>
        </p:nvSpPr>
        <p:spPr>
          <a:xfrm>
            <a:off x="652402" y="2710163"/>
            <a:ext cx="11077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100" normalizeH="0" baseline="0" noProof="0" dirty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BR Omega VN" pitchFamily="2" charset="77"/>
                <a:ea typeface="Meiryo" panose="020B0604030504040204" pitchFamily="34" charset="-128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38518-B08F-E24B-BAE9-166DD1CBF01D}"/>
              </a:ext>
            </a:extLst>
          </p:cNvPr>
          <p:cNvSpPr txBox="1"/>
          <p:nvPr/>
        </p:nvSpPr>
        <p:spPr>
          <a:xfrm>
            <a:off x="714046" y="3668625"/>
            <a:ext cx="444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37121"/>
                </a:solidFill>
                <a:latin typeface="BR Omega VN" pitchFamily="2" charset="77"/>
                <a:ea typeface="Meiryo" panose="020B0604030504040204" pitchFamily="34" charset="-128"/>
                <a:cs typeface="Segoe UI" panose="020B0502040204020203" pitchFamily="34" charset="0"/>
              </a:rPr>
              <a:t>INTERNSHIP – WEEK 2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F37121"/>
              </a:solidFill>
              <a:effectLst/>
              <a:uLnTx/>
              <a:uFillTx/>
              <a:latin typeface="BR Omega VN" pitchFamily="2" charset="77"/>
              <a:ea typeface="Meiryo" panose="020B060403050404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3B4CA9-11B2-8F4E-8CBE-2036204A6C22}"/>
              </a:ext>
            </a:extLst>
          </p:cNvPr>
          <p:cNvGrpSpPr/>
          <p:nvPr/>
        </p:nvGrpSpPr>
        <p:grpSpPr>
          <a:xfrm>
            <a:off x="714046" y="5877655"/>
            <a:ext cx="1918748" cy="416524"/>
            <a:chOff x="5181600" y="3683000"/>
            <a:chExt cx="1918748" cy="41652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3CEA531-4D84-CF4C-970E-E43526C6A0E7}"/>
                </a:ext>
              </a:extLst>
            </p:cNvPr>
            <p:cNvSpPr/>
            <p:nvPr/>
          </p:nvSpPr>
          <p:spPr>
            <a:xfrm>
              <a:off x="5181600" y="3683000"/>
              <a:ext cx="1918748" cy="400110"/>
            </a:xfrm>
            <a:prstGeom prst="roundRect">
              <a:avLst>
                <a:gd name="adj" fmla="val 50000"/>
              </a:avLst>
            </a:prstGeom>
            <a:solidFill>
              <a:srgbClr val="F37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 VN" pitchFamily="2" charset="77"/>
                <a:ea typeface="Meiryo" panose="020B0604030504040204" pitchFamily="34" charset="-12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C5204-60B0-C340-B0E1-BB7C810F8AA9}"/>
                </a:ext>
              </a:extLst>
            </p:cNvPr>
            <p:cNvSpPr txBox="1"/>
            <p:nvPr/>
          </p:nvSpPr>
          <p:spPr>
            <a:xfrm>
              <a:off x="5488181" y="3760970"/>
              <a:ext cx="1305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  <a:ea typeface="Meiryo" panose="020B0604030504040204" pitchFamily="34" charset="-128"/>
                  <a:cs typeface="Segoe UI" panose="020B0502040204020203" pitchFamily="34" charset="0"/>
                </a:rPr>
                <a:t>15 Sep 2023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89B2E-3B70-5C4D-85CA-E8492CF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</a:t>
            </a:fld>
            <a:endParaRPr lang="x-non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233492-2ADD-BB45-AFC5-90F2515BA3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180875" y="1618804"/>
            <a:ext cx="2942038" cy="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6276 1.85185E-6 L -2.29167E-6 1.85185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A9832-0D06-4341-BDCE-6A7B6E981894}"/>
              </a:ext>
            </a:extLst>
          </p:cNvPr>
          <p:cNvGrpSpPr/>
          <p:nvPr/>
        </p:nvGrpSpPr>
        <p:grpSpPr>
          <a:xfrm>
            <a:off x="9561801" y="2110956"/>
            <a:ext cx="2630199" cy="2636089"/>
            <a:chOff x="3371890" y="2095700"/>
            <a:chExt cx="2630199" cy="2636089"/>
          </a:xfrm>
        </p:grpSpPr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A9DCEC83-1924-7C42-BBF6-A26D7EFD49A3}"/>
                </a:ext>
              </a:extLst>
            </p:cNvPr>
            <p:cNvSpPr/>
            <p:nvPr/>
          </p:nvSpPr>
          <p:spPr>
            <a:xfrm>
              <a:off x="3469948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テキスト ボックス 25">
              <a:extLst>
                <a:ext uri="{FF2B5EF4-FFF2-40B4-BE49-F238E27FC236}">
                  <a16:creationId xmlns:a16="http://schemas.microsoft.com/office/drawing/2014/main" id="{D2321790-FBE3-7944-A670-DD63D1D2CE88}"/>
                </a:ext>
              </a:extLst>
            </p:cNvPr>
            <p:cNvSpPr txBox="1"/>
            <p:nvPr/>
          </p:nvSpPr>
          <p:spPr>
            <a:xfrm>
              <a:off x="3371890" y="4424012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Count based method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CAFCFC-6606-324D-B6AB-32F06AAE6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7930" y="2095700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" pitchFamily="2" charset="77"/>
                  <a:cs typeface="Arial" panose="020B0604020202020204" pitchFamily="34" charset="0"/>
                </a:rPr>
                <a:t>1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AA3ED8-95AD-44BA-A715-00E5935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6243" y="2651698"/>
              <a:ext cx="1082042" cy="10820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02E5CA-F53E-4BA1-BC5C-D5DE811AC3C9}"/>
              </a:ext>
            </a:extLst>
          </p:cNvPr>
          <p:cNvGrpSpPr/>
          <p:nvPr/>
        </p:nvGrpSpPr>
        <p:grpSpPr>
          <a:xfrm>
            <a:off x="515443" y="2109434"/>
            <a:ext cx="2586702" cy="4097595"/>
            <a:chOff x="515443" y="2109434"/>
            <a:chExt cx="2586702" cy="4097595"/>
          </a:xfrm>
        </p:grpSpPr>
        <p:sp>
          <p:nvSpPr>
            <p:cNvPr id="23" name="Round Diagonal Corner Rectangle 1">
              <a:extLst>
                <a:ext uri="{FF2B5EF4-FFF2-40B4-BE49-F238E27FC236}">
                  <a16:creationId xmlns:a16="http://schemas.microsoft.com/office/drawing/2014/main" id="{3FDA9706-FDC3-45F7-8A8B-38F89705A48B}"/>
                </a:ext>
              </a:extLst>
            </p:cNvPr>
            <p:cNvSpPr/>
            <p:nvPr/>
          </p:nvSpPr>
          <p:spPr>
            <a:xfrm>
              <a:off x="609600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4" name="テキスト ボックス 25">
              <a:extLst>
                <a:ext uri="{FF2B5EF4-FFF2-40B4-BE49-F238E27FC236}">
                  <a16:creationId xmlns:a16="http://schemas.microsoft.com/office/drawing/2014/main" id="{555D3963-63DD-4C7D-9D3A-0B9BE5627569}"/>
                </a:ext>
              </a:extLst>
            </p:cNvPr>
            <p:cNvSpPr txBox="1"/>
            <p:nvPr/>
          </p:nvSpPr>
          <p:spPr>
            <a:xfrm>
              <a:off x="515443" y="4421925"/>
              <a:ext cx="258670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1200"/>
                </a:spcBef>
                <a:defRPr/>
              </a:pPr>
              <a:r>
                <a:rPr kumimoji="1" lang="en-SG" altLang="ja-JP" sz="14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One hot encoding</a:t>
              </a:r>
            </a:p>
            <a:p>
              <a:pPr lvl="0">
                <a:spcBef>
                  <a:spcPts val="1200"/>
                </a:spcBef>
                <a:defRPr/>
              </a:pPr>
              <a:endPara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endParaRPr>
            </a:p>
            <a:p>
              <a:pPr lvl="0">
                <a:spcBef>
                  <a:spcPts val="1200"/>
                </a:spcBef>
                <a:defRPr/>
              </a:pPr>
              <a:r>
                <a:rPr kumimoji="1" lang="en-US" altLang="ja-JP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cat  : [0. 1. 0.] </a:t>
              </a:r>
            </a:p>
            <a:p>
              <a:pPr lvl="0">
                <a:spcBef>
                  <a:spcPts val="1200"/>
                </a:spcBef>
                <a:defRPr/>
              </a:pPr>
              <a:r>
                <a:rPr kumimoji="1" lang="en-US" altLang="ja-JP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is   : [0. 0. 1.] </a:t>
              </a:r>
            </a:p>
            <a:p>
              <a:pPr lvl="0">
                <a:spcBef>
                  <a:spcPts val="1200"/>
                </a:spcBef>
                <a:defRPr/>
              </a:pPr>
              <a:r>
                <a:rPr kumimoji="1" lang="en-US" altLang="ja-JP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cute : [1. 0. 0.]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C42C01-4248-412F-8933-82C430BFE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7857" y="2109434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VN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" pitchFamily="2" charset="77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EA4A4D-6F8B-45B6-89C6-748C01E39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14371" y="2650174"/>
              <a:ext cx="1085090" cy="1085090"/>
            </a:xfrm>
            <a:prstGeom prst="rect">
              <a:avLst/>
            </a:prstGeom>
          </p:spPr>
        </p:pic>
      </p:grpSp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66F7657D-23F4-4FA1-BF31-45C95BB9E665}"/>
              </a:ext>
            </a:extLst>
          </p:cNvPr>
          <p:cNvSpPr txBox="1"/>
          <p:nvPr/>
        </p:nvSpPr>
        <p:spPr>
          <a:xfrm>
            <a:off x="3102145" y="5209838"/>
            <a:ext cx="378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2400" b="1" dirty="0">
                <a:solidFill>
                  <a:srgbClr val="FF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Do not capture meaning</a:t>
            </a:r>
          </a:p>
        </p:txBody>
      </p:sp>
    </p:spTree>
    <p:extLst>
      <p:ext uri="{BB962C8B-B14F-4D97-AF65-F5344CB8AC3E}">
        <p14:creationId xmlns:p14="http://schemas.microsoft.com/office/powerpoint/2010/main" val="283613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A9832-0D06-4341-BDCE-6A7B6E981894}"/>
              </a:ext>
            </a:extLst>
          </p:cNvPr>
          <p:cNvGrpSpPr/>
          <p:nvPr/>
        </p:nvGrpSpPr>
        <p:grpSpPr>
          <a:xfrm>
            <a:off x="525780" y="2110955"/>
            <a:ext cx="2630199" cy="2636089"/>
            <a:chOff x="3371890" y="2095700"/>
            <a:chExt cx="2630199" cy="2636089"/>
          </a:xfrm>
        </p:grpSpPr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A9DCEC83-1924-7C42-BBF6-A26D7EFD49A3}"/>
                </a:ext>
              </a:extLst>
            </p:cNvPr>
            <p:cNvSpPr/>
            <p:nvPr/>
          </p:nvSpPr>
          <p:spPr>
            <a:xfrm>
              <a:off x="3469948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テキスト ボックス 25">
              <a:extLst>
                <a:ext uri="{FF2B5EF4-FFF2-40B4-BE49-F238E27FC236}">
                  <a16:creationId xmlns:a16="http://schemas.microsoft.com/office/drawing/2014/main" id="{D2321790-FBE3-7944-A670-DD63D1D2CE88}"/>
                </a:ext>
              </a:extLst>
            </p:cNvPr>
            <p:cNvSpPr txBox="1"/>
            <p:nvPr/>
          </p:nvSpPr>
          <p:spPr>
            <a:xfrm>
              <a:off x="3371890" y="4424012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Count based method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CAFCFC-6606-324D-B6AB-32F06AAE6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7930" y="2095700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" pitchFamily="2" charset="77"/>
                  <a:cs typeface="Arial" panose="020B0604020202020204" pitchFamily="34" charset="0"/>
                </a:rPr>
                <a:t>1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AA3ED8-95AD-44BA-A715-00E5935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6243" y="2651698"/>
              <a:ext cx="1082042" cy="108204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915A6D-54EE-46EA-88B4-96742C68C844}"/>
              </a:ext>
            </a:extLst>
          </p:cNvPr>
          <p:cNvGrpSpPr/>
          <p:nvPr/>
        </p:nvGrpSpPr>
        <p:grpSpPr>
          <a:xfrm>
            <a:off x="3702327" y="1111749"/>
            <a:ext cx="3842779" cy="1122876"/>
            <a:chOff x="5400040" y="1291960"/>
            <a:chExt cx="3842779" cy="11228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D95672-957D-4462-AA1F-75D6E0970C74}"/>
                </a:ext>
              </a:extLst>
            </p:cNvPr>
            <p:cNvGrpSpPr/>
            <p:nvPr/>
          </p:nvGrpSpPr>
          <p:grpSpPr>
            <a:xfrm>
              <a:off x="5400040" y="1295395"/>
              <a:ext cx="1092200" cy="1119441"/>
              <a:chOff x="5171440" y="1804244"/>
              <a:chExt cx="1391920" cy="14266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233E7A-3670-4DB3-BFA7-58F8630D6881}"/>
                  </a:ext>
                </a:extLst>
              </p:cNvPr>
              <p:cNvSpPr/>
              <p:nvPr/>
            </p:nvSpPr>
            <p:spPr>
              <a:xfrm>
                <a:off x="5171440" y="1804244"/>
                <a:ext cx="1391920" cy="14266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56C61F1-3ACA-43C3-96EA-9F3294DA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4855" y="1976541"/>
                <a:ext cx="1085090" cy="108204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5">
              <a:extLst>
                <a:ext uri="{FF2B5EF4-FFF2-40B4-BE49-F238E27FC236}">
                  <a16:creationId xmlns:a16="http://schemas.microsoft.com/office/drawing/2014/main" id="{E9F24124-D554-4ACE-81DB-3332E8059CFC}"/>
                </a:ext>
              </a:extLst>
            </p:cNvPr>
            <p:cNvSpPr txBox="1"/>
            <p:nvPr/>
          </p:nvSpPr>
          <p:spPr>
            <a:xfrm>
              <a:off x="6612620" y="1291960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Bag of words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16C724-8BC7-4E1A-B57E-530976942465}"/>
              </a:ext>
            </a:extLst>
          </p:cNvPr>
          <p:cNvGrpSpPr/>
          <p:nvPr/>
        </p:nvGrpSpPr>
        <p:grpSpPr>
          <a:xfrm>
            <a:off x="4914907" y="1118429"/>
            <a:ext cx="6754076" cy="1668593"/>
            <a:chOff x="5248051" y="1651475"/>
            <a:chExt cx="6754076" cy="16685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E992B0-4D22-4991-8F87-FE6C6AE6DE89}"/>
                </a:ext>
              </a:extLst>
            </p:cNvPr>
            <p:cNvSpPr txBox="1"/>
            <p:nvPr/>
          </p:nvSpPr>
          <p:spPr>
            <a:xfrm>
              <a:off x="5248051" y="1651475"/>
              <a:ext cx="675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"cat is cute"</a:t>
              </a:r>
              <a:endPara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57A153-0395-475F-940E-9A1A5092F48F}"/>
                </a:ext>
              </a:extLst>
            </p:cNvPr>
            <p:cNvSpPr txBox="1"/>
            <p:nvPr/>
          </p:nvSpPr>
          <p:spPr>
            <a:xfrm>
              <a:off x="5248051" y="2950736"/>
              <a:ext cx="675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chemeClr val="accent6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[1, 0, 1, 0, 1, 0]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312747-6C1D-4E22-9AF3-85174053FAD2}"/>
                </a:ext>
              </a:extLst>
            </p:cNvPr>
            <p:cNvSpPr txBox="1"/>
            <p:nvPr/>
          </p:nvSpPr>
          <p:spPr>
            <a:xfrm>
              <a:off x="5248051" y="2301105"/>
              <a:ext cx="67540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vocabs = ['cat', 'dog', 'is', 'are', 'cute', 'ugly']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978E4FA-C996-4F77-BCD9-F1BBF8AE9C69}"/>
              </a:ext>
            </a:extLst>
          </p:cNvPr>
          <p:cNvSpPr/>
          <p:nvPr/>
        </p:nvSpPr>
        <p:spPr>
          <a:xfrm>
            <a:off x="3702327" y="3672719"/>
            <a:ext cx="1092200" cy="1119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テキスト ボックス 25">
            <a:extLst>
              <a:ext uri="{FF2B5EF4-FFF2-40B4-BE49-F238E27FC236}">
                <a16:creationId xmlns:a16="http://schemas.microsoft.com/office/drawing/2014/main" id="{BC6A85C5-CC12-4F4C-B440-5170E518090B}"/>
              </a:ext>
            </a:extLst>
          </p:cNvPr>
          <p:cNvSpPr txBox="1"/>
          <p:nvPr/>
        </p:nvSpPr>
        <p:spPr>
          <a:xfrm>
            <a:off x="4914907" y="3630407"/>
            <a:ext cx="2633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dirty="0">
                <a:solidFill>
                  <a:srgbClr val="F27228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Term Frequency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dirty="0">
                <a:solidFill>
                  <a:srgbClr val="F27228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Inverse Document Frequency</a:t>
            </a:r>
            <a:endParaRPr kumimoji="1" lang="en-SG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27228"/>
              </a:solidFill>
              <a:effectLst/>
              <a:uLnTx/>
              <a:uFillTx/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A4C43CC-6DFA-445E-A5FF-ABDE915AEF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406" y="3691418"/>
            <a:ext cx="1082042" cy="1082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3A5A01-7EF4-4D21-B1E2-E16B76B9F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0"/>
          <a:stretch/>
        </p:blipFill>
        <p:spPr bwMode="auto">
          <a:xfrm>
            <a:off x="5932487" y="4301897"/>
            <a:ext cx="5379388" cy="16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88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A9832-0D06-4341-BDCE-6A7B6E981894}"/>
              </a:ext>
            </a:extLst>
          </p:cNvPr>
          <p:cNvGrpSpPr/>
          <p:nvPr/>
        </p:nvGrpSpPr>
        <p:grpSpPr>
          <a:xfrm>
            <a:off x="3371890" y="2095700"/>
            <a:ext cx="2630199" cy="2636089"/>
            <a:chOff x="3371890" y="2095700"/>
            <a:chExt cx="2630199" cy="2636089"/>
          </a:xfrm>
        </p:grpSpPr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A9DCEC83-1924-7C42-BBF6-A26D7EFD49A3}"/>
                </a:ext>
              </a:extLst>
            </p:cNvPr>
            <p:cNvSpPr/>
            <p:nvPr/>
          </p:nvSpPr>
          <p:spPr>
            <a:xfrm>
              <a:off x="3469948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テキスト ボックス 25">
              <a:extLst>
                <a:ext uri="{FF2B5EF4-FFF2-40B4-BE49-F238E27FC236}">
                  <a16:creationId xmlns:a16="http://schemas.microsoft.com/office/drawing/2014/main" id="{D2321790-FBE3-7944-A670-DD63D1D2CE88}"/>
                </a:ext>
              </a:extLst>
            </p:cNvPr>
            <p:cNvSpPr txBox="1"/>
            <p:nvPr/>
          </p:nvSpPr>
          <p:spPr>
            <a:xfrm>
              <a:off x="3371890" y="4424012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Count based method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CAFCFC-6606-324D-B6AB-32F06AAE6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7930" y="2095700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" pitchFamily="2" charset="77"/>
                  <a:cs typeface="Arial" panose="020B0604020202020204" pitchFamily="34" charset="0"/>
                </a:rPr>
                <a:t>1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AA3ED8-95AD-44BA-A715-00E5935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6243" y="2651698"/>
              <a:ext cx="1082042" cy="108204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3FAD34-1980-4ECB-A035-6C82DBF149ED}"/>
              </a:ext>
            </a:extLst>
          </p:cNvPr>
          <p:cNvGrpSpPr/>
          <p:nvPr/>
        </p:nvGrpSpPr>
        <p:grpSpPr>
          <a:xfrm>
            <a:off x="6271834" y="2115789"/>
            <a:ext cx="2630198" cy="2596742"/>
            <a:chOff x="6271834" y="2115789"/>
            <a:chExt cx="2630198" cy="2596742"/>
          </a:xfrm>
        </p:grpSpPr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741CD451-708A-B34C-8B5A-E237DB9A0A28}"/>
                </a:ext>
              </a:extLst>
            </p:cNvPr>
            <p:cNvSpPr/>
            <p:nvPr/>
          </p:nvSpPr>
          <p:spPr>
            <a:xfrm>
              <a:off x="6326844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テキスト ボックス 25">
              <a:extLst>
                <a:ext uri="{FF2B5EF4-FFF2-40B4-BE49-F238E27FC236}">
                  <a16:creationId xmlns:a16="http://schemas.microsoft.com/office/drawing/2014/main" id="{272359DF-CF3E-DD47-B154-DDBFD81D0FC0}"/>
                </a:ext>
              </a:extLst>
            </p:cNvPr>
            <p:cNvSpPr txBox="1"/>
            <p:nvPr/>
          </p:nvSpPr>
          <p:spPr>
            <a:xfrm>
              <a:off x="6271834" y="4404754"/>
              <a:ext cx="26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0B84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Prediction Based Method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A85CBF-ECC7-2D4F-BFE5-9AB7BA622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8278" y="2115789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" pitchFamily="2" charset="77"/>
                  <a:ea typeface="+mn-ea"/>
                  <a:cs typeface="Arial" panose="020B0604020202020204" pitchFamily="34" charset="0"/>
                </a:rPr>
                <a:t>2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716E67-E32F-48A9-B4DF-9C06F473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3139" y="2650174"/>
              <a:ext cx="1082042" cy="1085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550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E67326-B6D4-4F7C-BFFE-5C72400A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27" y="1791825"/>
            <a:ext cx="7364081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C111B4-CEFD-4DD7-83F4-B863682F3C9F}"/>
              </a:ext>
            </a:extLst>
          </p:cNvPr>
          <p:cNvGrpSpPr/>
          <p:nvPr/>
        </p:nvGrpSpPr>
        <p:grpSpPr>
          <a:xfrm>
            <a:off x="523017" y="2115789"/>
            <a:ext cx="2630198" cy="2596742"/>
            <a:chOff x="6271834" y="2115789"/>
            <a:chExt cx="2630198" cy="2596742"/>
          </a:xfrm>
        </p:grpSpPr>
        <p:sp>
          <p:nvSpPr>
            <p:cNvPr id="30" name="Round Diagonal Corner Rectangle 25">
              <a:extLst>
                <a:ext uri="{FF2B5EF4-FFF2-40B4-BE49-F238E27FC236}">
                  <a16:creationId xmlns:a16="http://schemas.microsoft.com/office/drawing/2014/main" id="{5D100891-0696-4058-9416-CB70A49CD00A}"/>
                </a:ext>
              </a:extLst>
            </p:cNvPr>
            <p:cNvSpPr/>
            <p:nvPr/>
          </p:nvSpPr>
          <p:spPr>
            <a:xfrm>
              <a:off x="6326844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テキスト ボックス 25">
              <a:extLst>
                <a:ext uri="{FF2B5EF4-FFF2-40B4-BE49-F238E27FC236}">
                  <a16:creationId xmlns:a16="http://schemas.microsoft.com/office/drawing/2014/main" id="{BEAE38E3-EACC-400C-9DC7-BC7FE6D3A2FD}"/>
                </a:ext>
              </a:extLst>
            </p:cNvPr>
            <p:cNvSpPr txBox="1"/>
            <p:nvPr/>
          </p:nvSpPr>
          <p:spPr>
            <a:xfrm>
              <a:off x="6271834" y="4404754"/>
              <a:ext cx="26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0B84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Prediction Based Method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C9C96E-E772-4731-9B80-E648E8213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8278" y="2115789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" pitchFamily="2" charset="77"/>
                  <a:ea typeface="+mn-ea"/>
                  <a:cs typeface="Arial" panose="020B0604020202020204" pitchFamily="34" charset="0"/>
                </a:rPr>
                <a:t>2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C8073D1-7C87-4577-8384-747FC1D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3139" y="2650174"/>
              <a:ext cx="1082042" cy="108509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915A6D-54EE-46EA-88B4-96742C68C844}"/>
              </a:ext>
            </a:extLst>
          </p:cNvPr>
          <p:cNvGrpSpPr/>
          <p:nvPr/>
        </p:nvGrpSpPr>
        <p:grpSpPr>
          <a:xfrm>
            <a:off x="3702327" y="1111749"/>
            <a:ext cx="3842779" cy="1122876"/>
            <a:chOff x="5400040" y="1291960"/>
            <a:chExt cx="3842779" cy="11228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233E7A-3670-4DB3-BFA7-58F8630D6881}"/>
                </a:ext>
              </a:extLst>
            </p:cNvPr>
            <p:cNvSpPr/>
            <p:nvPr/>
          </p:nvSpPr>
          <p:spPr>
            <a:xfrm>
              <a:off x="5400040" y="1295395"/>
              <a:ext cx="1092200" cy="1119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テキスト ボックス 25">
              <a:extLst>
                <a:ext uri="{FF2B5EF4-FFF2-40B4-BE49-F238E27FC236}">
                  <a16:creationId xmlns:a16="http://schemas.microsoft.com/office/drawing/2014/main" id="{E9F24124-D554-4ACE-81DB-3332E8059CFC}"/>
                </a:ext>
              </a:extLst>
            </p:cNvPr>
            <p:cNvSpPr txBox="1"/>
            <p:nvPr/>
          </p:nvSpPr>
          <p:spPr>
            <a:xfrm>
              <a:off x="6612620" y="1291960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Word2Vec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282D7FAD-8041-4938-A641-F249337D9D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2327" y="1139098"/>
            <a:ext cx="1082042" cy="10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297748-6E22-4C8E-8E51-31426FEF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48" y="1817560"/>
            <a:ext cx="7241312" cy="19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C111B4-CEFD-4DD7-83F4-B863682F3C9F}"/>
              </a:ext>
            </a:extLst>
          </p:cNvPr>
          <p:cNvGrpSpPr/>
          <p:nvPr/>
        </p:nvGrpSpPr>
        <p:grpSpPr>
          <a:xfrm>
            <a:off x="523017" y="2115789"/>
            <a:ext cx="2630198" cy="2596742"/>
            <a:chOff x="6271834" y="2115789"/>
            <a:chExt cx="2630198" cy="2596742"/>
          </a:xfrm>
        </p:grpSpPr>
        <p:sp>
          <p:nvSpPr>
            <p:cNvPr id="30" name="Round Diagonal Corner Rectangle 25">
              <a:extLst>
                <a:ext uri="{FF2B5EF4-FFF2-40B4-BE49-F238E27FC236}">
                  <a16:creationId xmlns:a16="http://schemas.microsoft.com/office/drawing/2014/main" id="{5D100891-0696-4058-9416-CB70A49CD00A}"/>
                </a:ext>
              </a:extLst>
            </p:cNvPr>
            <p:cNvSpPr/>
            <p:nvPr/>
          </p:nvSpPr>
          <p:spPr>
            <a:xfrm>
              <a:off x="6326844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テキスト ボックス 25">
              <a:extLst>
                <a:ext uri="{FF2B5EF4-FFF2-40B4-BE49-F238E27FC236}">
                  <a16:creationId xmlns:a16="http://schemas.microsoft.com/office/drawing/2014/main" id="{BEAE38E3-EACC-400C-9DC7-BC7FE6D3A2FD}"/>
                </a:ext>
              </a:extLst>
            </p:cNvPr>
            <p:cNvSpPr txBox="1"/>
            <p:nvPr/>
          </p:nvSpPr>
          <p:spPr>
            <a:xfrm>
              <a:off x="6271834" y="4404754"/>
              <a:ext cx="26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0B84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Prediction Based Method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C9C96E-E772-4731-9B80-E648E8213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8278" y="2115789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" pitchFamily="2" charset="77"/>
                  <a:ea typeface="+mn-ea"/>
                  <a:cs typeface="Arial" panose="020B0604020202020204" pitchFamily="34" charset="0"/>
                </a:rPr>
                <a:t>2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C8073D1-7C87-4577-8384-747FC1D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3139" y="2650174"/>
              <a:ext cx="1082042" cy="108509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915A6D-54EE-46EA-88B4-96742C68C844}"/>
              </a:ext>
            </a:extLst>
          </p:cNvPr>
          <p:cNvGrpSpPr/>
          <p:nvPr/>
        </p:nvGrpSpPr>
        <p:grpSpPr>
          <a:xfrm>
            <a:off x="3702327" y="1111749"/>
            <a:ext cx="3842779" cy="1122876"/>
            <a:chOff x="5400040" y="1291960"/>
            <a:chExt cx="3842779" cy="11228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233E7A-3670-4DB3-BFA7-58F8630D6881}"/>
                </a:ext>
              </a:extLst>
            </p:cNvPr>
            <p:cNvSpPr/>
            <p:nvPr/>
          </p:nvSpPr>
          <p:spPr>
            <a:xfrm>
              <a:off x="5400040" y="1295395"/>
              <a:ext cx="1092200" cy="1119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テキスト ボックス 25">
              <a:extLst>
                <a:ext uri="{FF2B5EF4-FFF2-40B4-BE49-F238E27FC236}">
                  <a16:creationId xmlns:a16="http://schemas.microsoft.com/office/drawing/2014/main" id="{E9F24124-D554-4ACE-81DB-3332E8059CFC}"/>
                </a:ext>
              </a:extLst>
            </p:cNvPr>
            <p:cNvSpPr txBox="1"/>
            <p:nvPr/>
          </p:nvSpPr>
          <p:spPr>
            <a:xfrm>
              <a:off x="6612620" y="1291960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GloVe</a:t>
              </a:r>
              <a:endParaRPr kumimoji="1" lang="en-SG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27228"/>
                </a:solidFill>
                <a:effectLst/>
                <a:uLnTx/>
                <a:uFillTx/>
                <a:latin typeface="Segoe UI" panose="020B0502040204020203" pitchFamily="34" charset="0"/>
                <a:ea typeface="メイリオ"/>
                <a:cs typeface="Segoe UI" panose="020B0502040204020203" pitchFamily="34" charset="0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282D7FAD-8041-4938-A641-F249337D9D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2327" y="1139098"/>
            <a:ext cx="1082042" cy="10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4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E0BAAE-4C94-4DAA-B527-A9D18A6B36AE}"/>
              </a:ext>
            </a:extLst>
          </p:cNvPr>
          <p:cNvSpPr/>
          <p:nvPr/>
        </p:nvSpPr>
        <p:spPr>
          <a:xfrm>
            <a:off x="3430619" y="2226737"/>
            <a:ext cx="2624865" cy="367108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136EEBE-A572-41E9-A298-BD317088E4F0}"/>
              </a:ext>
            </a:extLst>
          </p:cNvPr>
          <p:cNvSpPr/>
          <p:nvPr/>
        </p:nvSpPr>
        <p:spPr>
          <a:xfrm>
            <a:off x="8821515" y="2286889"/>
            <a:ext cx="2624863" cy="367108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AA913D2-CD01-40CF-A4FC-D1B3E233CEF5}"/>
              </a:ext>
            </a:extLst>
          </p:cNvPr>
          <p:cNvSpPr/>
          <p:nvPr/>
        </p:nvSpPr>
        <p:spPr>
          <a:xfrm>
            <a:off x="6127052" y="2286889"/>
            <a:ext cx="2624865" cy="367108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99B9BB-6ADB-4345-A237-384F3DEF2773}"/>
              </a:ext>
            </a:extLst>
          </p:cNvPr>
          <p:cNvSpPr/>
          <p:nvPr/>
        </p:nvSpPr>
        <p:spPr>
          <a:xfrm>
            <a:off x="745626" y="2286889"/>
            <a:ext cx="2624863" cy="367108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41E34-AE1D-B242-AE16-26E99A0B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3CDDA-83A5-8A42-A1FC-841AADF3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15</a:t>
            </a:fld>
            <a:endParaRPr lang="x-none"/>
          </a:p>
        </p:txBody>
      </p:sp>
      <p:sp>
        <p:nvSpPr>
          <p:cNvPr id="443" name="Subtitle 6">
            <a:extLst>
              <a:ext uri="{FF2B5EF4-FFF2-40B4-BE49-F238E27FC236}">
                <a16:creationId xmlns:a16="http://schemas.microsoft.com/office/drawing/2014/main" id="{B5E9FD08-6E43-41A8-B681-7014586B8CAF}"/>
              </a:ext>
            </a:extLst>
          </p:cNvPr>
          <p:cNvSpPr txBox="1">
            <a:spLocks/>
          </p:cNvSpPr>
          <p:nvPr/>
        </p:nvSpPr>
        <p:spPr>
          <a:xfrm>
            <a:off x="525780" y="110702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methods comparison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22232AE-3855-44FB-93DD-429D69E0DF03}"/>
              </a:ext>
            </a:extLst>
          </p:cNvPr>
          <p:cNvSpPr/>
          <p:nvPr/>
        </p:nvSpPr>
        <p:spPr>
          <a:xfrm rot="10800000" flipV="1">
            <a:off x="745623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54AE47-C7FB-4134-9AEB-6BEDEFBB6991}"/>
              </a:ext>
            </a:extLst>
          </p:cNvPr>
          <p:cNvSpPr txBox="1"/>
          <p:nvPr/>
        </p:nvSpPr>
        <p:spPr>
          <a:xfrm>
            <a:off x="1106030" y="3899706"/>
            <a:ext cx="1880014" cy="14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Simple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Context meaning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OOV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High dimension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221860E-6F30-437B-9DF2-2333541813CF}"/>
              </a:ext>
            </a:extLst>
          </p:cNvPr>
          <p:cNvCxnSpPr>
            <a:cxnSpLocks/>
          </p:cNvCxnSpPr>
          <p:nvPr/>
        </p:nvCxnSpPr>
        <p:spPr>
          <a:xfrm>
            <a:off x="1016323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3C4CCD4-EC68-47E5-A4F0-C02DB09C4390}"/>
              </a:ext>
            </a:extLst>
          </p:cNvPr>
          <p:cNvCxnSpPr>
            <a:cxnSpLocks/>
          </p:cNvCxnSpPr>
          <p:nvPr/>
        </p:nvCxnSpPr>
        <p:spPr>
          <a:xfrm>
            <a:off x="1016323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50F39D-0FA3-42E3-93DF-7C1739A54B37}"/>
              </a:ext>
            </a:extLst>
          </p:cNvPr>
          <p:cNvCxnSpPr>
            <a:cxnSpLocks/>
          </p:cNvCxnSpPr>
          <p:nvPr/>
        </p:nvCxnSpPr>
        <p:spPr>
          <a:xfrm>
            <a:off x="1016323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009E919-3137-45E2-BE6C-A213E8FFE20C}"/>
              </a:ext>
            </a:extLst>
          </p:cNvPr>
          <p:cNvCxnSpPr>
            <a:cxnSpLocks/>
          </p:cNvCxnSpPr>
          <p:nvPr/>
        </p:nvCxnSpPr>
        <p:spPr>
          <a:xfrm>
            <a:off x="1016323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211CC06-3F9A-4D41-A185-2F6791FA6258}"/>
              </a:ext>
            </a:extLst>
          </p:cNvPr>
          <p:cNvCxnSpPr>
            <a:cxnSpLocks/>
          </p:cNvCxnSpPr>
          <p:nvPr/>
        </p:nvCxnSpPr>
        <p:spPr>
          <a:xfrm>
            <a:off x="1016323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560B523-8524-4F32-82CC-2490C2D27F25}"/>
              </a:ext>
            </a:extLst>
          </p:cNvPr>
          <p:cNvSpPr/>
          <p:nvPr/>
        </p:nvSpPr>
        <p:spPr>
          <a:xfrm rot="10800000" flipV="1">
            <a:off x="3436336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28CCCD-586B-4FBA-9218-7EAC34D51EA5}"/>
              </a:ext>
            </a:extLst>
          </p:cNvPr>
          <p:cNvSpPr txBox="1"/>
          <p:nvPr/>
        </p:nvSpPr>
        <p:spPr>
          <a:xfrm>
            <a:off x="3803039" y="3867388"/>
            <a:ext cx="1880014" cy="7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Term important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Semantic Understanding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A031367-898E-4778-86F6-9382962A8747}"/>
              </a:ext>
            </a:extLst>
          </p:cNvPr>
          <p:cNvCxnSpPr>
            <a:cxnSpLocks/>
          </p:cNvCxnSpPr>
          <p:nvPr/>
        </p:nvCxnSpPr>
        <p:spPr>
          <a:xfrm>
            <a:off x="3719052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C00173-412D-4466-A008-6BCB54322429}"/>
              </a:ext>
            </a:extLst>
          </p:cNvPr>
          <p:cNvCxnSpPr>
            <a:cxnSpLocks/>
          </p:cNvCxnSpPr>
          <p:nvPr/>
        </p:nvCxnSpPr>
        <p:spPr>
          <a:xfrm>
            <a:off x="3719052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058EF4-4329-4159-8D2C-94D7E1655915}"/>
              </a:ext>
            </a:extLst>
          </p:cNvPr>
          <p:cNvCxnSpPr>
            <a:cxnSpLocks/>
          </p:cNvCxnSpPr>
          <p:nvPr/>
        </p:nvCxnSpPr>
        <p:spPr>
          <a:xfrm>
            <a:off x="3719052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3ED9462-14BE-41F9-8998-7EE253F13CAD}"/>
              </a:ext>
            </a:extLst>
          </p:cNvPr>
          <p:cNvCxnSpPr>
            <a:cxnSpLocks/>
          </p:cNvCxnSpPr>
          <p:nvPr/>
        </p:nvCxnSpPr>
        <p:spPr>
          <a:xfrm>
            <a:off x="3719052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8BBF3A7-B532-4AC0-9956-0A9884EC59D8}"/>
              </a:ext>
            </a:extLst>
          </p:cNvPr>
          <p:cNvCxnSpPr>
            <a:cxnSpLocks/>
          </p:cNvCxnSpPr>
          <p:nvPr/>
        </p:nvCxnSpPr>
        <p:spPr>
          <a:xfrm>
            <a:off x="3719052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663622C-D179-4AE7-B638-CC943D666EE2}"/>
              </a:ext>
            </a:extLst>
          </p:cNvPr>
          <p:cNvSpPr/>
          <p:nvPr/>
        </p:nvSpPr>
        <p:spPr>
          <a:xfrm rot="10800000" flipV="1">
            <a:off x="6127054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558461-FE7D-4C49-BC59-F188DD191B66}"/>
              </a:ext>
            </a:extLst>
          </p:cNvPr>
          <p:cNvSpPr txBox="1"/>
          <p:nvPr/>
        </p:nvSpPr>
        <p:spPr>
          <a:xfrm>
            <a:off x="6499477" y="3899706"/>
            <a:ext cx="1880014" cy="1076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Open vocabulary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Context Window Size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Synonyms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2C2FEB-A19A-48DD-B436-5159D90FA42D}"/>
              </a:ext>
            </a:extLst>
          </p:cNvPr>
          <p:cNvCxnSpPr>
            <a:cxnSpLocks/>
          </p:cNvCxnSpPr>
          <p:nvPr/>
        </p:nvCxnSpPr>
        <p:spPr>
          <a:xfrm>
            <a:off x="6409770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E9428CF-D8F5-4610-B18C-F6FDF093AC2B}"/>
              </a:ext>
            </a:extLst>
          </p:cNvPr>
          <p:cNvCxnSpPr>
            <a:cxnSpLocks/>
          </p:cNvCxnSpPr>
          <p:nvPr/>
        </p:nvCxnSpPr>
        <p:spPr>
          <a:xfrm>
            <a:off x="6409770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4093E72-1A2A-42D1-BA45-7772C7DBFABB}"/>
              </a:ext>
            </a:extLst>
          </p:cNvPr>
          <p:cNvCxnSpPr>
            <a:cxnSpLocks/>
          </p:cNvCxnSpPr>
          <p:nvPr/>
        </p:nvCxnSpPr>
        <p:spPr>
          <a:xfrm>
            <a:off x="6409770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E5DB94B-E064-417A-BAA5-D26A66EE1E3D}"/>
              </a:ext>
            </a:extLst>
          </p:cNvPr>
          <p:cNvCxnSpPr>
            <a:cxnSpLocks/>
          </p:cNvCxnSpPr>
          <p:nvPr/>
        </p:nvCxnSpPr>
        <p:spPr>
          <a:xfrm>
            <a:off x="6409770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5820146-1016-4DBC-8A9B-78D6EC195C57}"/>
              </a:ext>
            </a:extLst>
          </p:cNvPr>
          <p:cNvCxnSpPr>
            <a:cxnSpLocks/>
          </p:cNvCxnSpPr>
          <p:nvPr/>
        </p:nvCxnSpPr>
        <p:spPr>
          <a:xfrm>
            <a:off x="6409770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7843082-C17A-4159-9EE4-711638226E47}"/>
              </a:ext>
            </a:extLst>
          </p:cNvPr>
          <p:cNvSpPr/>
          <p:nvPr/>
        </p:nvSpPr>
        <p:spPr>
          <a:xfrm rot="10800000" flipV="1">
            <a:off x="8817764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AB53C9-CFE9-4B95-9A58-6800D0A03E59}"/>
              </a:ext>
            </a:extLst>
          </p:cNvPr>
          <p:cNvSpPr txBox="1"/>
          <p:nvPr/>
        </p:nvSpPr>
        <p:spPr>
          <a:xfrm>
            <a:off x="9195952" y="3521139"/>
            <a:ext cx="1880014" cy="17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Semantic Meaning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Global Context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Language Dependency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Rare words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Large model size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C10AAD5-A735-4136-B73B-5C4366D7AFFD}"/>
              </a:ext>
            </a:extLst>
          </p:cNvPr>
          <p:cNvCxnSpPr>
            <a:cxnSpLocks/>
          </p:cNvCxnSpPr>
          <p:nvPr/>
        </p:nvCxnSpPr>
        <p:spPr>
          <a:xfrm>
            <a:off x="9100480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B121BFE-B3D6-4176-9C4F-3AADDD44FB01}"/>
              </a:ext>
            </a:extLst>
          </p:cNvPr>
          <p:cNvCxnSpPr>
            <a:cxnSpLocks/>
          </p:cNvCxnSpPr>
          <p:nvPr/>
        </p:nvCxnSpPr>
        <p:spPr>
          <a:xfrm>
            <a:off x="9100480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94AA876-C520-4A05-8564-72FA0AAF53E5}"/>
              </a:ext>
            </a:extLst>
          </p:cNvPr>
          <p:cNvCxnSpPr>
            <a:cxnSpLocks/>
          </p:cNvCxnSpPr>
          <p:nvPr/>
        </p:nvCxnSpPr>
        <p:spPr>
          <a:xfrm>
            <a:off x="9100480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0E9530D-9FF5-4ABB-BEBC-433A1CC71F77}"/>
              </a:ext>
            </a:extLst>
          </p:cNvPr>
          <p:cNvCxnSpPr>
            <a:cxnSpLocks/>
          </p:cNvCxnSpPr>
          <p:nvPr/>
        </p:nvCxnSpPr>
        <p:spPr>
          <a:xfrm>
            <a:off x="9100480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9AB6223-F0E6-4162-90D8-FEA92A17DE52}"/>
              </a:ext>
            </a:extLst>
          </p:cNvPr>
          <p:cNvCxnSpPr>
            <a:cxnSpLocks/>
          </p:cNvCxnSpPr>
          <p:nvPr/>
        </p:nvCxnSpPr>
        <p:spPr>
          <a:xfrm>
            <a:off x="9100480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Diagonal Corner Rectangle 62">
            <a:extLst>
              <a:ext uri="{FF2B5EF4-FFF2-40B4-BE49-F238E27FC236}">
                <a16:creationId xmlns:a16="http://schemas.microsoft.com/office/drawing/2014/main" id="{6B77E1C3-253D-504F-A81C-54A8AC0C43E2}"/>
              </a:ext>
            </a:extLst>
          </p:cNvPr>
          <p:cNvSpPr/>
          <p:nvPr/>
        </p:nvSpPr>
        <p:spPr>
          <a:xfrm>
            <a:off x="748484" y="1668826"/>
            <a:ext cx="2619140" cy="888350"/>
          </a:xfrm>
          <a:prstGeom prst="round2DiagRect">
            <a:avLst/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Bag of words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4" name="Round Diagonal Corner Rectangle 63">
            <a:extLst>
              <a:ext uri="{FF2B5EF4-FFF2-40B4-BE49-F238E27FC236}">
                <a16:creationId xmlns:a16="http://schemas.microsoft.com/office/drawing/2014/main" id="{E3CA32B5-3888-934B-A720-45F6A8EAB7CC}"/>
              </a:ext>
            </a:extLst>
          </p:cNvPr>
          <p:cNvSpPr/>
          <p:nvPr/>
        </p:nvSpPr>
        <p:spPr>
          <a:xfrm>
            <a:off x="3433477" y="1669584"/>
            <a:ext cx="2619140" cy="888350"/>
          </a:xfrm>
          <a:prstGeom prst="round2DiagRect">
            <a:avLst/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TF-IDF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5" name="Round Diagonal Corner Rectangle 64">
            <a:extLst>
              <a:ext uri="{FF2B5EF4-FFF2-40B4-BE49-F238E27FC236}">
                <a16:creationId xmlns:a16="http://schemas.microsoft.com/office/drawing/2014/main" id="{59762445-2454-6C41-A003-09C578D54B89}"/>
              </a:ext>
            </a:extLst>
          </p:cNvPr>
          <p:cNvSpPr/>
          <p:nvPr/>
        </p:nvSpPr>
        <p:spPr>
          <a:xfrm>
            <a:off x="6136518" y="1668826"/>
            <a:ext cx="2615399" cy="888350"/>
          </a:xfrm>
          <a:prstGeom prst="round2Diag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Word2Vec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C1516F07-0EA9-9943-908A-474131DF9A8B}"/>
              </a:ext>
            </a:extLst>
          </p:cNvPr>
          <p:cNvSpPr/>
          <p:nvPr/>
        </p:nvSpPr>
        <p:spPr>
          <a:xfrm>
            <a:off x="8817764" y="1666667"/>
            <a:ext cx="2624863" cy="888350"/>
          </a:xfrm>
          <a:prstGeom prst="round2DiagRect">
            <a:avLst/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37121"/>
                </a:solidFill>
                <a:latin typeface="BR Omega VN" pitchFamily="2" charset="77"/>
              </a:rPr>
              <a:t>GloVe</a:t>
            </a:r>
            <a:endParaRPr lang="en-VN" sz="2600" dirty="0">
              <a:solidFill>
                <a:srgbClr val="F37121"/>
              </a:solidFill>
              <a:latin typeface="BR Omega VN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5FED02-77B4-4D56-AE68-4E8026B7EF36}"/>
              </a:ext>
            </a:extLst>
          </p:cNvPr>
          <p:cNvSpPr txBox="1"/>
          <p:nvPr/>
        </p:nvSpPr>
        <p:spPr>
          <a:xfrm>
            <a:off x="734188" y="2835372"/>
            <a:ext cx="2624863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‘cat is cute’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['cat', 'dog', 'is', 'are', 'cute', 'ugly’]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[1, 0, 1, 0, 1, 0]</a:t>
            </a:r>
          </a:p>
        </p:txBody>
      </p:sp>
    </p:spTree>
    <p:extLst>
      <p:ext uri="{BB962C8B-B14F-4D97-AF65-F5344CB8AC3E}">
        <p14:creationId xmlns:p14="http://schemas.microsoft.com/office/powerpoint/2010/main" val="299684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b="1" spc="-100" dirty="0">
                <a:solidFill>
                  <a:srgbClr val="F37121"/>
                </a:solidFill>
                <a:latin typeface="BR Omega" pitchFamily="2" charset="77"/>
                <a:cs typeface="Arial" panose="020B0604020202020204" pitchFamily="34" charset="0"/>
              </a:rPr>
              <a:t>01. </a:t>
            </a:r>
            <a:r>
              <a:rPr lang="en-US" sz="4800" b="1" spc="-100" dirty="0">
                <a:solidFill>
                  <a:srgbClr val="172054"/>
                </a:solidFill>
                <a:latin typeface="BR Omega" pitchFamily="2" charset="77"/>
                <a:cs typeface="Arial" panose="020B0604020202020204" pitchFamily="34" charset="0"/>
              </a:rPr>
              <a:t>Next week: Encoder -  decoder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60A95E7-5ADA-1B45-BC37-21B446B9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1BAEC-2F35-9E4E-822B-46FF5EB8B540}"/>
              </a:ext>
            </a:extLst>
          </p:cNvPr>
          <p:cNvSpPr/>
          <p:nvPr/>
        </p:nvSpPr>
        <p:spPr>
          <a:xfrm>
            <a:off x="0" y="0"/>
            <a:ext cx="5211271" cy="6873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0FE60-B900-8743-81EA-8590FF02BE15}"/>
              </a:ext>
            </a:extLst>
          </p:cNvPr>
          <p:cNvSpPr txBox="1"/>
          <p:nvPr/>
        </p:nvSpPr>
        <p:spPr>
          <a:xfrm>
            <a:off x="466138" y="3013501"/>
            <a:ext cx="36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700B9-396B-F94A-B785-85220A672262}"/>
              </a:ext>
            </a:extLst>
          </p:cNvPr>
          <p:cNvGrpSpPr/>
          <p:nvPr/>
        </p:nvGrpSpPr>
        <p:grpSpPr>
          <a:xfrm>
            <a:off x="4744496" y="2518104"/>
            <a:ext cx="6106924" cy="773713"/>
            <a:chOff x="5829424" y="1893693"/>
            <a:chExt cx="7956148" cy="100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A0757-B179-2346-B244-C95262501B00}"/>
                </a:ext>
              </a:extLst>
            </p:cNvPr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B77D34-59AC-564E-A016-CE9A80774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6B1E6D-3CEF-F74B-8F34-20975835D8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srgbClr val="19226D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A3045B-ABCF-A74A-8F1D-28DE093DD565}"/>
                  </a:ext>
                </a:extLst>
              </p:cNvPr>
              <p:cNvSpPr txBox="1"/>
              <p:nvPr/>
            </p:nvSpPr>
            <p:spPr>
              <a:xfrm>
                <a:off x="6191447" y="2083863"/>
                <a:ext cx="283954" cy="68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13FCF-3514-E041-B741-76142C83DFE8}"/>
                </a:ext>
              </a:extLst>
            </p:cNvPr>
            <p:cNvSpPr txBox="1"/>
            <p:nvPr/>
          </p:nvSpPr>
          <p:spPr>
            <a:xfrm>
              <a:off x="7164405" y="2191583"/>
              <a:ext cx="6621167" cy="52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Tokenization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610524-0DFA-634F-863B-68CCA9095A1E}"/>
              </a:ext>
            </a:extLst>
          </p:cNvPr>
          <p:cNvGrpSpPr/>
          <p:nvPr/>
        </p:nvGrpSpPr>
        <p:grpSpPr>
          <a:xfrm>
            <a:off x="4744495" y="4693414"/>
            <a:ext cx="6106924" cy="773714"/>
            <a:chOff x="5829424" y="4069003"/>
            <a:chExt cx="7956148" cy="100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E0B513-0395-394D-B3DD-0F88D4AA6741}"/>
                </a:ext>
              </a:extLst>
            </p:cNvPr>
            <p:cNvGrpSpPr/>
            <p:nvPr/>
          </p:nvGrpSpPr>
          <p:grpSpPr>
            <a:xfrm>
              <a:off x="5829424" y="4069003"/>
              <a:ext cx="1008000" cy="1008000"/>
              <a:chOff x="5829424" y="4069003"/>
              <a:chExt cx="1008000" cy="10080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CBECF1-7A1A-1648-981C-DC8D440D0F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406900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57C8F3-8BA8-1E4D-A7C9-35671FEF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413987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B4D598-C08D-294D-947A-9FD0E4EEE309}"/>
                  </a:ext>
                </a:extLst>
              </p:cNvPr>
              <p:cNvSpPr txBox="1"/>
              <p:nvPr/>
            </p:nvSpPr>
            <p:spPr>
              <a:xfrm>
                <a:off x="6191447" y="4259172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10B11-EE25-6348-818D-8928A5AE19F8}"/>
                </a:ext>
              </a:extLst>
            </p:cNvPr>
            <p:cNvSpPr txBox="1"/>
            <p:nvPr/>
          </p:nvSpPr>
          <p:spPr>
            <a:xfrm>
              <a:off x="7189571" y="4331169"/>
              <a:ext cx="6596001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Next week: Encoder-Decoder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DBD324-A163-B74F-BB58-97AA6EB6043A}"/>
              </a:ext>
            </a:extLst>
          </p:cNvPr>
          <p:cNvGrpSpPr/>
          <p:nvPr/>
        </p:nvGrpSpPr>
        <p:grpSpPr>
          <a:xfrm>
            <a:off x="4744496" y="1430449"/>
            <a:ext cx="6117171" cy="773713"/>
            <a:chOff x="5807760" y="1383135"/>
            <a:chExt cx="7969499" cy="100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A860F-6F27-6A40-9312-4CA83B52FACB}"/>
                </a:ext>
              </a:extLst>
            </p:cNvPr>
            <p:cNvGrpSpPr/>
            <p:nvPr/>
          </p:nvGrpSpPr>
          <p:grpSpPr>
            <a:xfrm>
              <a:off x="5807760" y="1383135"/>
              <a:ext cx="7969499" cy="1008000"/>
              <a:chOff x="5829424" y="806038"/>
              <a:chExt cx="7969499" cy="100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0C3D81-B155-1F4C-9F57-9C3137E8DFF0}"/>
                  </a:ext>
                </a:extLst>
              </p:cNvPr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6EBEB63-E6F2-4844-A53F-5519696E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F585F2-A81A-D047-87D6-A253AC2C4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DC90B5-EABF-D44D-9BEE-9288DC367A89}"/>
                    </a:ext>
                  </a:extLst>
                </p:cNvPr>
                <p:cNvSpPr txBox="1"/>
                <p:nvPr/>
              </p:nvSpPr>
              <p:spPr>
                <a:xfrm>
                  <a:off x="6191447" y="986583"/>
                  <a:ext cx="283954" cy="681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rPr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FBCB3D-4734-2147-855F-1B385859FBD1}"/>
                  </a:ext>
                </a:extLst>
              </p:cNvPr>
              <p:cNvSpPr txBox="1"/>
              <p:nvPr/>
            </p:nvSpPr>
            <p:spPr>
              <a:xfrm>
                <a:off x="7164405" y="1063526"/>
                <a:ext cx="6634518" cy="52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9226D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Introduction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0BE3AF-872D-B846-B36F-818286404C2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79760" y="1453572"/>
              <a:ext cx="864000" cy="864000"/>
            </a:xfrm>
            <a:prstGeom prst="ellipse">
              <a:avLst/>
            </a:prstGeom>
            <a:solidFill>
              <a:srgbClr val="F37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B2C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7FCB2-FAB3-784B-A12C-6930CB633274}"/>
                </a:ext>
              </a:extLst>
            </p:cNvPr>
            <p:cNvSpPr txBox="1"/>
            <p:nvPr/>
          </p:nvSpPr>
          <p:spPr>
            <a:xfrm>
              <a:off x="6169784" y="1565892"/>
              <a:ext cx="283955" cy="68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98C4-3876-0B40-9D08-E42F59EC706E}"/>
              </a:ext>
            </a:extLst>
          </p:cNvPr>
          <p:cNvGrpSpPr/>
          <p:nvPr/>
        </p:nvGrpSpPr>
        <p:grpSpPr>
          <a:xfrm>
            <a:off x="4744495" y="3605759"/>
            <a:ext cx="6117172" cy="773714"/>
            <a:chOff x="4709565" y="3508655"/>
            <a:chExt cx="7969500" cy="100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894835-20E9-BB4B-BB2D-D58D4FC94FE0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7CB4F0D-2D01-0F4D-8C16-60C65D81A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2B5E1C-A285-1E41-AB0E-472954AA6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230267-6C75-384A-9301-F0545AE360A3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2B472A-996E-8443-9D1A-FC9B3BA7A101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Word Embeddings</a:t>
              </a:r>
            </a:p>
          </p:txBody>
        </p:sp>
      </p:grp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EE37BB88-21D1-EF4A-ADFD-7B9A3DB67557}"/>
              </a:ext>
            </a:extLst>
          </p:cNvPr>
          <p:cNvSpPr txBox="1">
            <a:spLocks/>
          </p:cNvSpPr>
          <p:nvPr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34327-492D-7D4C-926E-EC498D594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6688" y="6415088"/>
            <a:ext cx="595312" cy="252412"/>
          </a:xfrm>
          <a:prstGeom prst="rect">
            <a:avLst/>
          </a:prstGeom>
        </p:spPr>
        <p:txBody>
          <a:bodyPr/>
          <a:lstStyle/>
          <a:p>
            <a:fld id="{E012F146-47F9-A646-B182-8CC39B8AD32B}" type="slidenum">
              <a:rPr lang="x-none" smtClean="0"/>
              <a:pPr/>
              <a:t>2</a:t>
            </a:fld>
            <a:endParaRPr lang="x-non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006942-ADE6-CC41-A412-0D827CF5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3824" y="376977"/>
            <a:ext cx="1226404" cy="9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56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b="1" spc="-100" dirty="0">
                <a:solidFill>
                  <a:srgbClr val="F37121"/>
                </a:solidFill>
                <a:latin typeface="BR Omega" pitchFamily="2" charset="77"/>
                <a:cs typeface="Arial" panose="020B0604020202020204" pitchFamily="34" charset="0"/>
              </a:rPr>
              <a:t>01. </a:t>
            </a:r>
            <a:r>
              <a:rPr lang="en-US" sz="4800" b="1" spc="-100" dirty="0">
                <a:solidFill>
                  <a:srgbClr val="172054"/>
                </a:solidFill>
                <a:latin typeface="BR Omega" pitchFamily="2" charset="77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60A95E7-5ADA-1B45-BC37-21B446B9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1BAEC-2F35-9E4E-822B-46FF5EB8B540}"/>
              </a:ext>
            </a:extLst>
          </p:cNvPr>
          <p:cNvSpPr/>
          <p:nvPr/>
        </p:nvSpPr>
        <p:spPr>
          <a:xfrm>
            <a:off x="0" y="0"/>
            <a:ext cx="5211271" cy="6873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0FE60-B900-8743-81EA-8590FF02BE15}"/>
              </a:ext>
            </a:extLst>
          </p:cNvPr>
          <p:cNvSpPr txBox="1"/>
          <p:nvPr/>
        </p:nvSpPr>
        <p:spPr>
          <a:xfrm>
            <a:off x="466138" y="3013501"/>
            <a:ext cx="36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700B9-396B-F94A-B785-85220A672262}"/>
              </a:ext>
            </a:extLst>
          </p:cNvPr>
          <p:cNvGrpSpPr/>
          <p:nvPr/>
        </p:nvGrpSpPr>
        <p:grpSpPr>
          <a:xfrm>
            <a:off x="4744496" y="2518104"/>
            <a:ext cx="6106924" cy="773713"/>
            <a:chOff x="5829424" y="1893693"/>
            <a:chExt cx="7956148" cy="100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A0757-B179-2346-B244-C95262501B00}"/>
                </a:ext>
              </a:extLst>
            </p:cNvPr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B77D34-59AC-564E-A016-CE9A80774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6B1E6D-3CEF-F74B-8F34-20975835D8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F37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srgbClr val="19226D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A3045B-ABCF-A74A-8F1D-28DE093DD565}"/>
                  </a:ext>
                </a:extLst>
              </p:cNvPr>
              <p:cNvSpPr txBox="1"/>
              <p:nvPr/>
            </p:nvSpPr>
            <p:spPr>
              <a:xfrm>
                <a:off x="6191447" y="2083863"/>
                <a:ext cx="283954" cy="68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13FCF-3514-E041-B741-76142C83DFE8}"/>
                </a:ext>
              </a:extLst>
            </p:cNvPr>
            <p:cNvSpPr txBox="1"/>
            <p:nvPr/>
          </p:nvSpPr>
          <p:spPr>
            <a:xfrm>
              <a:off x="7164405" y="2191583"/>
              <a:ext cx="6621167" cy="52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Tokenization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610524-0DFA-634F-863B-68CCA9095A1E}"/>
              </a:ext>
            </a:extLst>
          </p:cNvPr>
          <p:cNvGrpSpPr/>
          <p:nvPr/>
        </p:nvGrpSpPr>
        <p:grpSpPr>
          <a:xfrm>
            <a:off x="4744495" y="4693414"/>
            <a:ext cx="6106924" cy="773714"/>
            <a:chOff x="5829424" y="4069003"/>
            <a:chExt cx="7956148" cy="100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E0B513-0395-394D-B3DD-0F88D4AA6741}"/>
                </a:ext>
              </a:extLst>
            </p:cNvPr>
            <p:cNvGrpSpPr/>
            <p:nvPr/>
          </p:nvGrpSpPr>
          <p:grpSpPr>
            <a:xfrm>
              <a:off x="5829424" y="4069003"/>
              <a:ext cx="1008000" cy="1008000"/>
              <a:chOff x="5829424" y="4069003"/>
              <a:chExt cx="1008000" cy="10080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CBECF1-7A1A-1648-981C-DC8D440D0F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406900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57C8F3-8BA8-1E4D-A7C9-35671FEF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413987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B4D598-C08D-294D-947A-9FD0E4EEE309}"/>
                  </a:ext>
                </a:extLst>
              </p:cNvPr>
              <p:cNvSpPr txBox="1"/>
              <p:nvPr/>
            </p:nvSpPr>
            <p:spPr>
              <a:xfrm>
                <a:off x="6191447" y="4259172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10B11-EE25-6348-818D-8928A5AE19F8}"/>
                </a:ext>
              </a:extLst>
            </p:cNvPr>
            <p:cNvSpPr txBox="1"/>
            <p:nvPr/>
          </p:nvSpPr>
          <p:spPr>
            <a:xfrm>
              <a:off x="7189571" y="4331169"/>
              <a:ext cx="6596001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Next week: Encoder-Decoder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DBD324-A163-B74F-BB58-97AA6EB6043A}"/>
              </a:ext>
            </a:extLst>
          </p:cNvPr>
          <p:cNvGrpSpPr/>
          <p:nvPr/>
        </p:nvGrpSpPr>
        <p:grpSpPr>
          <a:xfrm>
            <a:off x="4744496" y="1430449"/>
            <a:ext cx="6117171" cy="773713"/>
            <a:chOff x="5807760" y="1383135"/>
            <a:chExt cx="7969499" cy="100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A860F-6F27-6A40-9312-4CA83B52FACB}"/>
                </a:ext>
              </a:extLst>
            </p:cNvPr>
            <p:cNvGrpSpPr/>
            <p:nvPr/>
          </p:nvGrpSpPr>
          <p:grpSpPr>
            <a:xfrm>
              <a:off x="5807760" y="1383135"/>
              <a:ext cx="7969499" cy="1008000"/>
              <a:chOff x="5829424" y="806038"/>
              <a:chExt cx="7969499" cy="100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0C3D81-B155-1F4C-9F57-9C3137E8DFF0}"/>
                  </a:ext>
                </a:extLst>
              </p:cNvPr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6EBEB63-E6F2-4844-A53F-5519696E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F585F2-A81A-D047-87D6-A253AC2C4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DC90B5-EABF-D44D-9BEE-9288DC367A89}"/>
                    </a:ext>
                  </a:extLst>
                </p:cNvPr>
                <p:cNvSpPr txBox="1"/>
                <p:nvPr/>
              </p:nvSpPr>
              <p:spPr>
                <a:xfrm>
                  <a:off x="6191447" y="986583"/>
                  <a:ext cx="283954" cy="681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rPr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FBCB3D-4734-2147-855F-1B385859FBD1}"/>
                  </a:ext>
                </a:extLst>
              </p:cNvPr>
              <p:cNvSpPr txBox="1"/>
              <p:nvPr/>
            </p:nvSpPr>
            <p:spPr>
              <a:xfrm>
                <a:off x="7164405" y="1063526"/>
                <a:ext cx="6634518" cy="52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9226D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Introduction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0BE3AF-872D-B846-B36F-818286404C2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79760" y="1453572"/>
              <a:ext cx="864000" cy="864000"/>
            </a:xfrm>
            <a:prstGeom prst="ellipse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B2C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7FCB2-FAB3-784B-A12C-6930CB633274}"/>
                </a:ext>
              </a:extLst>
            </p:cNvPr>
            <p:cNvSpPr txBox="1"/>
            <p:nvPr/>
          </p:nvSpPr>
          <p:spPr>
            <a:xfrm>
              <a:off x="6169784" y="1565892"/>
              <a:ext cx="283955" cy="68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98C4-3876-0B40-9D08-E42F59EC706E}"/>
              </a:ext>
            </a:extLst>
          </p:cNvPr>
          <p:cNvGrpSpPr/>
          <p:nvPr/>
        </p:nvGrpSpPr>
        <p:grpSpPr>
          <a:xfrm>
            <a:off x="4744495" y="3605759"/>
            <a:ext cx="6117172" cy="773714"/>
            <a:chOff x="4709565" y="3508655"/>
            <a:chExt cx="7969500" cy="100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894835-20E9-BB4B-BB2D-D58D4FC94FE0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7CB4F0D-2D01-0F4D-8C16-60C65D81A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2B5E1C-A285-1E41-AB0E-472954AA6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230267-6C75-384A-9301-F0545AE360A3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2B472A-996E-8443-9D1A-FC9B3BA7A101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Word Embeddings</a:t>
              </a:r>
            </a:p>
          </p:txBody>
        </p:sp>
      </p:grp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EE37BB88-21D1-EF4A-ADFD-7B9A3DB67557}"/>
              </a:ext>
            </a:extLst>
          </p:cNvPr>
          <p:cNvSpPr txBox="1">
            <a:spLocks/>
          </p:cNvSpPr>
          <p:nvPr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34327-492D-7D4C-926E-EC498D594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6688" y="6415088"/>
            <a:ext cx="595312" cy="252412"/>
          </a:xfrm>
          <a:prstGeom prst="rect">
            <a:avLst/>
          </a:prstGeom>
        </p:spPr>
        <p:txBody>
          <a:bodyPr/>
          <a:lstStyle/>
          <a:p>
            <a:fld id="{E012F146-47F9-A646-B182-8CC39B8AD32B}" type="slidenum">
              <a:rPr lang="x-none" smtClean="0"/>
              <a:pPr/>
              <a:t>4</a:t>
            </a:fld>
            <a:endParaRPr lang="x-non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006942-ADE6-CC41-A412-0D827CF5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3824" y="376977"/>
            <a:ext cx="1226404" cy="9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5</a:t>
            </a:fld>
            <a:endParaRPr lang="x-none"/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D67D0C64-1091-E74A-AA45-54400B537532}"/>
              </a:ext>
            </a:extLst>
          </p:cNvPr>
          <p:cNvSpPr/>
          <p:nvPr/>
        </p:nvSpPr>
        <p:spPr>
          <a:xfrm>
            <a:off x="609600" y="2282613"/>
            <a:ext cx="2294633" cy="182021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4" name="テキスト ボックス 25">
            <a:extLst>
              <a:ext uri="{FF2B5EF4-FFF2-40B4-BE49-F238E27FC236}">
                <a16:creationId xmlns:a16="http://schemas.microsoft.com/office/drawing/2014/main" id="{501834F4-664E-4C6B-8F4A-723D1E6F1774}"/>
              </a:ext>
            </a:extLst>
          </p:cNvPr>
          <p:cNvSpPr txBox="1"/>
          <p:nvPr/>
        </p:nvSpPr>
        <p:spPr>
          <a:xfrm>
            <a:off x="515443" y="4421925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Word based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‘cat is cute’</a:t>
            </a:r>
          </a:p>
          <a:p>
            <a:pPr>
              <a:spcBef>
                <a:spcPts val="1200"/>
              </a:spcBef>
              <a:defRPr/>
            </a:pPr>
            <a:r>
              <a:rPr kumimoji="1" lang="en-US" altLang="ja-JP" sz="1400" kern="0" dirty="0">
                <a:solidFill>
                  <a:srgbClr val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[‘cat’, ‘is’, ‘cute’]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F9737C-F637-CA41-BCC1-70BA5C86CF98}"/>
              </a:ext>
            </a:extLst>
          </p:cNvPr>
          <p:cNvSpPr>
            <a:spLocks noChangeAspect="1"/>
          </p:cNvSpPr>
          <p:nvPr/>
        </p:nvSpPr>
        <p:spPr>
          <a:xfrm>
            <a:off x="1557857" y="2109434"/>
            <a:ext cx="338667" cy="346357"/>
          </a:xfrm>
          <a:prstGeom prst="ellipse">
            <a:avLst/>
          </a:prstGeom>
          <a:solidFill>
            <a:srgbClr val="17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672BC35-47D2-4E1A-8BE4-CFD66C6466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371" y="2650174"/>
            <a:ext cx="1085090" cy="1085090"/>
          </a:xfrm>
          <a:prstGeom prst="rect">
            <a:avLst/>
          </a:prstGeom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A9DCEC83-1924-7C42-BBF6-A26D7EFD49A3}"/>
              </a:ext>
            </a:extLst>
          </p:cNvPr>
          <p:cNvSpPr/>
          <p:nvPr/>
        </p:nvSpPr>
        <p:spPr>
          <a:xfrm>
            <a:off x="3469948" y="2282613"/>
            <a:ext cx="2294633" cy="182021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CAFCFC-6606-324D-B6AB-32F06AAE6ECA}"/>
              </a:ext>
            </a:extLst>
          </p:cNvPr>
          <p:cNvSpPr>
            <a:spLocks noChangeAspect="1"/>
          </p:cNvSpPr>
          <p:nvPr/>
        </p:nvSpPr>
        <p:spPr>
          <a:xfrm>
            <a:off x="4447930" y="2095700"/>
            <a:ext cx="338667" cy="346357"/>
          </a:xfrm>
          <a:prstGeom prst="ellipse">
            <a:avLst/>
          </a:prstGeom>
          <a:solidFill>
            <a:srgbClr val="17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テキスト ボックス 25">
            <a:extLst>
              <a:ext uri="{FF2B5EF4-FFF2-40B4-BE49-F238E27FC236}">
                <a16:creationId xmlns:a16="http://schemas.microsoft.com/office/drawing/2014/main" id="{61D54B46-9AC2-4914-B359-1091B00D8330}"/>
              </a:ext>
            </a:extLst>
          </p:cNvPr>
          <p:cNvSpPr txBox="1"/>
          <p:nvPr/>
        </p:nvSpPr>
        <p:spPr>
          <a:xfrm>
            <a:off x="3393638" y="4421925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Character based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‘cat is cute’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[‘c’, ‘a’, ‘t’, ‘</a:t>
            </a:r>
            <a:r>
              <a:rPr kumimoji="1" lang="en-SG" altLang="ja-JP" sz="1400" dirty="0" err="1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i</a:t>
            </a: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’, ‘s’, ‘c’, ‘u’, ‘t’, ‘e’]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A55D3C-0A30-461E-BFE0-2B8D388366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4719" y="2650174"/>
            <a:ext cx="1085090" cy="1085090"/>
          </a:xfrm>
          <a:prstGeom prst="rect">
            <a:avLst/>
          </a:prstGeom>
        </p:spPr>
      </p:pic>
      <p:sp>
        <p:nvSpPr>
          <p:cNvPr id="38" name="テキスト ボックス 25">
            <a:extLst>
              <a:ext uri="{FF2B5EF4-FFF2-40B4-BE49-F238E27FC236}">
                <a16:creationId xmlns:a16="http://schemas.microsoft.com/office/drawing/2014/main" id="{24F91EFF-93A2-45B1-8515-C02F1F1070A9}"/>
              </a:ext>
            </a:extLst>
          </p:cNvPr>
          <p:cNvSpPr txBox="1"/>
          <p:nvPr/>
        </p:nvSpPr>
        <p:spPr>
          <a:xfrm>
            <a:off x="6271833" y="4389878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Byte Pair Encoding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‘played’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['play', 'e', 'd']</a:t>
            </a: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741CD451-708A-B34C-8B5A-E237DB9A0A28}"/>
              </a:ext>
            </a:extLst>
          </p:cNvPr>
          <p:cNvSpPr/>
          <p:nvPr/>
        </p:nvSpPr>
        <p:spPr>
          <a:xfrm>
            <a:off x="6326844" y="2282613"/>
            <a:ext cx="2294633" cy="182021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A85CBF-ECC7-2D4F-BFE5-9AB7BA6223EB}"/>
              </a:ext>
            </a:extLst>
          </p:cNvPr>
          <p:cNvSpPr>
            <a:spLocks noChangeAspect="1"/>
          </p:cNvSpPr>
          <p:nvPr/>
        </p:nvSpPr>
        <p:spPr>
          <a:xfrm>
            <a:off x="7308278" y="2115789"/>
            <a:ext cx="338667" cy="346357"/>
          </a:xfrm>
          <a:prstGeom prst="ellipse">
            <a:avLst/>
          </a:prstGeom>
          <a:solidFill>
            <a:srgbClr val="17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8429F55-0DFA-4412-A080-4CBF0E27CD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615" y="2650174"/>
            <a:ext cx="1085090" cy="1085090"/>
          </a:xfrm>
          <a:prstGeom prst="rect">
            <a:avLst/>
          </a:prstGeom>
        </p:spPr>
      </p:pic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A6AB7DD4-A28D-504B-A8C2-7FC6A98AFEE6}"/>
              </a:ext>
            </a:extLst>
          </p:cNvPr>
          <p:cNvSpPr/>
          <p:nvPr/>
        </p:nvSpPr>
        <p:spPr>
          <a:xfrm>
            <a:off x="9260815" y="2282613"/>
            <a:ext cx="2294633" cy="182021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1065C-B810-4FCB-A826-94D1410F467F}"/>
              </a:ext>
            </a:extLst>
          </p:cNvPr>
          <p:cNvSpPr>
            <a:spLocks noChangeAspect="1"/>
          </p:cNvSpPr>
          <p:nvPr/>
        </p:nvSpPr>
        <p:spPr>
          <a:xfrm>
            <a:off x="10250546" y="2120970"/>
            <a:ext cx="338667" cy="346357"/>
          </a:xfrm>
          <a:prstGeom prst="ellipse">
            <a:avLst/>
          </a:prstGeom>
          <a:solidFill>
            <a:srgbClr val="17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cs typeface="Arial" panose="020B0604020202020204" pitchFamily="34" charset="0"/>
              </a:rPr>
              <a:t>4</a:t>
            </a:r>
            <a:endParaRPr kumimoji="0" lang="en-V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 Omega" pitchFamily="2" charset="77"/>
              <a:cs typeface="Arial" panose="020B0604020202020204" pitchFamily="34" charset="0"/>
            </a:endParaRPr>
          </a:p>
        </p:txBody>
      </p:sp>
      <p:sp>
        <p:nvSpPr>
          <p:cNvPr id="39" name="テキスト ボックス 25">
            <a:extLst>
              <a:ext uri="{FF2B5EF4-FFF2-40B4-BE49-F238E27FC236}">
                <a16:creationId xmlns:a16="http://schemas.microsoft.com/office/drawing/2014/main" id="{F1BBEF2A-E5CF-47A4-AED4-EABA3C903B2A}"/>
              </a:ext>
            </a:extLst>
          </p:cNvPr>
          <p:cNvSpPr txBox="1"/>
          <p:nvPr/>
        </p:nvSpPr>
        <p:spPr>
          <a:xfrm>
            <a:off x="9150028" y="4421925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Word Piece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‘playing’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['pl', '##a', '##y', '##</a:t>
            </a:r>
            <a:r>
              <a:rPr kumimoji="1" lang="en-SG" altLang="ja-JP" sz="1400" dirty="0" err="1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i</a:t>
            </a: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', '##ng']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4CCF1B-359A-4C05-9A58-C8683ECE00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5586" y="2650174"/>
            <a:ext cx="1085090" cy="1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144" name="テキスト ボックス 25">
            <a:extLst>
              <a:ext uri="{FF2B5EF4-FFF2-40B4-BE49-F238E27FC236}">
                <a16:creationId xmlns:a16="http://schemas.microsoft.com/office/drawing/2014/main" id="{501834F4-664E-4C6B-8F4A-723D1E6F1774}"/>
              </a:ext>
            </a:extLst>
          </p:cNvPr>
          <p:cNvSpPr txBox="1"/>
          <p:nvPr/>
        </p:nvSpPr>
        <p:spPr>
          <a:xfrm>
            <a:off x="525780" y="1294391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Word based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‘cat is cute’</a:t>
            </a:r>
          </a:p>
          <a:p>
            <a:pPr>
              <a:spcBef>
                <a:spcPts val="1200"/>
              </a:spcBef>
              <a:defRPr/>
            </a:pPr>
            <a:r>
              <a:rPr kumimoji="1" lang="en-US" altLang="ja-JP" sz="1400" kern="0" dirty="0">
                <a:solidFill>
                  <a:srgbClr val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[‘cat’, ‘is’, ‘cute’]</a:t>
            </a:r>
          </a:p>
        </p:txBody>
      </p:sp>
      <p:sp>
        <p:nvSpPr>
          <p:cNvPr id="37" name="テキスト ボックス 25">
            <a:extLst>
              <a:ext uri="{FF2B5EF4-FFF2-40B4-BE49-F238E27FC236}">
                <a16:creationId xmlns:a16="http://schemas.microsoft.com/office/drawing/2014/main" id="{61D54B46-9AC2-4914-B359-1091B00D8330}"/>
              </a:ext>
            </a:extLst>
          </p:cNvPr>
          <p:cNvSpPr txBox="1"/>
          <p:nvPr/>
        </p:nvSpPr>
        <p:spPr>
          <a:xfrm>
            <a:off x="3403975" y="1294391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Character based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‘cat is cute’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[‘c’, ‘a’, ‘t’, ‘</a:t>
            </a:r>
            <a:r>
              <a:rPr kumimoji="1" lang="en-SG" altLang="ja-JP" sz="1400" dirty="0" err="1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i</a:t>
            </a: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’, ‘s’, ‘c’, ‘u’, ‘t’, ‘e’]</a:t>
            </a:r>
          </a:p>
        </p:txBody>
      </p:sp>
      <p:sp>
        <p:nvSpPr>
          <p:cNvPr id="38" name="テキスト ボックス 25">
            <a:extLst>
              <a:ext uri="{FF2B5EF4-FFF2-40B4-BE49-F238E27FC236}">
                <a16:creationId xmlns:a16="http://schemas.microsoft.com/office/drawing/2014/main" id="{24F91EFF-93A2-45B1-8515-C02F1F1070A9}"/>
              </a:ext>
            </a:extLst>
          </p:cNvPr>
          <p:cNvSpPr txBox="1"/>
          <p:nvPr/>
        </p:nvSpPr>
        <p:spPr>
          <a:xfrm>
            <a:off x="6282170" y="1262344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Byte Pair Encoding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‘played’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['play', 'e', 'd']</a:t>
            </a:r>
          </a:p>
        </p:txBody>
      </p:sp>
      <p:sp>
        <p:nvSpPr>
          <p:cNvPr id="39" name="テキスト ボックス 25">
            <a:extLst>
              <a:ext uri="{FF2B5EF4-FFF2-40B4-BE49-F238E27FC236}">
                <a16:creationId xmlns:a16="http://schemas.microsoft.com/office/drawing/2014/main" id="{F1BBEF2A-E5CF-47A4-AED4-EABA3C903B2A}"/>
              </a:ext>
            </a:extLst>
          </p:cNvPr>
          <p:cNvSpPr txBox="1"/>
          <p:nvPr/>
        </p:nvSpPr>
        <p:spPr>
          <a:xfrm>
            <a:off x="9160365" y="1294391"/>
            <a:ext cx="2586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Word Piece</a:t>
            </a:r>
          </a:p>
          <a:p>
            <a:pPr lvl="0">
              <a:spcBef>
                <a:spcPts val="1200"/>
              </a:spcBef>
              <a:defRPr/>
            </a:pPr>
            <a:endParaRPr kumimoji="1" lang="en-SG" altLang="ja-JP" sz="1400" dirty="0">
              <a:solidFill>
                <a:sysClr val="windowText" lastClr="000000"/>
              </a:solidFill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‘playing’</a:t>
            </a:r>
          </a:p>
          <a:p>
            <a:pPr lvl="0">
              <a:spcBef>
                <a:spcPts val="1200"/>
              </a:spcBef>
              <a:defRPr/>
            </a:pP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['pl', '##a', '##y', '##</a:t>
            </a:r>
            <a:r>
              <a:rPr kumimoji="1" lang="en-SG" altLang="ja-JP" sz="1400" dirty="0" err="1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i</a:t>
            </a:r>
            <a:r>
              <a:rPr kumimoji="1" lang="en-SG" altLang="ja-JP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', '##ng']</a:t>
            </a:r>
          </a:p>
        </p:txBody>
      </p:sp>
      <p:sp>
        <p:nvSpPr>
          <p:cNvPr id="28" name="テキスト ボックス 25">
            <a:extLst>
              <a:ext uri="{FF2B5EF4-FFF2-40B4-BE49-F238E27FC236}">
                <a16:creationId xmlns:a16="http://schemas.microsoft.com/office/drawing/2014/main" id="{5D9E2697-420A-4762-B736-B972D9DE43DB}"/>
              </a:ext>
            </a:extLst>
          </p:cNvPr>
          <p:cNvSpPr txBox="1"/>
          <p:nvPr/>
        </p:nvSpPr>
        <p:spPr>
          <a:xfrm>
            <a:off x="525780" y="3506030"/>
            <a:ext cx="25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rgbClr val="50B848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Simple &amp; easy</a:t>
            </a:r>
          </a:p>
        </p:txBody>
      </p:sp>
      <p:sp>
        <p:nvSpPr>
          <p:cNvPr id="29" name="テキスト ボックス 25">
            <a:extLst>
              <a:ext uri="{FF2B5EF4-FFF2-40B4-BE49-F238E27FC236}">
                <a16:creationId xmlns:a16="http://schemas.microsoft.com/office/drawing/2014/main" id="{6A9B140F-851F-4BA9-9E9B-C77D37456C80}"/>
              </a:ext>
            </a:extLst>
          </p:cNvPr>
          <p:cNvSpPr txBox="1"/>
          <p:nvPr/>
        </p:nvSpPr>
        <p:spPr>
          <a:xfrm>
            <a:off x="525780" y="4207387"/>
            <a:ext cx="25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rgbClr val="FF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Context  meaning</a:t>
            </a:r>
          </a:p>
        </p:txBody>
      </p:sp>
      <p:sp>
        <p:nvSpPr>
          <p:cNvPr id="30" name="テキスト ボックス 25">
            <a:extLst>
              <a:ext uri="{FF2B5EF4-FFF2-40B4-BE49-F238E27FC236}">
                <a16:creationId xmlns:a16="http://schemas.microsoft.com/office/drawing/2014/main" id="{0524C094-9DB3-4D80-A727-D3C728DF5FED}"/>
              </a:ext>
            </a:extLst>
          </p:cNvPr>
          <p:cNvSpPr txBox="1"/>
          <p:nvPr/>
        </p:nvSpPr>
        <p:spPr>
          <a:xfrm>
            <a:off x="525780" y="4908744"/>
            <a:ext cx="25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rgbClr val="FF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OOV</a:t>
            </a:r>
          </a:p>
        </p:txBody>
      </p:sp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E9C5A605-8235-4D6C-BDBB-D01593408360}"/>
              </a:ext>
            </a:extLst>
          </p:cNvPr>
          <p:cNvSpPr txBox="1"/>
          <p:nvPr/>
        </p:nvSpPr>
        <p:spPr>
          <a:xfrm>
            <a:off x="3403975" y="4207387"/>
            <a:ext cx="25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rgbClr val="FF0000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Context  meaning</a:t>
            </a:r>
          </a:p>
        </p:txBody>
      </p:sp>
      <p:sp>
        <p:nvSpPr>
          <p:cNvPr id="45" name="テキスト ボックス 25">
            <a:extLst>
              <a:ext uri="{FF2B5EF4-FFF2-40B4-BE49-F238E27FC236}">
                <a16:creationId xmlns:a16="http://schemas.microsoft.com/office/drawing/2014/main" id="{B06D6327-F226-4636-865E-AA68E83A9D16}"/>
              </a:ext>
            </a:extLst>
          </p:cNvPr>
          <p:cNvSpPr txBox="1"/>
          <p:nvPr/>
        </p:nvSpPr>
        <p:spPr>
          <a:xfrm>
            <a:off x="3403975" y="3506030"/>
            <a:ext cx="25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kumimoji="1" lang="en-SG" altLang="ja-JP" sz="1400" b="1" dirty="0">
                <a:solidFill>
                  <a:srgbClr val="50B848"/>
                </a:solidFill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t>Fine-grained Analysis</a:t>
            </a:r>
          </a:p>
        </p:txBody>
      </p:sp>
    </p:spTree>
    <p:extLst>
      <p:ext uri="{BB962C8B-B14F-4D97-AF65-F5344CB8AC3E}">
        <p14:creationId xmlns:p14="http://schemas.microsoft.com/office/powerpoint/2010/main" val="72129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E0BAAE-4C94-4DAA-B527-A9D18A6B36AE}"/>
              </a:ext>
            </a:extLst>
          </p:cNvPr>
          <p:cNvSpPr/>
          <p:nvPr/>
        </p:nvSpPr>
        <p:spPr>
          <a:xfrm>
            <a:off x="3430619" y="2226737"/>
            <a:ext cx="2624865" cy="367108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136EEBE-A572-41E9-A298-BD317088E4F0}"/>
              </a:ext>
            </a:extLst>
          </p:cNvPr>
          <p:cNvSpPr/>
          <p:nvPr/>
        </p:nvSpPr>
        <p:spPr>
          <a:xfrm>
            <a:off x="8821515" y="2286889"/>
            <a:ext cx="2624863" cy="367108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AA913D2-CD01-40CF-A4FC-D1B3E233CEF5}"/>
              </a:ext>
            </a:extLst>
          </p:cNvPr>
          <p:cNvSpPr/>
          <p:nvPr/>
        </p:nvSpPr>
        <p:spPr>
          <a:xfrm>
            <a:off x="6127052" y="2286889"/>
            <a:ext cx="2624865" cy="367108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99B9BB-6ADB-4345-A237-384F3DEF2773}"/>
              </a:ext>
            </a:extLst>
          </p:cNvPr>
          <p:cNvSpPr/>
          <p:nvPr/>
        </p:nvSpPr>
        <p:spPr>
          <a:xfrm>
            <a:off x="745626" y="2286889"/>
            <a:ext cx="2624863" cy="367108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41E34-AE1D-B242-AE16-26E99A0B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3CDDA-83A5-8A42-A1FC-841AADF3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7</a:t>
            </a:fld>
            <a:endParaRPr lang="x-none"/>
          </a:p>
        </p:txBody>
      </p:sp>
      <p:sp>
        <p:nvSpPr>
          <p:cNvPr id="443" name="Subtitle 6">
            <a:extLst>
              <a:ext uri="{FF2B5EF4-FFF2-40B4-BE49-F238E27FC236}">
                <a16:creationId xmlns:a16="http://schemas.microsoft.com/office/drawing/2014/main" id="{B5E9FD08-6E43-41A8-B681-7014586B8CAF}"/>
              </a:ext>
            </a:extLst>
          </p:cNvPr>
          <p:cNvSpPr txBox="1">
            <a:spLocks/>
          </p:cNvSpPr>
          <p:nvPr/>
        </p:nvSpPr>
        <p:spPr>
          <a:xfrm>
            <a:off x="525780" y="110702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methods comparison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22232AE-3855-44FB-93DD-429D69E0DF03}"/>
              </a:ext>
            </a:extLst>
          </p:cNvPr>
          <p:cNvSpPr/>
          <p:nvPr/>
        </p:nvSpPr>
        <p:spPr>
          <a:xfrm rot="10800000" flipV="1">
            <a:off x="745623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54AE47-C7FB-4134-9AEB-6BEDEFBB6991}"/>
              </a:ext>
            </a:extLst>
          </p:cNvPr>
          <p:cNvSpPr txBox="1"/>
          <p:nvPr/>
        </p:nvSpPr>
        <p:spPr>
          <a:xfrm>
            <a:off x="1060470" y="3521139"/>
            <a:ext cx="188001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Text understanding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Statistical Analysis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Context meaning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OOV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Specific Language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221860E-6F30-437B-9DF2-2333541813CF}"/>
              </a:ext>
            </a:extLst>
          </p:cNvPr>
          <p:cNvCxnSpPr>
            <a:cxnSpLocks/>
          </p:cNvCxnSpPr>
          <p:nvPr/>
        </p:nvCxnSpPr>
        <p:spPr>
          <a:xfrm>
            <a:off x="1016323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3C4CCD4-EC68-47E5-A4F0-C02DB09C4390}"/>
              </a:ext>
            </a:extLst>
          </p:cNvPr>
          <p:cNvCxnSpPr>
            <a:cxnSpLocks/>
          </p:cNvCxnSpPr>
          <p:nvPr/>
        </p:nvCxnSpPr>
        <p:spPr>
          <a:xfrm>
            <a:off x="1016323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50F39D-0FA3-42E3-93DF-7C1739A54B37}"/>
              </a:ext>
            </a:extLst>
          </p:cNvPr>
          <p:cNvCxnSpPr>
            <a:cxnSpLocks/>
          </p:cNvCxnSpPr>
          <p:nvPr/>
        </p:nvCxnSpPr>
        <p:spPr>
          <a:xfrm>
            <a:off x="1016323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009E919-3137-45E2-BE6C-A213E8FFE20C}"/>
              </a:ext>
            </a:extLst>
          </p:cNvPr>
          <p:cNvCxnSpPr>
            <a:cxnSpLocks/>
          </p:cNvCxnSpPr>
          <p:nvPr/>
        </p:nvCxnSpPr>
        <p:spPr>
          <a:xfrm>
            <a:off x="1016323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211CC06-3F9A-4D41-A185-2F6791FA6258}"/>
              </a:ext>
            </a:extLst>
          </p:cNvPr>
          <p:cNvCxnSpPr>
            <a:cxnSpLocks/>
          </p:cNvCxnSpPr>
          <p:nvPr/>
        </p:nvCxnSpPr>
        <p:spPr>
          <a:xfrm>
            <a:off x="1016323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560B523-8524-4F32-82CC-2490C2D27F25}"/>
              </a:ext>
            </a:extLst>
          </p:cNvPr>
          <p:cNvSpPr/>
          <p:nvPr/>
        </p:nvSpPr>
        <p:spPr>
          <a:xfrm rot="10800000" flipV="1">
            <a:off x="3436336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28CCCD-586B-4FBA-9218-7EAC34D51EA5}"/>
              </a:ext>
            </a:extLst>
          </p:cNvPr>
          <p:cNvSpPr txBox="1"/>
          <p:nvPr/>
        </p:nvSpPr>
        <p:spPr>
          <a:xfrm>
            <a:off x="3763199" y="3521139"/>
            <a:ext cx="1880014" cy="17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Fine-Grained Analysis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Rare words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Context meaning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High dimension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Semantic Information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A031367-898E-4778-86F6-9382962A8747}"/>
              </a:ext>
            </a:extLst>
          </p:cNvPr>
          <p:cNvCxnSpPr>
            <a:cxnSpLocks/>
          </p:cNvCxnSpPr>
          <p:nvPr/>
        </p:nvCxnSpPr>
        <p:spPr>
          <a:xfrm>
            <a:off x="3719052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C00173-412D-4466-A008-6BCB54322429}"/>
              </a:ext>
            </a:extLst>
          </p:cNvPr>
          <p:cNvCxnSpPr>
            <a:cxnSpLocks/>
          </p:cNvCxnSpPr>
          <p:nvPr/>
        </p:nvCxnSpPr>
        <p:spPr>
          <a:xfrm>
            <a:off x="3719052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058EF4-4329-4159-8D2C-94D7E1655915}"/>
              </a:ext>
            </a:extLst>
          </p:cNvPr>
          <p:cNvCxnSpPr>
            <a:cxnSpLocks/>
          </p:cNvCxnSpPr>
          <p:nvPr/>
        </p:nvCxnSpPr>
        <p:spPr>
          <a:xfrm>
            <a:off x="3719052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3ED9462-14BE-41F9-8998-7EE253F13CAD}"/>
              </a:ext>
            </a:extLst>
          </p:cNvPr>
          <p:cNvCxnSpPr>
            <a:cxnSpLocks/>
          </p:cNvCxnSpPr>
          <p:nvPr/>
        </p:nvCxnSpPr>
        <p:spPr>
          <a:xfrm>
            <a:off x="3719052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8BBF3A7-B532-4AC0-9956-0A9884EC59D8}"/>
              </a:ext>
            </a:extLst>
          </p:cNvPr>
          <p:cNvCxnSpPr>
            <a:cxnSpLocks/>
          </p:cNvCxnSpPr>
          <p:nvPr/>
        </p:nvCxnSpPr>
        <p:spPr>
          <a:xfrm>
            <a:off x="3719052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663622C-D179-4AE7-B638-CC943D666EE2}"/>
              </a:ext>
            </a:extLst>
          </p:cNvPr>
          <p:cNvSpPr/>
          <p:nvPr/>
        </p:nvSpPr>
        <p:spPr>
          <a:xfrm rot="10800000" flipV="1">
            <a:off x="6127054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558461-FE7D-4C49-BC59-F188DD191B66}"/>
              </a:ext>
            </a:extLst>
          </p:cNvPr>
          <p:cNvSpPr txBox="1"/>
          <p:nvPr/>
        </p:nvSpPr>
        <p:spPr>
          <a:xfrm>
            <a:off x="6453917" y="3521139"/>
            <a:ext cx="1880014" cy="17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Adaptive Vocabulary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Handle OOV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Context meaning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Vocabularies Size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Token length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2C2FEB-A19A-48DD-B436-5159D90FA42D}"/>
              </a:ext>
            </a:extLst>
          </p:cNvPr>
          <p:cNvCxnSpPr>
            <a:cxnSpLocks/>
          </p:cNvCxnSpPr>
          <p:nvPr/>
        </p:nvCxnSpPr>
        <p:spPr>
          <a:xfrm>
            <a:off x="6409770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E9428CF-D8F5-4610-B18C-F6FDF093AC2B}"/>
              </a:ext>
            </a:extLst>
          </p:cNvPr>
          <p:cNvCxnSpPr>
            <a:cxnSpLocks/>
          </p:cNvCxnSpPr>
          <p:nvPr/>
        </p:nvCxnSpPr>
        <p:spPr>
          <a:xfrm>
            <a:off x="6409770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4093E72-1A2A-42D1-BA45-7772C7DBFABB}"/>
              </a:ext>
            </a:extLst>
          </p:cNvPr>
          <p:cNvCxnSpPr>
            <a:cxnSpLocks/>
          </p:cNvCxnSpPr>
          <p:nvPr/>
        </p:nvCxnSpPr>
        <p:spPr>
          <a:xfrm>
            <a:off x="6409770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E5DB94B-E064-417A-BAA5-D26A66EE1E3D}"/>
              </a:ext>
            </a:extLst>
          </p:cNvPr>
          <p:cNvCxnSpPr>
            <a:cxnSpLocks/>
          </p:cNvCxnSpPr>
          <p:nvPr/>
        </p:nvCxnSpPr>
        <p:spPr>
          <a:xfrm>
            <a:off x="6409770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5820146-1016-4DBC-8A9B-78D6EC195C57}"/>
              </a:ext>
            </a:extLst>
          </p:cNvPr>
          <p:cNvCxnSpPr>
            <a:cxnSpLocks/>
          </p:cNvCxnSpPr>
          <p:nvPr/>
        </p:nvCxnSpPr>
        <p:spPr>
          <a:xfrm>
            <a:off x="6409770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7843082-C17A-4159-9EE4-711638226E47}"/>
              </a:ext>
            </a:extLst>
          </p:cNvPr>
          <p:cNvSpPr/>
          <p:nvPr/>
        </p:nvSpPr>
        <p:spPr>
          <a:xfrm rot="10800000" flipV="1">
            <a:off x="8817764" y="5380342"/>
            <a:ext cx="2624863" cy="577628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AB53C9-CFE9-4B95-9A58-6800D0A03E59}"/>
              </a:ext>
            </a:extLst>
          </p:cNvPr>
          <p:cNvSpPr txBox="1"/>
          <p:nvPr/>
        </p:nvSpPr>
        <p:spPr>
          <a:xfrm>
            <a:off x="9195952" y="3521139"/>
            <a:ext cx="1880014" cy="14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Reduce ambiguity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Longword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Not fully semantic</a:t>
            </a:r>
          </a:p>
          <a:p>
            <a:pPr algn="ctr">
              <a:lnSpc>
                <a:spcPts val="2700"/>
              </a:lnSpc>
            </a:pP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Require Memory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C10AAD5-A735-4136-B73B-5C4366D7AFFD}"/>
              </a:ext>
            </a:extLst>
          </p:cNvPr>
          <p:cNvCxnSpPr>
            <a:cxnSpLocks/>
          </p:cNvCxnSpPr>
          <p:nvPr/>
        </p:nvCxnSpPr>
        <p:spPr>
          <a:xfrm>
            <a:off x="9100480" y="3580142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B121BFE-B3D6-4176-9C4F-3AADDD44FB01}"/>
              </a:ext>
            </a:extLst>
          </p:cNvPr>
          <p:cNvCxnSpPr>
            <a:cxnSpLocks/>
          </p:cNvCxnSpPr>
          <p:nvPr/>
        </p:nvCxnSpPr>
        <p:spPr>
          <a:xfrm>
            <a:off x="9100480" y="3933758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94AA876-C520-4A05-8564-72FA0AAF53E5}"/>
              </a:ext>
            </a:extLst>
          </p:cNvPr>
          <p:cNvCxnSpPr>
            <a:cxnSpLocks/>
          </p:cNvCxnSpPr>
          <p:nvPr/>
        </p:nvCxnSpPr>
        <p:spPr>
          <a:xfrm>
            <a:off x="9100480" y="4287373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0E9530D-9FF5-4ABB-BEBC-433A1CC71F77}"/>
              </a:ext>
            </a:extLst>
          </p:cNvPr>
          <p:cNvCxnSpPr>
            <a:cxnSpLocks/>
          </p:cNvCxnSpPr>
          <p:nvPr/>
        </p:nvCxnSpPr>
        <p:spPr>
          <a:xfrm>
            <a:off x="9100480" y="4640989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9AB6223-F0E6-4162-90D8-FEA92A17DE52}"/>
              </a:ext>
            </a:extLst>
          </p:cNvPr>
          <p:cNvCxnSpPr>
            <a:cxnSpLocks/>
          </p:cNvCxnSpPr>
          <p:nvPr/>
        </p:nvCxnSpPr>
        <p:spPr>
          <a:xfrm>
            <a:off x="9100480" y="4994604"/>
            <a:ext cx="205942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Diagonal Corner Rectangle 62">
            <a:extLst>
              <a:ext uri="{FF2B5EF4-FFF2-40B4-BE49-F238E27FC236}">
                <a16:creationId xmlns:a16="http://schemas.microsoft.com/office/drawing/2014/main" id="{6B77E1C3-253D-504F-A81C-54A8AC0C43E2}"/>
              </a:ext>
            </a:extLst>
          </p:cNvPr>
          <p:cNvSpPr/>
          <p:nvPr/>
        </p:nvSpPr>
        <p:spPr>
          <a:xfrm>
            <a:off x="748484" y="1668826"/>
            <a:ext cx="2619140" cy="888350"/>
          </a:xfrm>
          <a:prstGeom prst="round2DiagRect">
            <a:avLst/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Word based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4" name="Round Diagonal Corner Rectangle 63">
            <a:extLst>
              <a:ext uri="{FF2B5EF4-FFF2-40B4-BE49-F238E27FC236}">
                <a16:creationId xmlns:a16="http://schemas.microsoft.com/office/drawing/2014/main" id="{E3CA32B5-3888-934B-A720-45F6A8EAB7CC}"/>
              </a:ext>
            </a:extLst>
          </p:cNvPr>
          <p:cNvSpPr/>
          <p:nvPr/>
        </p:nvSpPr>
        <p:spPr>
          <a:xfrm>
            <a:off x="3433477" y="1669584"/>
            <a:ext cx="2619140" cy="888350"/>
          </a:xfrm>
          <a:prstGeom prst="round2DiagRect">
            <a:avLst/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Character based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5" name="Round Diagonal Corner Rectangle 64">
            <a:extLst>
              <a:ext uri="{FF2B5EF4-FFF2-40B4-BE49-F238E27FC236}">
                <a16:creationId xmlns:a16="http://schemas.microsoft.com/office/drawing/2014/main" id="{59762445-2454-6C41-A003-09C578D54B89}"/>
              </a:ext>
            </a:extLst>
          </p:cNvPr>
          <p:cNvSpPr/>
          <p:nvPr/>
        </p:nvSpPr>
        <p:spPr>
          <a:xfrm>
            <a:off x="6136518" y="1668826"/>
            <a:ext cx="2615399" cy="888350"/>
          </a:xfrm>
          <a:prstGeom prst="round2Diag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R Omega VN" pitchFamily="2" charset="77"/>
              </a:rPr>
              <a:t>BPE</a:t>
            </a:r>
            <a:endParaRPr lang="en-VN" sz="2600" dirty="0">
              <a:latin typeface="BR Omega VN" pitchFamily="2" charset="77"/>
            </a:endParaRP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C1516F07-0EA9-9943-908A-474131DF9A8B}"/>
              </a:ext>
            </a:extLst>
          </p:cNvPr>
          <p:cNvSpPr/>
          <p:nvPr/>
        </p:nvSpPr>
        <p:spPr>
          <a:xfrm>
            <a:off x="8817764" y="1666667"/>
            <a:ext cx="2624863" cy="888350"/>
          </a:xfrm>
          <a:prstGeom prst="round2DiagRect">
            <a:avLst/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37121"/>
                </a:solidFill>
                <a:latin typeface="BR Omega VN" pitchFamily="2" charset="77"/>
              </a:rPr>
              <a:t>Word piece</a:t>
            </a:r>
            <a:endParaRPr lang="en-VN" sz="2600" dirty="0">
              <a:solidFill>
                <a:srgbClr val="F37121"/>
              </a:solidFill>
              <a:latin typeface="BR Omega VN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5FED02-77B4-4D56-AE68-4E8026B7EF36}"/>
              </a:ext>
            </a:extLst>
          </p:cNvPr>
          <p:cNvSpPr txBox="1"/>
          <p:nvPr/>
        </p:nvSpPr>
        <p:spPr>
          <a:xfrm>
            <a:off x="1036002" y="3057918"/>
            <a:ext cx="2124337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‘cat is cute’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[‘cat’, ‘is’, ‘cute’]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5D5E5C-D0A6-4C7C-A28A-D72E6C5FC0B4}"/>
              </a:ext>
            </a:extLst>
          </p:cNvPr>
          <p:cNvSpPr txBox="1"/>
          <p:nvPr/>
        </p:nvSpPr>
        <p:spPr>
          <a:xfrm>
            <a:off x="3680375" y="3057918"/>
            <a:ext cx="2124337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50B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 is cute’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50B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[‘c’, ‘a’, ‘t’, ‘</a:t>
            </a:r>
            <a:r>
              <a:rPr lang="en-US" sz="1100" dirty="0" err="1">
                <a:solidFill>
                  <a:srgbClr val="50B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100" dirty="0">
                <a:solidFill>
                  <a:srgbClr val="50B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’, ‘s’, ‘c’, ‘u’, ‘t’, ‘e’]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9B1FDC-316D-488A-9113-EB832AFE62FC}"/>
              </a:ext>
            </a:extLst>
          </p:cNvPr>
          <p:cNvSpPr txBox="1"/>
          <p:nvPr/>
        </p:nvSpPr>
        <p:spPr>
          <a:xfrm>
            <a:off x="6136518" y="2894499"/>
            <a:ext cx="2615399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played’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{'</a:t>
            </a:r>
            <a:r>
              <a:rPr lang="en-US" sz="1100" dirty="0" err="1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pla+y</a:t>
            </a: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100" dirty="0" err="1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p+l</a:t>
            </a: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100" dirty="0" err="1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wi+t</a:t>
            </a: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100" dirty="0" err="1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pl+a</a:t>
            </a: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100" dirty="0" err="1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w+i</a:t>
            </a: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'}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034E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['play', 'e', 'd']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90452-ECB4-489B-9C90-3EACD8C51712}"/>
              </a:ext>
            </a:extLst>
          </p:cNvPr>
          <p:cNvSpPr txBox="1"/>
          <p:nvPr/>
        </p:nvSpPr>
        <p:spPr>
          <a:xfrm>
            <a:off x="8834730" y="3057918"/>
            <a:ext cx="2615399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1922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playing’</a:t>
            </a:r>
          </a:p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rgbClr val="1922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['pl', '##a', '##y', '##</a:t>
            </a:r>
            <a:r>
              <a:rPr lang="en-US" sz="1100" dirty="0" err="1">
                <a:solidFill>
                  <a:srgbClr val="1922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100" dirty="0">
                <a:solidFill>
                  <a:srgbClr val="1922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', '##ng']</a:t>
            </a:r>
          </a:p>
        </p:txBody>
      </p:sp>
    </p:spTree>
    <p:extLst>
      <p:ext uri="{BB962C8B-B14F-4D97-AF65-F5344CB8AC3E}">
        <p14:creationId xmlns:p14="http://schemas.microsoft.com/office/powerpoint/2010/main" val="330863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60A95E7-5ADA-1B45-BC37-21B446B9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1BAEC-2F35-9E4E-822B-46FF5EB8B540}"/>
              </a:ext>
            </a:extLst>
          </p:cNvPr>
          <p:cNvSpPr/>
          <p:nvPr/>
        </p:nvSpPr>
        <p:spPr>
          <a:xfrm>
            <a:off x="0" y="0"/>
            <a:ext cx="5211271" cy="6873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0FE60-B900-8743-81EA-8590FF02BE15}"/>
              </a:ext>
            </a:extLst>
          </p:cNvPr>
          <p:cNvSpPr txBox="1"/>
          <p:nvPr/>
        </p:nvSpPr>
        <p:spPr>
          <a:xfrm>
            <a:off x="466138" y="3013501"/>
            <a:ext cx="36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700B9-396B-F94A-B785-85220A672262}"/>
              </a:ext>
            </a:extLst>
          </p:cNvPr>
          <p:cNvGrpSpPr/>
          <p:nvPr/>
        </p:nvGrpSpPr>
        <p:grpSpPr>
          <a:xfrm>
            <a:off x="4744496" y="2518104"/>
            <a:ext cx="6106924" cy="773713"/>
            <a:chOff x="5829424" y="1893693"/>
            <a:chExt cx="7956148" cy="100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A0757-B179-2346-B244-C95262501B00}"/>
                </a:ext>
              </a:extLst>
            </p:cNvPr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B77D34-59AC-564E-A016-CE9A80774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6B1E6D-3CEF-F74B-8F34-20975835D8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srgbClr val="19226D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A3045B-ABCF-A74A-8F1D-28DE093DD565}"/>
                  </a:ext>
                </a:extLst>
              </p:cNvPr>
              <p:cNvSpPr txBox="1"/>
              <p:nvPr/>
            </p:nvSpPr>
            <p:spPr>
              <a:xfrm>
                <a:off x="6191447" y="2083863"/>
                <a:ext cx="283954" cy="68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13FCF-3514-E041-B741-76142C83DFE8}"/>
                </a:ext>
              </a:extLst>
            </p:cNvPr>
            <p:cNvSpPr txBox="1"/>
            <p:nvPr/>
          </p:nvSpPr>
          <p:spPr>
            <a:xfrm>
              <a:off x="7164405" y="2191583"/>
              <a:ext cx="6621167" cy="52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Tokenization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610524-0DFA-634F-863B-68CCA9095A1E}"/>
              </a:ext>
            </a:extLst>
          </p:cNvPr>
          <p:cNvGrpSpPr/>
          <p:nvPr/>
        </p:nvGrpSpPr>
        <p:grpSpPr>
          <a:xfrm>
            <a:off x="4744495" y="4693414"/>
            <a:ext cx="6106924" cy="773714"/>
            <a:chOff x="5829424" y="4069003"/>
            <a:chExt cx="7956148" cy="100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E0B513-0395-394D-B3DD-0F88D4AA6741}"/>
                </a:ext>
              </a:extLst>
            </p:cNvPr>
            <p:cNvGrpSpPr/>
            <p:nvPr/>
          </p:nvGrpSpPr>
          <p:grpSpPr>
            <a:xfrm>
              <a:off x="5829424" y="4069003"/>
              <a:ext cx="1008000" cy="1008000"/>
              <a:chOff x="5829424" y="4069003"/>
              <a:chExt cx="1008000" cy="10080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CBECF1-7A1A-1648-981C-DC8D440D0F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406900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57C8F3-8BA8-1E4D-A7C9-35671FEF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413987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B4D598-C08D-294D-947A-9FD0E4EEE309}"/>
                  </a:ext>
                </a:extLst>
              </p:cNvPr>
              <p:cNvSpPr txBox="1"/>
              <p:nvPr/>
            </p:nvSpPr>
            <p:spPr>
              <a:xfrm>
                <a:off x="6191447" y="4259172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10B11-EE25-6348-818D-8928A5AE19F8}"/>
                </a:ext>
              </a:extLst>
            </p:cNvPr>
            <p:cNvSpPr txBox="1"/>
            <p:nvPr/>
          </p:nvSpPr>
          <p:spPr>
            <a:xfrm>
              <a:off x="7189571" y="4331169"/>
              <a:ext cx="6596001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Next week: Encoder-Decoder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DBD324-A163-B74F-BB58-97AA6EB6043A}"/>
              </a:ext>
            </a:extLst>
          </p:cNvPr>
          <p:cNvGrpSpPr/>
          <p:nvPr/>
        </p:nvGrpSpPr>
        <p:grpSpPr>
          <a:xfrm>
            <a:off x="4744496" y="1430449"/>
            <a:ext cx="6117171" cy="773713"/>
            <a:chOff x="5807760" y="1383135"/>
            <a:chExt cx="7969499" cy="100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A860F-6F27-6A40-9312-4CA83B52FACB}"/>
                </a:ext>
              </a:extLst>
            </p:cNvPr>
            <p:cNvGrpSpPr/>
            <p:nvPr/>
          </p:nvGrpSpPr>
          <p:grpSpPr>
            <a:xfrm>
              <a:off x="5807760" y="1383135"/>
              <a:ext cx="7969499" cy="1008000"/>
              <a:chOff x="5829424" y="806038"/>
              <a:chExt cx="7969499" cy="100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0C3D81-B155-1F4C-9F57-9C3137E8DFF0}"/>
                  </a:ext>
                </a:extLst>
              </p:cNvPr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6EBEB63-E6F2-4844-A53F-5519696E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F585F2-A81A-D047-87D6-A253AC2C4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DC90B5-EABF-D44D-9BEE-9288DC367A89}"/>
                    </a:ext>
                  </a:extLst>
                </p:cNvPr>
                <p:cNvSpPr txBox="1"/>
                <p:nvPr/>
              </p:nvSpPr>
              <p:spPr>
                <a:xfrm>
                  <a:off x="6191447" y="986583"/>
                  <a:ext cx="283954" cy="681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rPr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FBCB3D-4734-2147-855F-1B385859FBD1}"/>
                  </a:ext>
                </a:extLst>
              </p:cNvPr>
              <p:cNvSpPr txBox="1"/>
              <p:nvPr/>
            </p:nvSpPr>
            <p:spPr>
              <a:xfrm>
                <a:off x="7164405" y="1063526"/>
                <a:ext cx="6634518" cy="52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9226D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Introduction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0BE3AF-872D-B846-B36F-818286404C2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79760" y="1453572"/>
              <a:ext cx="864000" cy="864000"/>
            </a:xfrm>
            <a:prstGeom prst="ellipse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B2C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7FCB2-FAB3-784B-A12C-6930CB633274}"/>
                </a:ext>
              </a:extLst>
            </p:cNvPr>
            <p:cNvSpPr txBox="1"/>
            <p:nvPr/>
          </p:nvSpPr>
          <p:spPr>
            <a:xfrm>
              <a:off x="6169784" y="1565892"/>
              <a:ext cx="283955" cy="68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98C4-3876-0B40-9D08-E42F59EC706E}"/>
              </a:ext>
            </a:extLst>
          </p:cNvPr>
          <p:cNvGrpSpPr/>
          <p:nvPr/>
        </p:nvGrpSpPr>
        <p:grpSpPr>
          <a:xfrm>
            <a:off x="4744495" y="3605759"/>
            <a:ext cx="6117172" cy="773714"/>
            <a:chOff x="4709565" y="3508655"/>
            <a:chExt cx="7969500" cy="100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894835-20E9-BB4B-BB2D-D58D4FC94FE0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7CB4F0D-2D01-0F4D-8C16-60C65D81A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2B5E1C-A285-1E41-AB0E-472954AA6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F37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230267-6C75-384A-9301-F0545AE360A3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2B472A-996E-8443-9D1A-FC9B3BA7A101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Word Embeddings</a:t>
              </a:r>
            </a:p>
          </p:txBody>
        </p:sp>
      </p:grp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EE37BB88-21D1-EF4A-ADFD-7B9A3DB67557}"/>
              </a:ext>
            </a:extLst>
          </p:cNvPr>
          <p:cNvSpPr txBox="1">
            <a:spLocks/>
          </p:cNvSpPr>
          <p:nvPr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34327-492D-7D4C-926E-EC498D594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6688" y="6415088"/>
            <a:ext cx="595312" cy="252412"/>
          </a:xfrm>
          <a:prstGeom prst="rect">
            <a:avLst/>
          </a:prstGeom>
        </p:spPr>
        <p:txBody>
          <a:bodyPr/>
          <a:lstStyle/>
          <a:p>
            <a:fld id="{E012F146-47F9-A646-B182-8CC39B8AD32B}" type="slidenum">
              <a:rPr lang="x-none" smtClean="0"/>
              <a:pPr/>
              <a:t>8</a:t>
            </a:fld>
            <a:endParaRPr lang="x-non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006942-ADE6-CC41-A412-0D827CF5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3824" y="376977"/>
            <a:ext cx="1226404" cy="9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03BF04-444E-A44E-A640-F847E62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D991-E580-904E-9D4D-52AC888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A9832-0D06-4341-BDCE-6A7B6E981894}"/>
              </a:ext>
            </a:extLst>
          </p:cNvPr>
          <p:cNvGrpSpPr/>
          <p:nvPr/>
        </p:nvGrpSpPr>
        <p:grpSpPr>
          <a:xfrm>
            <a:off x="3371890" y="2095700"/>
            <a:ext cx="2630199" cy="2636089"/>
            <a:chOff x="3371890" y="2095700"/>
            <a:chExt cx="2630199" cy="2636089"/>
          </a:xfrm>
        </p:grpSpPr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A9DCEC83-1924-7C42-BBF6-A26D7EFD49A3}"/>
                </a:ext>
              </a:extLst>
            </p:cNvPr>
            <p:cNvSpPr/>
            <p:nvPr/>
          </p:nvSpPr>
          <p:spPr>
            <a:xfrm>
              <a:off x="3469948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テキスト ボックス 25">
              <a:extLst>
                <a:ext uri="{FF2B5EF4-FFF2-40B4-BE49-F238E27FC236}">
                  <a16:creationId xmlns:a16="http://schemas.microsoft.com/office/drawing/2014/main" id="{D2321790-FBE3-7944-A670-DD63D1D2CE88}"/>
                </a:ext>
              </a:extLst>
            </p:cNvPr>
            <p:cNvSpPr txBox="1"/>
            <p:nvPr/>
          </p:nvSpPr>
          <p:spPr>
            <a:xfrm>
              <a:off x="3371890" y="4424012"/>
              <a:ext cx="263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722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Count based method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CAFCFC-6606-324D-B6AB-32F06AAE6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7930" y="2095700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" pitchFamily="2" charset="77"/>
                  <a:cs typeface="Arial" panose="020B0604020202020204" pitchFamily="34" charset="0"/>
                </a:rPr>
                <a:t>1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AA3ED8-95AD-44BA-A715-00E5935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6243" y="2651698"/>
              <a:ext cx="1082042" cy="108204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3FAD34-1980-4ECB-A035-6C82DBF149ED}"/>
              </a:ext>
            </a:extLst>
          </p:cNvPr>
          <p:cNvGrpSpPr/>
          <p:nvPr/>
        </p:nvGrpSpPr>
        <p:grpSpPr>
          <a:xfrm>
            <a:off x="6271834" y="2115789"/>
            <a:ext cx="2630198" cy="2596742"/>
            <a:chOff x="6271834" y="2115789"/>
            <a:chExt cx="2630198" cy="2596742"/>
          </a:xfrm>
        </p:grpSpPr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741CD451-708A-B34C-8B5A-E237DB9A0A28}"/>
                </a:ext>
              </a:extLst>
            </p:cNvPr>
            <p:cNvSpPr/>
            <p:nvPr/>
          </p:nvSpPr>
          <p:spPr>
            <a:xfrm>
              <a:off x="6326844" y="2282613"/>
              <a:ext cx="2294633" cy="18202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テキスト ボックス 25">
              <a:extLst>
                <a:ext uri="{FF2B5EF4-FFF2-40B4-BE49-F238E27FC236}">
                  <a16:creationId xmlns:a16="http://schemas.microsoft.com/office/drawing/2014/main" id="{272359DF-CF3E-DD47-B154-DDBFD81D0FC0}"/>
                </a:ext>
              </a:extLst>
            </p:cNvPr>
            <p:cNvSpPr txBox="1"/>
            <p:nvPr/>
          </p:nvSpPr>
          <p:spPr>
            <a:xfrm>
              <a:off x="6271834" y="4404754"/>
              <a:ext cx="26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SG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0B848"/>
                  </a:solidFill>
                  <a:effectLst/>
                  <a:uLnTx/>
                  <a:uFillTx/>
                  <a:latin typeface="Segoe UI" panose="020B0502040204020203" pitchFamily="34" charset="0"/>
                  <a:ea typeface="メイリオ"/>
                  <a:cs typeface="Segoe UI" panose="020B0502040204020203" pitchFamily="34" charset="0"/>
                </a:rPr>
                <a:t>Prediction Based Method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A85CBF-ECC7-2D4F-BFE5-9AB7BA622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8278" y="2115789"/>
              <a:ext cx="338667" cy="346357"/>
            </a:xfrm>
            <a:prstGeom prst="ellipse">
              <a:avLst/>
            </a:prstGeom>
            <a:solidFill>
              <a:srgbClr val="17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" pitchFamily="2" charset="77"/>
                  <a:ea typeface="+mn-ea"/>
                  <a:cs typeface="Arial" panose="020B0604020202020204" pitchFamily="34" charset="0"/>
                </a:rPr>
                <a:t>2</a:t>
              </a:r>
              <a:endParaRPr kumimoji="0" lang="en-V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" pitchFamily="2" charset="77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716E67-E32F-48A9-B4DF-9C06F473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3139" y="2650174"/>
              <a:ext cx="1082042" cy="1085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19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34EA2"/>
      </a:dk1>
      <a:lt1>
        <a:sysClr val="window" lastClr="FFFFFF"/>
      </a:lt1>
      <a:dk2>
        <a:srgbClr val="19226D"/>
      </a:dk2>
      <a:lt2>
        <a:srgbClr val="F37021"/>
      </a:lt2>
      <a:accent1>
        <a:srgbClr val="33B2C1"/>
      </a:accent1>
      <a:accent2>
        <a:srgbClr val="50B848"/>
      </a:accent2>
      <a:accent3>
        <a:srgbClr val="F2F2F2"/>
      </a:accent3>
      <a:accent4>
        <a:srgbClr val="BFBFBF"/>
      </a:accent4>
      <a:accent5>
        <a:srgbClr val="171616"/>
      </a:accent5>
      <a:accent6>
        <a:srgbClr val="AEABAB"/>
      </a:accent6>
      <a:hlink>
        <a:srgbClr val="F37021"/>
      </a:hlink>
      <a:folHlink>
        <a:srgbClr val="F37021"/>
      </a:folHlink>
    </a:clrScheme>
    <a:fontScheme name="FPT Software temp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617</Words>
  <Application>Microsoft Office PowerPoint</Application>
  <PresentationFormat>Widescreen</PresentationFormat>
  <Paragraphs>193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Meiryo</vt:lpstr>
      <vt:lpstr>Arial</vt:lpstr>
      <vt:lpstr>BR Omega</vt:lpstr>
      <vt:lpstr>BR Omega VN</vt:lpstr>
      <vt:lpstr>Calibri</vt:lpstr>
      <vt:lpstr>Calibri Light</vt:lpstr>
      <vt:lpstr>Consolas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TOKENIZATION</vt:lpstr>
      <vt:lpstr>TOKENIZATION</vt:lpstr>
      <vt:lpstr>TOKENIZATION</vt:lpstr>
      <vt:lpstr>PowerPoint Presentation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adamasankhe88@gmail.com</dc:creator>
  <cp:lastModifiedBy>adamasankhe88@gmail.com</cp:lastModifiedBy>
  <cp:revision>4</cp:revision>
  <dcterms:created xsi:type="dcterms:W3CDTF">2023-09-14T02:52:07Z</dcterms:created>
  <dcterms:modified xsi:type="dcterms:W3CDTF">2023-09-14T09:48:24Z</dcterms:modified>
</cp:coreProperties>
</file>