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7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D842E-FB4B-4380-9BC9-CA5CC50502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8149B-A19B-48FF-872B-A5454EE4AC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062E-B178-4E94-A7B1-07E10EAF31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5DC2D-8DE6-49BF-8F96-C3582178BE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AC0B-9A5D-43E3-B1BD-9BEDB29BF2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B0E29-961E-4FE1-943A-FA2D9322BA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B9BD-5534-4646-BD09-637A08EFA5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85B0-8B4F-495B-BA04-9BE0469291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96051-50E2-4B21-AA35-436B363DBA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7AF9-4382-40B7-BC7A-B7212AF3A4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7A2C-7270-4716-A085-471AC0FACA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BD72F12-1B5C-4711-A132-491A7CAF87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7008" y="314616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3  (Due: 5/22</a:t>
            </a:r>
            <a:r>
              <a:rPr lang="en-US" altLang="zh-TW" baseline="30000" dirty="0">
                <a:solidFill>
                  <a:srgbClr val="3333FF"/>
                </a:solidFill>
              </a:rPr>
              <a:t>nd</a:t>
            </a:r>
            <a:r>
              <a:rPr lang="en-US" altLang="zh-TW" dirty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49128" y="791457"/>
            <a:ext cx="8569325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FontTx/>
              <a:buAutoNum type="arabicParenBoth"/>
            </a:pPr>
            <a:r>
              <a:rPr lang="en-US" altLang="zh-TW" dirty="0"/>
              <a:t>Write a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en-US" altLang="zh-TW"/>
              <a:t>or Python </a:t>
            </a:r>
            <a:r>
              <a:rPr lang="en-US" altLang="zh-TW" dirty="0"/>
              <a:t>program for the </a:t>
            </a:r>
            <a:r>
              <a:rPr lang="en-US" altLang="zh-TW" u="sng" dirty="0"/>
              <a:t>4:2:0 image compression technique</a:t>
            </a:r>
            <a:r>
              <a:rPr lang="en-US" altLang="zh-TW" dirty="0"/>
              <a:t>.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</a:pPr>
            <a:r>
              <a:rPr lang="en-US" altLang="zh-TW" dirty="0"/>
              <a:t>        B = C420(A), A is the </a:t>
            </a:r>
            <a:r>
              <a:rPr lang="en-US" altLang="zh-TW" u="sng" dirty="0"/>
              <a:t>input</a:t>
            </a:r>
            <a:r>
              <a:rPr lang="en-US" altLang="zh-TW" dirty="0"/>
              <a:t> color image and B is the </a:t>
            </a:r>
            <a:r>
              <a:rPr lang="en-US" altLang="zh-TW" u="sng" dirty="0"/>
              <a:t>reconstructed image</a:t>
            </a:r>
            <a:r>
              <a:rPr lang="en-US" altLang="zh-TW" dirty="0"/>
              <a:t>.  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TW" dirty="0"/>
              <a:t>        Just use the interpolation method for reconstruction. </a:t>
            </a:r>
            <a:r>
              <a:rPr lang="en-US" altLang="zh-TW" u="sng" dirty="0"/>
              <a:t>The code should be submitted to </a:t>
            </a:r>
            <a:r>
              <a:rPr lang="en-US" altLang="zh-TW" u="sng" dirty="0" err="1">
                <a:solidFill>
                  <a:srgbClr val="3333FF"/>
                </a:solidFill>
                <a:cs typeface="Times New Roman" pitchFamily="18" charset="0"/>
              </a:rPr>
              <a:t>ceiba</a:t>
            </a:r>
            <a:r>
              <a:rPr lang="en-US" altLang="zh-TW" dirty="0"/>
              <a:t>. (Note: The command  rgb2ycbcr cannot be used.)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TW" dirty="0"/>
              <a:t>                                                                                                                 (25 scores)                      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37567" y="2846322"/>
            <a:ext cx="84969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(2) Write </a:t>
            </a:r>
            <a:r>
              <a:rPr lang="en-US" altLang="zh-TW" u="sng" dirty="0"/>
              <a:t>two concepts</a:t>
            </a:r>
            <a:r>
              <a:rPr lang="en-US" altLang="zh-TW" dirty="0"/>
              <a:t> you learned from the oral presentation on 5/1.  (10 scores)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37567" y="3501008"/>
            <a:ext cx="8496944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/>
              <a:t>(3) (a) Suppose that, for an instrument, the frequency of Do is 300 Hz. What are</a:t>
            </a:r>
            <a:br>
              <a:rPr lang="en-US" altLang="zh-TW" dirty="0"/>
            </a:br>
            <a:r>
              <a:rPr lang="en-US" altLang="zh-TW" dirty="0"/>
              <a:t>     the </a:t>
            </a:r>
            <a:r>
              <a:rPr lang="en-US" altLang="zh-TW" u="sng" dirty="0"/>
              <a:t>frequencies</a:t>
            </a:r>
            <a:r>
              <a:rPr lang="en-US" altLang="zh-TW" dirty="0"/>
              <a:t> of So and La for the instrument?</a:t>
            </a:r>
          </a:p>
          <a:p>
            <a:pPr algn="just">
              <a:spcBef>
                <a:spcPct val="50000"/>
              </a:spcBef>
            </a:pPr>
            <a:r>
              <a:rPr lang="en-US" altLang="zh-TW" dirty="0"/>
              <a:t>(b) Why the music signal is </a:t>
            </a:r>
            <a:r>
              <a:rPr lang="en-US" altLang="zh-TW" u="sng" dirty="0"/>
              <a:t>easier to recognition</a:t>
            </a:r>
            <a:r>
              <a:rPr lang="en-US" altLang="zh-TW" dirty="0"/>
              <a:t> than a speech signal?  (Write at</a:t>
            </a:r>
            <a:br>
              <a:rPr lang="en-US" altLang="zh-TW" dirty="0"/>
            </a:br>
            <a:r>
              <a:rPr lang="en-US" altLang="zh-TW" dirty="0"/>
              <a:t>      least 2 reasons)                                                                                 </a:t>
            </a:r>
          </a:p>
          <a:p>
            <a:pPr algn="just">
              <a:spcBef>
                <a:spcPct val="50000"/>
              </a:spcBef>
            </a:pPr>
            <a:r>
              <a:rPr lang="en-US" altLang="zh-TW" dirty="0"/>
              <a:t>(c) In the noiseless case, in what condition we cannot use the variation of</a:t>
            </a:r>
            <a:br>
              <a:rPr lang="en-US" altLang="zh-TW" dirty="0"/>
            </a:br>
            <a:r>
              <a:rPr lang="en-US" altLang="zh-TW" dirty="0"/>
              <a:t>      amplitude to separate a speech signal into several syllables?   </a:t>
            </a:r>
          </a:p>
          <a:p>
            <a:pPr algn="just">
              <a:spcBef>
                <a:spcPct val="50000"/>
              </a:spcBef>
            </a:pPr>
            <a:r>
              <a:rPr lang="en-US" altLang="zh-TW" dirty="0"/>
              <a:t>(d) Is it possible to hear ultrasound or infrasound? Why?                        (20 scores)</a:t>
            </a:r>
          </a:p>
        </p:txBody>
      </p:sp>
    </p:spTree>
    <p:extLst>
      <p:ext uri="{BB962C8B-B14F-4D97-AF65-F5344CB8AC3E}">
        <p14:creationId xmlns:p14="http://schemas.microsoft.com/office/powerpoint/2010/main" val="20648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404664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/>
              <a:t>(4) (a) Write </a:t>
            </a:r>
            <a:r>
              <a:rPr lang="en-US" altLang="zh-TW" u="sng" dirty="0"/>
              <a:t>two possible methods</a:t>
            </a:r>
            <a:r>
              <a:rPr lang="en-US" altLang="zh-TW" dirty="0"/>
              <a:t> to compress a cartoon image efficiently. (b) Write </a:t>
            </a:r>
            <a:r>
              <a:rPr lang="en-US" altLang="zh-TW" u="sng" dirty="0"/>
              <a:t>two possible ways </a:t>
            </a:r>
            <a:r>
              <a:rPr lang="en-US" altLang="zh-TW" dirty="0"/>
              <a:t>to compress a song more efficiently.             (10 scores)</a:t>
            </a:r>
          </a:p>
        </p:txBody>
      </p:sp>
      <p:sp>
        <p:nvSpPr>
          <p:cNvPr id="9" name="矩形 8"/>
          <p:cNvSpPr/>
          <p:nvPr/>
        </p:nvSpPr>
        <p:spPr>
          <a:xfrm>
            <a:off x="294521" y="1271550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/>
              <a:t>(5) (a) Why we always use the DCT instead of the DFT and the KLT to image compression? (</a:t>
            </a:r>
            <a:r>
              <a:rPr lang="en-US" altLang="zh-TW" u="sng" dirty="0"/>
              <a:t>Write two reasons</a:t>
            </a:r>
            <a:r>
              <a:rPr lang="en-US" altLang="zh-TW" dirty="0"/>
              <a:t>).  (b) Why we always use the 8x8 DCT instead of performing the DCT on the whole image for compression? (</a:t>
            </a:r>
            <a:r>
              <a:rPr lang="en-US" altLang="zh-TW" u="sng" dirty="0"/>
              <a:t>Write three reasons</a:t>
            </a:r>
            <a:r>
              <a:rPr lang="en-US" altLang="zh-TW" dirty="0"/>
              <a:t>)                                                                                                 (10 scores)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15516" y="2753989"/>
            <a:ext cx="86409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/>
              <a:t>(6) Suppose that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1) = 0.4,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2) = 0.22,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3) = 0.17,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4) = 0.1,</a:t>
            </a:r>
          </a:p>
          <a:p>
            <a:pPr algn="just">
              <a:spcBef>
                <a:spcPts val="0"/>
              </a:spcBef>
            </a:pPr>
            <a:r>
              <a:rPr lang="en-US" altLang="zh-TW" i="1" dirty="0"/>
              <a:t>     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5) = 0.04,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6) = 0.03,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7) = 0.02,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8) = 0.01, </a:t>
            </a:r>
          </a:p>
          <a:p>
            <a:pPr algn="just">
              <a:spcBef>
                <a:spcPts val="0"/>
              </a:spcBef>
            </a:pPr>
            <a:r>
              <a:rPr lang="en-US" altLang="zh-TW" i="1" dirty="0"/>
              <a:t>     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9) = 0.006,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10)  = 0.004,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i="1" dirty="0"/>
              <a:t>n</a:t>
            </a:r>
            <a:r>
              <a:rPr lang="en-US" altLang="zh-TW" dirty="0"/>
              <a:t>)  = 0 otherwise. </a:t>
            </a:r>
          </a:p>
          <a:p>
            <a:pPr algn="just">
              <a:spcBef>
                <a:spcPct val="50000"/>
              </a:spcBef>
            </a:pPr>
            <a:r>
              <a:rPr lang="en-US" altLang="zh-TW" dirty="0"/>
              <a:t>   (a) Determine the coding tree of </a:t>
            </a:r>
            <a:r>
              <a:rPr lang="en-US" altLang="zh-TW" i="1" dirty="0"/>
              <a:t>x</a:t>
            </a:r>
            <a:r>
              <a:rPr lang="en-US" altLang="zh-TW" dirty="0"/>
              <a:t> when using the Huffman code in the binary</a:t>
            </a:r>
            <a:br>
              <a:rPr lang="en-US" altLang="zh-TW" dirty="0"/>
            </a:br>
            <a:r>
              <a:rPr lang="en-US" altLang="zh-TW" dirty="0"/>
              <a:t>         (</a:t>
            </a:r>
            <a:r>
              <a:rPr lang="zh-TW" altLang="en-US" dirty="0"/>
              <a:t>二進位</a:t>
            </a:r>
            <a:r>
              <a:rPr lang="en-US" altLang="zh-TW" dirty="0"/>
              <a:t>) system.                                                                             (10 scores)</a:t>
            </a:r>
          </a:p>
          <a:p>
            <a:pPr algn="just">
              <a:spcBef>
                <a:spcPct val="50000"/>
              </a:spcBef>
            </a:pPr>
            <a:r>
              <a:rPr lang="en-US" altLang="zh-TW" dirty="0"/>
              <a:t>    (b) Suppose that length(</a:t>
            </a:r>
            <a:r>
              <a:rPr lang="en-US" altLang="zh-TW" i="1" dirty="0"/>
              <a:t>x</a:t>
            </a:r>
            <a:r>
              <a:rPr lang="en-US" altLang="zh-TW" dirty="0"/>
              <a:t>) = 100,000. Estimate </a:t>
            </a:r>
            <a:r>
              <a:rPr lang="en-US" altLang="zh-TW" u="sng" dirty="0"/>
              <a:t>the range of the total coding</a:t>
            </a:r>
            <a:br>
              <a:rPr lang="en-US" altLang="zh-TW" u="sng" dirty="0"/>
            </a:br>
            <a:r>
              <a:rPr lang="en-US" altLang="zh-TW" dirty="0"/>
              <a:t>           </a:t>
            </a:r>
            <a:r>
              <a:rPr lang="en-US" altLang="zh-TW" u="sng" dirty="0"/>
              <a:t>lengths</a:t>
            </a:r>
            <a:r>
              <a:rPr lang="en-US" altLang="zh-TW" dirty="0"/>
              <a:t> in the  </a:t>
            </a:r>
            <a:r>
              <a:rPr lang="en-US" altLang="zh-TW" i="1" dirty="0"/>
              <a:t>k</a:t>
            </a:r>
            <a:r>
              <a:rPr lang="en-US" altLang="zh-TW" dirty="0"/>
              <a:t>-</a:t>
            </a:r>
            <a:r>
              <a:rPr lang="en-US" altLang="zh-TW" dirty="0" err="1"/>
              <a:t>ary</a:t>
            </a:r>
            <a:r>
              <a:rPr lang="en-US" altLang="zh-TW" dirty="0"/>
              <a:t> (</a:t>
            </a:r>
            <a:r>
              <a:rPr lang="en-US" altLang="zh-TW" i="1" dirty="0"/>
              <a:t>k</a:t>
            </a:r>
            <a:r>
              <a:rPr lang="en-US" altLang="zh-TW" dirty="0"/>
              <a:t> </a:t>
            </a:r>
            <a:r>
              <a:rPr lang="zh-TW" altLang="en-US" dirty="0"/>
              <a:t>進位</a:t>
            </a:r>
            <a:r>
              <a:rPr lang="en-US" altLang="zh-TW" dirty="0"/>
              <a:t>) system when using (</a:t>
            </a:r>
            <a:r>
              <a:rPr lang="en-US" altLang="zh-TW" dirty="0" err="1"/>
              <a:t>i</a:t>
            </a:r>
            <a:r>
              <a:rPr lang="en-US" altLang="zh-TW" dirty="0"/>
              <a:t>) the Huffman code and</a:t>
            </a:r>
            <a:br>
              <a:rPr lang="en-US" altLang="zh-TW" dirty="0"/>
            </a:br>
            <a:r>
              <a:rPr lang="en-US" altLang="zh-TW" dirty="0"/>
              <a:t>          (ii) the arithmetic code.  Express the solution in terms of </a:t>
            </a:r>
            <a:r>
              <a:rPr lang="en-US" altLang="zh-TW" i="1" dirty="0"/>
              <a:t>k</a:t>
            </a:r>
            <a:r>
              <a:rPr lang="en-US" altLang="zh-TW" dirty="0"/>
              <a:t>.         (15 scores)       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323528" y="5877272"/>
            <a:ext cx="84669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</a:t>
            </a:r>
            <a:r>
              <a:rPr lang="zh-TW" altLang="en-US" dirty="0"/>
              <a:t>根據你的學號來回答 </a:t>
            </a:r>
            <a:r>
              <a:rPr lang="en-US" altLang="zh-TW" dirty="0"/>
              <a:t>5/8, 5/15</a:t>
            </a:r>
            <a:r>
              <a:rPr lang="zh-TW" altLang="en-US" dirty="0"/>
              <a:t>上課影片中的問題 </a:t>
            </a:r>
            <a:r>
              <a:rPr lang="en-US" altLang="zh-TW" dirty="0"/>
              <a:t>(</a:t>
            </a:r>
            <a:r>
              <a:rPr lang="zh-TW" altLang="en-US" dirty="0"/>
              <a:t>一題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172080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330</Words>
  <Application>Microsoft Office PowerPoint</Application>
  <PresentationFormat>如螢幕大小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標楷體</vt:lpstr>
      <vt:lpstr>Arial</vt:lpstr>
      <vt:lpstr>Times New Roman</vt:lpstr>
      <vt:lpstr>預設簡報設計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233</cp:revision>
  <cp:lastPrinted>2020-05-07T06:37:24Z</cp:lastPrinted>
  <dcterms:created xsi:type="dcterms:W3CDTF">2008-03-09T11:59:35Z</dcterms:created>
  <dcterms:modified xsi:type="dcterms:W3CDTF">2020-05-07T06:37:30Z</dcterms:modified>
</cp:coreProperties>
</file>