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AA5DF-1A13-4F0D-A692-B5C0459586B7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3D230-3BC2-4DD7-983B-22FF4C9222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28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3D230-3BC2-4DD7-983B-22FF4C92225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1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0B608-4897-446C-B58C-CFACDE4D98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465B9-72CD-4D6D-8766-7AFD12C650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87F14-9B3A-4B21-B27B-7EB3D88A81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40C70-99F8-4509-83F3-B4F38E8C9B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723FC-AC77-451D-89AE-0DF8C36813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1808-B05F-43B6-A7B1-7CD929CF96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5CC1-A35A-40B8-AEA5-42A8797B5F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D365B-92D3-42BB-9A92-1E68ED9DD1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654F-348A-435C-A0D2-9474836A76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B767-8CAB-4D5E-8E83-EFADD5D54D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8CBD-A334-444D-9A15-D5FCB5D557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2F74066-0CAA-4E8B-9340-C17FF4A787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Box 4"/>
          <p:cNvSpPr txBox="1">
            <a:spLocks noChangeArrowheads="1"/>
          </p:cNvSpPr>
          <p:nvPr/>
        </p:nvSpPr>
        <p:spPr bwMode="auto">
          <a:xfrm>
            <a:off x="251520" y="404664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4  (Due: 6/12)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24223" y="909018"/>
            <a:ext cx="84963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/>
              <a:t>(1) Write a </a:t>
            </a:r>
            <a:r>
              <a:rPr lang="en-US" altLang="zh-TW" dirty="0" err="1"/>
              <a:t>Matlab</a:t>
            </a:r>
            <a:r>
              <a:rPr lang="zh-TW" altLang="en-US" dirty="0"/>
              <a:t> </a:t>
            </a:r>
            <a:r>
              <a:rPr lang="en-US" altLang="zh-TW" dirty="0"/>
              <a:t>or Python program to measure the structural similarity (SSIM) of two images  A and B.  The sizes of A and B are equivalent.     </a:t>
            </a:r>
          </a:p>
          <a:p>
            <a:pPr algn="just"/>
            <a:r>
              <a:rPr lang="en-US" altLang="zh-TW" dirty="0"/>
              <a:t>                                       SSIM(A, B, c1, c2)                                  </a:t>
            </a:r>
          </a:p>
          <a:p>
            <a:pPr algn="just"/>
            <a:r>
              <a:rPr lang="en-US" altLang="zh-TW" dirty="0"/>
              <a:t> where c1 and c2 are some adjust constants.                                      </a:t>
            </a:r>
          </a:p>
          <a:p>
            <a:pPr algn="just"/>
            <a:r>
              <a:rPr lang="en-US" altLang="zh-TW" u="sng" dirty="0"/>
              <a:t>The program should be submitted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ceiba</a:t>
            </a:r>
            <a:r>
              <a:rPr lang="en-US" altLang="zh-TW" dirty="0"/>
              <a:t>.                                       (20 scores)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70383" y="2737563"/>
            <a:ext cx="84248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(2) Suppose that there </a:t>
            </a:r>
            <a:r>
              <a:rPr lang="en-US" altLang="zh-TW" dirty="0"/>
              <a:t>are 25 faces. When we apply a face detection algorithm, 23 faces are detected. However, among these 23 detected faces, 1 of them are wrong. Determine </a:t>
            </a:r>
            <a:r>
              <a:rPr lang="en-US" altLang="zh-TW" u="sng" dirty="0"/>
              <a:t>the precision rate, the recall rate, and the F1 score </a:t>
            </a:r>
            <a:r>
              <a:rPr lang="en-US" altLang="zh-TW" dirty="0"/>
              <a:t>of the face detection algorithm.                                                                             (10 scores)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520" y="4122245"/>
            <a:ext cx="8424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(3) How do we implement the following matrix operations with </a:t>
            </a:r>
            <a:r>
              <a:rPr lang="en-US" altLang="zh-TW" u="sng" dirty="0">
                <a:ea typeface="標楷體" pitchFamily="65" charset="-120"/>
              </a:rPr>
              <a:t>the lest number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</a:t>
            </a:r>
            <a:r>
              <a:rPr lang="en-US" altLang="zh-TW" u="sng" dirty="0">
                <a:ea typeface="標楷體" pitchFamily="65" charset="-120"/>
              </a:rPr>
              <a:t>of multiplications</a:t>
            </a:r>
            <a:r>
              <a:rPr lang="en-US" altLang="zh-TW" dirty="0">
                <a:ea typeface="標楷體" pitchFamily="65" charset="-120"/>
              </a:rPr>
              <a:t>?  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529024"/>
              </p:ext>
            </p:extLst>
          </p:nvPr>
        </p:nvGraphicFramePr>
        <p:xfrm>
          <a:off x="4652902" y="4865035"/>
          <a:ext cx="2836862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3" imgW="3136680" imgH="1498320" progId="Equation.DSMT4">
                  <p:embed/>
                </p:oleObj>
              </mc:Choice>
              <mc:Fallback>
                <p:oleObj name="Equation" r:id="rId3" imgW="3136680" imgH="1498320" progId="Equation.DSMT4">
                  <p:embed/>
                  <p:pic>
                    <p:nvPicPr>
                      <p:cNvPr id="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02" y="4865035"/>
                        <a:ext cx="2836862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7511266" y="5423664"/>
            <a:ext cx="1378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(20 scores) </a:t>
            </a:r>
          </a:p>
        </p:txBody>
      </p:sp>
      <p:sp>
        <p:nvSpPr>
          <p:cNvPr id="15" name="矩形 14"/>
          <p:cNvSpPr/>
          <p:nvPr/>
        </p:nvSpPr>
        <p:spPr>
          <a:xfrm>
            <a:off x="847664" y="5328776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(a)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02833" y="5308048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(b)</a:t>
            </a:r>
            <a:endParaRPr lang="zh-TW" altLang="en-US" dirty="0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483649"/>
              </p:ext>
            </p:extLst>
          </p:nvPr>
        </p:nvGraphicFramePr>
        <p:xfrm>
          <a:off x="1592263" y="5065713"/>
          <a:ext cx="213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5" imgW="2361960" imgH="1117440" progId="Equation.DSMT4">
                  <p:embed/>
                </p:oleObj>
              </mc:Choice>
              <mc:Fallback>
                <p:oleObj name="Equation" r:id="rId5" imgW="2361960" imgH="1117440" progId="Equation.DSMT4">
                  <p:embed/>
                  <p:pic>
                    <p:nvPicPr>
                      <p:cNvPr id="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5065713"/>
                        <a:ext cx="2138362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95536" y="1844824"/>
            <a:ext cx="8280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TW" dirty="0"/>
              <a:t>(5) Suppose that length(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1200. What is the best way to implement the</a:t>
            </a:r>
            <a:br>
              <a:rPr lang="en-US" altLang="zh-TW" dirty="0"/>
            </a:br>
            <a:r>
              <a:rPr lang="en-US" altLang="zh-TW" dirty="0"/>
              <a:t>     convolution of 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if </a:t>
            </a:r>
            <a:br>
              <a:rPr lang="en-US" altLang="zh-TW" dirty="0"/>
            </a:br>
            <a:r>
              <a:rPr lang="en-US" altLang="zh-TW" dirty="0"/>
              <a:t>     (a) length(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 200,           (b) length(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30, </a:t>
            </a:r>
          </a:p>
          <a:p>
            <a:pPr>
              <a:spcBef>
                <a:spcPct val="10000"/>
              </a:spcBef>
            </a:pPr>
            <a:r>
              <a:rPr lang="en-US" altLang="zh-TW" dirty="0"/>
              <a:t>     (c) length(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 6,        and (d) length(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2?                  </a:t>
            </a:r>
          </a:p>
          <a:p>
            <a:pPr>
              <a:spcBef>
                <a:spcPct val="10000"/>
              </a:spcBef>
            </a:pPr>
            <a:r>
              <a:rPr lang="en-US" altLang="zh-TW" dirty="0"/>
              <a:t>    Also show the number of real multiplications required for each case. </a:t>
            </a:r>
          </a:p>
          <a:p>
            <a:pPr>
              <a:spcBef>
                <a:spcPct val="10000"/>
              </a:spcBef>
            </a:pPr>
            <a:r>
              <a:rPr lang="en-US" altLang="zh-TW" dirty="0"/>
              <a:t>                                                                                                           (25 scores)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536" y="692696"/>
            <a:ext cx="83529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dirty="0"/>
              <a:t>(4) Determining the numbers of real multiplications for the (a) 147-point DFT,</a:t>
            </a:r>
          </a:p>
          <a:p>
            <a:r>
              <a:rPr lang="en-US" altLang="zh-TW" dirty="0"/>
              <a:t>      (b) 154-point DFT, and the (c) 231-point DFT.                          (15 scores)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5536" y="3920341"/>
            <a:ext cx="828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(6) Suppose that a 1-D ridge detection filter is: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70645"/>
              </p:ext>
            </p:extLst>
          </p:nvPr>
        </p:nvGraphicFramePr>
        <p:xfrm>
          <a:off x="827584" y="4352389"/>
          <a:ext cx="1744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930320" imgH="355320" progId="Equation.DSMT4">
                  <p:embed/>
                </p:oleObj>
              </mc:Choice>
              <mc:Fallback>
                <p:oleObj name="Equation" r:id="rId4" imgW="1930320" imgH="355320" progId="Equation.DSMT4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52389"/>
                        <a:ext cx="174466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0"/>
          <p:cNvSpPr txBox="1">
            <a:spLocks noChangeArrowheads="1"/>
          </p:cNvSpPr>
          <p:nvPr/>
        </p:nvSpPr>
        <p:spPr bwMode="auto">
          <a:xfrm>
            <a:off x="3343709" y="4280674"/>
            <a:ext cx="23052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i="1" dirty="0">
                <a:ea typeface="標楷體" pitchFamily="65" charset="-120"/>
              </a:rPr>
              <a:t>h</a:t>
            </a:r>
            <a:r>
              <a:rPr lang="en-US" altLang="zh-TW" dirty="0">
                <a:ea typeface="標楷體" pitchFamily="65" charset="-120"/>
              </a:rPr>
              <a:t>[1] = </a:t>
            </a:r>
            <a:r>
              <a:rPr lang="en-US" altLang="zh-TW" i="1" dirty="0">
                <a:ea typeface="標楷體" pitchFamily="65" charset="-120"/>
              </a:rPr>
              <a:t>h</a:t>
            </a:r>
            <a:r>
              <a:rPr lang="en-US" altLang="zh-TW" dirty="0">
                <a:ea typeface="標楷體" pitchFamily="65" charset="-120"/>
              </a:rPr>
              <a:t>[– 1] = -0.35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10" name="文字方塊 11"/>
          <p:cNvSpPr txBox="1">
            <a:spLocks noChangeArrowheads="1"/>
          </p:cNvSpPr>
          <p:nvPr/>
        </p:nvSpPr>
        <p:spPr bwMode="auto">
          <a:xfrm>
            <a:off x="5796136" y="4280704"/>
            <a:ext cx="2447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 dirty="0">
                <a:ea typeface="標楷體" pitchFamily="65" charset="-120"/>
              </a:rPr>
              <a:t>h</a:t>
            </a:r>
            <a:r>
              <a:rPr lang="en-US" altLang="zh-TW" dirty="0">
                <a:ea typeface="標楷體" pitchFamily="65" charset="-120"/>
              </a:rPr>
              <a:t>[2] = </a:t>
            </a:r>
            <a:r>
              <a:rPr lang="en-US" altLang="zh-TW" i="1" dirty="0">
                <a:ea typeface="標楷體" pitchFamily="65" charset="-120"/>
              </a:rPr>
              <a:t>h</a:t>
            </a:r>
            <a:r>
              <a:rPr lang="en-US" altLang="zh-TW" dirty="0">
                <a:ea typeface="標楷體" pitchFamily="65" charset="-120"/>
              </a:rPr>
              <a:t>[– 2] = -0.1 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11" name="文字方塊 12"/>
          <p:cNvSpPr txBox="1">
            <a:spLocks noChangeArrowheads="1"/>
          </p:cNvSpPr>
          <p:nvPr/>
        </p:nvSpPr>
        <p:spPr bwMode="auto">
          <a:xfrm>
            <a:off x="3347529" y="4728406"/>
            <a:ext cx="25213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i="1" dirty="0">
                <a:ea typeface="標楷體" pitchFamily="65" charset="-120"/>
              </a:rPr>
              <a:t>h</a:t>
            </a:r>
            <a:r>
              <a:rPr lang="en-US" altLang="zh-TW" dirty="0">
                <a:ea typeface="標楷體" pitchFamily="65" charset="-120"/>
              </a:rPr>
              <a:t>[0] = 1 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12" name="文字方塊 13"/>
          <p:cNvSpPr txBox="1">
            <a:spLocks noChangeArrowheads="1"/>
          </p:cNvSpPr>
          <p:nvPr/>
        </p:nvSpPr>
        <p:spPr bwMode="auto">
          <a:xfrm>
            <a:off x="5796136" y="4692625"/>
            <a:ext cx="215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 dirty="0">
                <a:ea typeface="標楷體" pitchFamily="65" charset="-120"/>
              </a:rPr>
              <a:t>h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= 0 otherwise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611560" y="5144477"/>
            <a:ext cx="8064896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Design </a:t>
            </a:r>
            <a:r>
              <a:rPr lang="en-US" altLang="zh-TW" u="sng" dirty="0">
                <a:ea typeface="標楷體" pitchFamily="65" charset="-120"/>
              </a:rPr>
              <a:t>an efficient way to implement </a:t>
            </a:r>
            <a:r>
              <a:rPr lang="en-US" altLang="zh-TW" dirty="0">
                <a:ea typeface="標楷體" pitchFamily="65" charset="-120"/>
              </a:rPr>
              <a:t>the above filter operation. 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                                                                                                   (10 scores)</a:t>
            </a:r>
          </a:p>
        </p:txBody>
      </p:sp>
      <p:sp>
        <p:nvSpPr>
          <p:cNvPr id="14" name="文字方塊 11"/>
          <p:cNvSpPr txBox="1">
            <a:spLocks noChangeArrowheads="1"/>
          </p:cNvSpPr>
          <p:nvPr/>
        </p:nvSpPr>
        <p:spPr bwMode="auto">
          <a:xfrm>
            <a:off x="756394" y="4712677"/>
            <a:ext cx="2447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 dirty="0">
                <a:ea typeface="標楷體" pitchFamily="65" charset="-120"/>
              </a:rPr>
              <a:t>h</a:t>
            </a:r>
            <a:r>
              <a:rPr lang="en-US" altLang="zh-TW" dirty="0">
                <a:ea typeface="標楷體" pitchFamily="65" charset="-120"/>
              </a:rPr>
              <a:t>[3] = </a:t>
            </a:r>
            <a:r>
              <a:rPr lang="en-US" altLang="zh-TW" i="1" dirty="0">
                <a:ea typeface="標楷體" pitchFamily="65" charset="-120"/>
              </a:rPr>
              <a:t>h</a:t>
            </a:r>
            <a:r>
              <a:rPr lang="en-US" altLang="zh-TW" dirty="0">
                <a:ea typeface="標楷體" pitchFamily="65" charset="-120"/>
              </a:rPr>
              <a:t>[– 3] = -0.05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323528" y="5877272"/>
            <a:ext cx="8466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</a:t>
            </a:r>
            <a:r>
              <a:rPr lang="zh-TW" altLang="en-US" dirty="0"/>
              <a:t>根據你的學號來回答 </a:t>
            </a:r>
            <a:r>
              <a:rPr lang="en-US" altLang="zh-TW" dirty="0"/>
              <a:t>5/22, 5/29, 6/5 </a:t>
            </a:r>
            <a:r>
              <a:rPr lang="zh-TW" altLang="en-US" dirty="0"/>
              <a:t>上課影片中的問題 </a:t>
            </a:r>
            <a:r>
              <a:rPr lang="en-US" altLang="zh-TW" dirty="0"/>
              <a:t>(</a:t>
            </a:r>
            <a:r>
              <a:rPr lang="zh-TW" altLang="en-US" dirty="0"/>
              <a:t>一題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213704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296</Words>
  <Application>Microsoft Office PowerPoint</Application>
  <PresentationFormat>如螢幕大小 (4:3)</PresentationFormat>
  <Paragraphs>25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Times New Roman</vt:lpstr>
      <vt:lpstr>預設簡報設計</vt:lpstr>
      <vt:lpstr>MathType 7.0 Equation</vt:lpstr>
      <vt:lpstr>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242</cp:revision>
  <dcterms:created xsi:type="dcterms:W3CDTF">2008-03-09T11:59:35Z</dcterms:created>
  <dcterms:modified xsi:type="dcterms:W3CDTF">2020-05-23T00:08:59Z</dcterms:modified>
</cp:coreProperties>
</file>