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21" d="100"/>
          <a:sy n="121" d="100"/>
        </p:scale>
        <p:origin x="17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AF52A36-B27D-4067-8242-158131518CED}" type="slidenum">
              <a:rPr lang="en-CA" smtClean="0"/>
              <a:t>‹#›</a:t>
            </a:fld>
            <a:endParaRPr lang="en-CA"/>
          </a:p>
        </p:txBody>
      </p:sp>
    </p:spTree>
    <p:extLst>
      <p:ext uri="{BB962C8B-B14F-4D97-AF65-F5344CB8AC3E}">
        <p14:creationId xmlns:p14="http://schemas.microsoft.com/office/powerpoint/2010/main" val="67590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37709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344011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AF52A36-B27D-4067-8242-158131518CED}" type="slidenum">
              <a:rPr lang="en-CA" smtClean="0"/>
              <a:t>‹#›</a:t>
            </a:fld>
            <a:endParaRPr lang="en-CA"/>
          </a:p>
        </p:txBody>
      </p:sp>
    </p:spTree>
    <p:extLst>
      <p:ext uri="{BB962C8B-B14F-4D97-AF65-F5344CB8AC3E}">
        <p14:creationId xmlns:p14="http://schemas.microsoft.com/office/powerpoint/2010/main" val="100533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470790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AF52A36-B27D-4067-8242-158131518CED}" type="slidenum">
              <a:rPr lang="en-CA" smtClean="0"/>
              <a:t>‹#›</a:t>
            </a:fld>
            <a:endParaRPr lang="en-CA"/>
          </a:p>
        </p:txBody>
      </p:sp>
    </p:spTree>
    <p:extLst>
      <p:ext uri="{BB962C8B-B14F-4D97-AF65-F5344CB8AC3E}">
        <p14:creationId xmlns:p14="http://schemas.microsoft.com/office/powerpoint/2010/main" val="209546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78BFD-650E-4EAD-A955-4C98CA627BFF}" type="datetimeFigureOut">
              <a:rPr lang="en-CA" smtClean="0"/>
              <a:t>2020-11-25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1415250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78BFD-650E-4EAD-A955-4C98CA627BFF}" type="datetimeFigureOut">
              <a:rPr lang="en-CA" smtClean="0"/>
              <a:t>2020-11-25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AF52A36-B27D-4067-8242-158131518CED}"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86555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578BFD-650E-4EAD-A955-4C98CA627BFF}" type="datetimeFigureOut">
              <a:rPr lang="en-CA" smtClean="0"/>
              <a:t>2020-11-25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AF52A36-B27D-4067-8242-158131518CED}" type="slidenum">
              <a:rPr lang="en-CA" smtClean="0"/>
              <a:t>‹#›</a:t>
            </a:fld>
            <a:endParaRPr lang="en-CA"/>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981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78BFD-650E-4EAD-A955-4C98CA627BFF}" type="datetimeFigureOut">
              <a:rPr lang="en-CA" smtClean="0"/>
              <a:t>2020-11-25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1391776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78BFD-650E-4EAD-A955-4C98CA627BFF}" type="datetimeFigureOut">
              <a:rPr lang="en-CA" smtClean="0"/>
              <a:t>2020-11-25</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365437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468657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78BFD-650E-4EAD-A955-4C98CA627BFF}" type="datetimeFigureOut">
              <a:rPr lang="en-CA" smtClean="0"/>
              <a:t>2020-11-25</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2485004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3301908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230995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B578BFD-650E-4EAD-A955-4C98CA627BFF}" type="datetimeFigureOut">
              <a:rPr lang="en-CA" smtClean="0"/>
              <a:t>2020-11-25</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AF52A36-B27D-4067-8242-158131518CED}" type="slidenum">
              <a:rPr lang="en-CA" smtClean="0"/>
              <a:t>‹#›</a:t>
            </a:fld>
            <a:endParaRPr lang="en-CA"/>
          </a:p>
        </p:txBody>
      </p:sp>
    </p:spTree>
    <p:extLst>
      <p:ext uri="{BB962C8B-B14F-4D97-AF65-F5344CB8AC3E}">
        <p14:creationId xmlns:p14="http://schemas.microsoft.com/office/powerpoint/2010/main" val="115724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78BFD-650E-4EAD-A955-4C98CA627BFF}" type="datetimeFigureOut">
              <a:rPr lang="en-CA" smtClean="0"/>
              <a:t>2020-11-25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164112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78BFD-650E-4EAD-A955-4C98CA627BFF}" type="datetimeFigureOut">
              <a:rPr lang="en-CA" smtClean="0"/>
              <a:t>2020-11-25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157892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78BFD-650E-4EAD-A955-4C98CA627BFF}" type="datetimeFigureOut">
              <a:rPr lang="en-CA" smtClean="0"/>
              <a:t>2020-11-25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67187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78BFD-650E-4EAD-A955-4C98CA627BFF}" type="datetimeFigureOut">
              <a:rPr lang="en-CA" smtClean="0"/>
              <a:t>2020-11-25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121712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78BFD-650E-4EAD-A955-4C98CA627BFF}" type="datetimeFigureOut">
              <a:rPr lang="en-CA" smtClean="0"/>
              <a:t>2020-11-25</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245057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78BFD-650E-4EAD-A955-4C98CA627BFF}" type="datetimeFigureOut">
              <a:rPr lang="en-CA" smtClean="0"/>
              <a:t>2020-11-25</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F52A36-B27D-4067-8242-158131518CED}" type="slidenum">
              <a:rPr lang="en-CA" smtClean="0"/>
              <a:t>‹#›</a:t>
            </a:fld>
            <a:endParaRPr lang="en-CA"/>
          </a:p>
        </p:txBody>
      </p:sp>
    </p:spTree>
    <p:extLst>
      <p:ext uri="{BB962C8B-B14F-4D97-AF65-F5344CB8AC3E}">
        <p14:creationId xmlns:p14="http://schemas.microsoft.com/office/powerpoint/2010/main" val="259272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B578BFD-650E-4EAD-A955-4C98CA627BFF}" type="datetimeFigureOut">
              <a:rPr lang="en-CA" smtClean="0"/>
              <a:t>2020-11-25</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AF52A36-B27D-4067-8242-158131518CED}" type="slidenum">
              <a:rPr lang="en-CA" smtClean="0"/>
              <a:t>‹#›</a:t>
            </a:fld>
            <a:endParaRPr lang="en-CA"/>
          </a:p>
        </p:txBody>
      </p:sp>
    </p:spTree>
    <p:extLst>
      <p:ext uri="{BB962C8B-B14F-4D97-AF65-F5344CB8AC3E}">
        <p14:creationId xmlns:p14="http://schemas.microsoft.com/office/powerpoint/2010/main" val="2339052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B578BFD-650E-4EAD-A955-4C98CA627BFF}" type="datetimeFigureOut">
              <a:rPr lang="en-CA" smtClean="0"/>
              <a:t>2020-11-25</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AF52A36-B27D-4067-8242-158131518CED}" type="slidenum">
              <a:rPr lang="en-CA" smtClean="0"/>
              <a:t>‹#›</a:t>
            </a:fld>
            <a:endParaRPr lang="en-CA"/>
          </a:p>
        </p:txBody>
      </p:sp>
    </p:spTree>
    <p:extLst>
      <p:ext uri="{BB962C8B-B14F-4D97-AF65-F5344CB8AC3E}">
        <p14:creationId xmlns:p14="http://schemas.microsoft.com/office/powerpoint/2010/main" val="26946975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8F4C-D7C6-4FB0-B0D3-2947A246A30B}"/>
              </a:ext>
            </a:extLst>
          </p:cNvPr>
          <p:cNvSpPr>
            <a:spLocks noGrp="1"/>
          </p:cNvSpPr>
          <p:nvPr>
            <p:ph type="ctrTitle"/>
          </p:nvPr>
        </p:nvSpPr>
        <p:spPr/>
        <p:txBody>
          <a:bodyPr/>
          <a:lstStyle/>
          <a:p>
            <a:pPr algn="ctr"/>
            <a:r>
              <a:rPr lang="en-CA" sz="2800" b="1" dirty="0">
                <a:solidFill>
                  <a:schemeClr val="tx1"/>
                </a:solidFill>
                <a:effectLst/>
                <a:latin typeface="Calibri" panose="020F0502020204030204" pitchFamily="34" charset="0"/>
                <a:ea typeface="Calibri" panose="020F0502020204030204" pitchFamily="34" charset="0"/>
              </a:rPr>
              <a:t>the University Registration Management System</a:t>
            </a:r>
            <a:endParaRPr lang="en-CA" sz="16600" b="1" dirty="0">
              <a:solidFill>
                <a:schemeClr val="tx1"/>
              </a:solidFill>
            </a:endParaRPr>
          </a:p>
        </p:txBody>
      </p:sp>
      <p:sp>
        <p:nvSpPr>
          <p:cNvPr id="3" name="Subtitle 2">
            <a:extLst>
              <a:ext uri="{FF2B5EF4-FFF2-40B4-BE49-F238E27FC236}">
                <a16:creationId xmlns:a16="http://schemas.microsoft.com/office/drawing/2014/main" id="{013739A7-3D8E-4A8C-9899-6A00D216E862}"/>
              </a:ext>
            </a:extLst>
          </p:cNvPr>
          <p:cNvSpPr>
            <a:spLocks noGrp="1"/>
          </p:cNvSpPr>
          <p:nvPr>
            <p:ph type="subTitle" idx="1"/>
          </p:nvPr>
        </p:nvSpPr>
        <p:spPr>
          <a:xfrm>
            <a:off x="934114" y="4468031"/>
            <a:ext cx="7891272" cy="1069848"/>
          </a:xfrm>
        </p:spPr>
        <p:txBody>
          <a:bodyPr>
            <a:normAutofit/>
          </a:bodyPr>
          <a:lstStyle/>
          <a:p>
            <a:r>
              <a:rPr lang="en-CA" b="0" i="0" dirty="0">
                <a:solidFill>
                  <a:srgbClr val="000000"/>
                </a:solidFill>
                <a:effectLst/>
                <a:latin typeface="Helvetica Neue"/>
              </a:rPr>
              <a:t>Negar Hosseini 3619746	</a:t>
            </a:r>
            <a:r>
              <a:rPr lang="en-CA" dirty="0"/>
              <a:t>H</a:t>
            </a:r>
            <a:r>
              <a:rPr lang="en-US" altLang="zh-CN" dirty="0" err="1"/>
              <a:t>aoliang</a:t>
            </a:r>
            <a:r>
              <a:rPr lang="en-US" altLang="zh-CN" dirty="0"/>
              <a:t> Xu 3591976</a:t>
            </a:r>
            <a:endParaRPr lang="en-CA" b="0" i="0" dirty="0">
              <a:solidFill>
                <a:srgbClr val="000000"/>
              </a:solidFill>
              <a:effectLst/>
              <a:latin typeface="Helvetica Neue"/>
            </a:endParaRPr>
          </a:p>
          <a:p>
            <a:r>
              <a:rPr lang="en-CA" b="0" i="0" dirty="0">
                <a:solidFill>
                  <a:srgbClr val="000000"/>
                </a:solidFill>
                <a:effectLst/>
                <a:latin typeface="Helvetica Neue"/>
              </a:rPr>
              <a:t>Shehryar </a:t>
            </a:r>
            <a:r>
              <a:rPr lang="en-CA" b="0" i="0" dirty="0" err="1">
                <a:solidFill>
                  <a:srgbClr val="000000"/>
                </a:solidFill>
                <a:effectLst/>
                <a:latin typeface="Helvetica Neue"/>
              </a:rPr>
              <a:t>Baig</a:t>
            </a:r>
            <a:r>
              <a:rPr lang="en-CA" b="0" i="0" dirty="0">
                <a:solidFill>
                  <a:srgbClr val="000000"/>
                </a:solidFill>
                <a:effectLst/>
                <a:latin typeface="Helvetica Neue"/>
              </a:rPr>
              <a:t> 3668126	Jean-Marc </a:t>
            </a:r>
            <a:r>
              <a:rPr lang="en-CA" b="0" i="0" dirty="0" err="1">
                <a:solidFill>
                  <a:srgbClr val="000000"/>
                </a:solidFill>
                <a:effectLst/>
                <a:latin typeface="Helvetica Neue"/>
              </a:rPr>
              <a:t>Mahoro</a:t>
            </a:r>
            <a:r>
              <a:rPr lang="en-CA" b="0" i="0" dirty="0">
                <a:solidFill>
                  <a:srgbClr val="000000"/>
                </a:solidFill>
                <a:effectLst/>
                <a:latin typeface="Helvetica Neue"/>
              </a:rPr>
              <a:t> 3561706</a:t>
            </a:r>
          </a:p>
        </p:txBody>
      </p:sp>
    </p:spTree>
    <p:extLst>
      <p:ext uri="{BB962C8B-B14F-4D97-AF65-F5344CB8AC3E}">
        <p14:creationId xmlns:p14="http://schemas.microsoft.com/office/powerpoint/2010/main" val="64746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09BE-B804-413F-9A5C-D8768AAF0F91}"/>
              </a:ext>
            </a:extLst>
          </p:cNvPr>
          <p:cNvSpPr>
            <a:spLocks noGrp="1"/>
          </p:cNvSpPr>
          <p:nvPr>
            <p:ph type="title"/>
          </p:nvPr>
        </p:nvSpPr>
        <p:spPr>
          <a:xfrm>
            <a:off x="1069847" y="484632"/>
            <a:ext cx="10163011" cy="1503559"/>
          </a:xfrm>
        </p:spPr>
        <p:txBody>
          <a:bodyPr>
            <a:normAutofit fontScale="90000"/>
          </a:bodyPr>
          <a:lstStyle/>
          <a:p>
            <a:pPr algn="ctr"/>
            <a:br>
              <a:rPr lang="en-CA" sz="2400" b="1" i="1" dirty="0">
                <a:effectLst/>
                <a:latin typeface="Calibri" panose="020F0502020204030204" pitchFamily="34" charset="0"/>
                <a:ea typeface="Times New Roman" panose="02020603050405020304" pitchFamily="18" charset="0"/>
                <a:cs typeface="Calibri" panose="020F0502020204030204" pitchFamily="34" charset="0"/>
              </a:rPr>
            </a:br>
            <a:br>
              <a:rPr lang="en-CA" sz="2400" b="1" i="1" dirty="0">
                <a:effectLst/>
                <a:latin typeface="Calibri" panose="020F0502020204030204" pitchFamily="34" charset="0"/>
                <a:ea typeface="Times New Roman" panose="02020603050405020304" pitchFamily="18" charset="0"/>
                <a:cs typeface="Calibri" panose="020F0502020204030204" pitchFamily="34" charset="0"/>
              </a:rPr>
            </a:br>
            <a:r>
              <a:rPr lang="en-CA" sz="5300" b="1" dirty="0">
                <a:effectLst/>
                <a:latin typeface="Calibri" panose="020F0502020204030204" pitchFamily="34" charset="0"/>
                <a:ea typeface="Times New Roman" panose="02020603050405020304" pitchFamily="18" charset="0"/>
                <a:cs typeface="Calibri" panose="020F0502020204030204" pitchFamily="34" charset="0"/>
              </a:rPr>
              <a:t>USER</a:t>
            </a:r>
            <a:r>
              <a:rPr lang="en-CA" sz="5300" b="1" i="1" dirty="0">
                <a:effectLst/>
                <a:latin typeface="Calibri" panose="020F0502020204030204" pitchFamily="34" charset="0"/>
                <a:ea typeface="Times New Roman" panose="02020603050405020304" pitchFamily="18" charset="0"/>
                <a:cs typeface="Calibri" panose="020F0502020204030204" pitchFamily="34" charset="0"/>
              </a:rPr>
              <a:t> </a:t>
            </a:r>
            <a:r>
              <a:rPr lang="en-CA" sz="5300" b="1" dirty="0">
                <a:effectLst/>
                <a:latin typeface="Calibri" panose="020F0502020204030204" pitchFamily="34" charset="0"/>
                <a:ea typeface="Times New Roman" panose="02020603050405020304" pitchFamily="18" charset="0"/>
                <a:cs typeface="Calibri" panose="020F0502020204030204" pitchFamily="34" charset="0"/>
              </a:rPr>
              <a:t>GUIDE</a:t>
            </a:r>
            <a:br>
              <a:rPr lang="en-CA" sz="1600" dirty="0">
                <a:effectLst/>
                <a:latin typeface="Calibri" panose="020F0502020204030204" pitchFamily="34" charset="0"/>
                <a:ea typeface="Times New Roman" panose="02020603050405020304" pitchFamily="18" charset="0"/>
                <a:cs typeface="Calibri" panose="020F0502020204030204" pitchFamily="34" charset="0"/>
              </a:rPr>
            </a:br>
            <a:endParaRPr lang="en-CA"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7FC5F2-F155-4B4C-8243-DB301D9928B9}"/>
              </a:ext>
            </a:extLst>
          </p:cNvPr>
          <p:cNvSpPr>
            <a:spLocks noGrp="1"/>
          </p:cNvSpPr>
          <p:nvPr>
            <p:ph idx="1"/>
          </p:nvPr>
        </p:nvSpPr>
        <p:spPr>
          <a:xfrm>
            <a:off x="465841" y="1785360"/>
            <a:ext cx="5884625" cy="4699330"/>
          </a:xfrm>
        </p:spPr>
        <p:txBody>
          <a:bodyPr>
            <a:normAutofit/>
          </a:bodyPr>
          <a:lstStyle/>
          <a:p>
            <a:pPr marL="0" indent="0" fontAlgn="base">
              <a:buNone/>
            </a:pPr>
            <a:r>
              <a:rPr lang="en-CA" sz="2400" dirty="0">
                <a:effectLst/>
                <a:latin typeface="Calibri" panose="020F0502020204030204" pitchFamily="34" charset="0"/>
                <a:ea typeface="Times New Roman" panose="02020603050405020304" pitchFamily="18" charset="0"/>
                <a:cs typeface="Calibri" panose="020F0502020204030204" pitchFamily="34" charset="0"/>
              </a:rPr>
              <a:t>The University Registration Management System can be accessed by two types of users: </a:t>
            </a:r>
          </a:p>
          <a:p>
            <a:pPr marL="342900" lvl="0" indent="-342900" fontAlgn="base">
              <a:buFont typeface="+mj-lt"/>
              <a:buAutoNum type="arabicPeriod"/>
            </a:pPr>
            <a:r>
              <a:rPr lang="en-CA" sz="2400" dirty="0">
                <a:effectLst/>
                <a:latin typeface="Calibri" panose="020F0502020204030204" pitchFamily="34" charset="0"/>
                <a:ea typeface="Times New Roman" panose="02020603050405020304" pitchFamily="18" charset="0"/>
                <a:cs typeface="Calibri" panose="020F0502020204030204" pitchFamily="34" charset="0"/>
              </a:rPr>
              <a:t>Students.</a:t>
            </a:r>
          </a:p>
          <a:p>
            <a:pPr lvl="1" fontAlgn="base">
              <a:buFont typeface="Arial" panose="020B0604020202020204" pitchFamily="34" charset="0"/>
              <a:buChar char="•"/>
            </a:pPr>
            <a:r>
              <a:rPr lang="en-CA" sz="2200" dirty="0">
                <a:effectLst/>
                <a:latin typeface="Calibri" panose="020F0502020204030204" pitchFamily="34" charset="0"/>
                <a:ea typeface="Times New Roman" panose="02020603050405020304" pitchFamily="18" charset="0"/>
                <a:cs typeface="Calibri" panose="020F0502020204030204" pitchFamily="34" charset="0"/>
              </a:rPr>
              <a:t>Add/Drop courses (before semester deadline)</a:t>
            </a:r>
          </a:p>
          <a:p>
            <a:pPr lvl="1" fontAlgn="base">
              <a:buFont typeface="Arial" panose="020B0604020202020204" pitchFamily="34" charset="0"/>
              <a:buChar char="•"/>
            </a:pPr>
            <a:r>
              <a:rPr lang="en-CA" sz="2200" dirty="0">
                <a:latin typeface="Calibri" panose="020F0502020204030204" pitchFamily="34" charset="0"/>
                <a:ea typeface="Times New Roman" panose="02020603050405020304" pitchFamily="18" charset="0"/>
                <a:cs typeface="Calibri" panose="020F0502020204030204" pitchFamily="34" charset="0"/>
              </a:rPr>
              <a:t>Get </a:t>
            </a:r>
            <a:r>
              <a:rPr lang="en-CA" sz="2200" dirty="0">
                <a:effectLst/>
                <a:latin typeface="Calibri" panose="020F0502020204030204" pitchFamily="34" charset="0"/>
                <a:ea typeface="Times New Roman" panose="02020603050405020304" pitchFamily="18" charset="0"/>
                <a:cs typeface="Calibri" panose="020F0502020204030204" pitchFamily="34" charset="0"/>
              </a:rPr>
              <a:t>semester </a:t>
            </a:r>
            <a:r>
              <a:rPr lang="en-CA" sz="2200" dirty="0">
                <a:latin typeface="Calibri" panose="020F0502020204030204" pitchFamily="34" charset="0"/>
                <a:ea typeface="Times New Roman" panose="02020603050405020304" pitchFamily="18" charset="0"/>
                <a:cs typeface="Calibri" panose="020F0502020204030204" pitchFamily="34" charset="0"/>
              </a:rPr>
              <a:t>schedule</a:t>
            </a:r>
            <a:endParaRPr lang="en-CA" sz="2200" dirty="0">
              <a:effectLst/>
              <a:latin typeface="Calibri" panose="020F0502020204030204" pitchFamily="34" charset="0"/>
              <a:ea typeface="Times New Roman" panose="02020603050405020304" pitchFamily="18" charset="0"/>
              <a:cs typeface="Calibri" panose="020F0502020204030204" pitchFamily="34" charset="0"/>
            </a:endParaRPr>
          </a:p>
          <a:p>
            <a:pPr lvl="1" fontAlgn="base">
              <a:buFont typeface="Arial" panose="020B0604020202020204" pitchFamily="34" charset="0"/>
              <a:buChar char="•"/>
            </a:pPr>
            <a:r>
              <a:rPr lang="en-CA" sz="2200" dirty="0">
                <a:effectLst/>
                <a:latin typeface="Calibri" panose="020F0502020204030204" pitchFamily="34" charset="0"/>
                <a:ea typeface="Times New Roman" panose="02020603050405020304" pitchFamily="18" charset="0"/>
                <a:cs typeface="Calibri" panose="020F0502020204030204" pitchFamily="34" charset="0"/>
              </a:rPr>
              <a:t>Get semester billing</a:t>
            </a:r>
            <a:endParaRPr lang="en-CA" sz="2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fontAlgn="base">
              <a:buFont typeface="+mj-lt"/>
              <a:buAutoNum type="arabicPeriod"/>
            </a:pPr>
            <a:r>
              <a:rPr lang="en-CA" sz="2400" dirty="0">
                <a:effectLst/>
                <a:latin typeface="Calibri" panose="020F0502020204030204" pitchFamily="34" charset="0"/>
                <a:ea typeface="Times New Roman" panose="02020603050405020304" pitchFamily="18" charset="0"/>
                <a:cs typeface="Calibri" panose="020F0502020204030204" pitchFamily="34" charset="0"/>
              </a:rPr>
              <a:t>Professors.</a:t>
            </a:r>
          </a:p>
          <a:p>
            <a:pPr lvl="1" fontAlgn="base">
              <a:buFont typeface="Arial" panose="020B0604020202020204" pitchFamily="34" charset="0"/>
              <a:buChar char="•"/>
            </a:pPr>
            <a:r>
              <a:rPr lang="en-CA" sz="2200" dirty="0">
                <a:effectLst/>
                <a:latin typeface="Calibri" panose="020F0502020204030204" pitchFamily="34" charset="0"/>
                <a:ea typeface="Times New Roman" panose="02020603050405020304" pitchFamily="18" charset="0"/>
                <a:cs typeface="Calibri" panose="020F0502020204030204" pitchFamily="34" charset="0"/>
              </a:rPr>
              <a:t>Chooses the courses to teaching</a:t>
            </a:r>
          </a:p>
          <a:p>
            <a:pPr lvl="1" fontAlgn="base">
              <a:buFont typeface="Arial" panose="020B0604020202020204" pitchFamily="34" charset="0"/>
              <a:buChar char="•"/>
            </a:pPr>
            <a:r>
              <a:rPr lang="en-CA" sz="2200" dirty="0">
                <a:effectLst/>
                <a:latin typeface="Calibri" panose="020F0502020204030204" pitchFamily="34" charset="0"/>
                <a:ea typeface="Times New Roman" panose="02020603050405020304" pitchFamily="18" charset="0"/>
                <a:cs typeface="Calibri" panose="020F0502020204030204" pitchFamily="34" charset="0"/>
              </a:rPr>
              <a:t>Check courses’ information (enrolled students, </a:t>
            </a:r>
            <a:r>
              <a:rPr lang="en-CA" sz="2200" dirty="0" err="1">
                <a:effectLst/>
                <a:latin typeface="Calibri" panose="020F0502020204030204" pitchFamily="34" charset="0"/>
                <a:ea typeface="Times New Roman" panose="02020603050405020304" pitchFamily="18" charset="0"/>
                <a:cs typeface="Calibri" panose="020F0502020204030204" pitchFamily="34" charset="0"/>
              </a:rPr>
              <a:t>etc</a:t>
            </a:r>
            <a:r>
              <a:rPr lang="en-CA" sz="2200" dirty="0">
                <a:effectLst/>
                <a:latin typeface="Calibri" panose="020F0502020204030204" pitchFamily="34" charset="0"/>
                <a:ea typeface="Times New Roman" panose="02020603050405020304" pitchFamily="18" charset="0"/>
                <a:cs typeface="Calibri" panose="020F0502020204030204" pitchFamily="34" charset="0"/>
              </a:rPr>
              <a:t>)</a:t>
            </a:r>
          </a:p>
          <a:p>
            <a:pPr lvl="1" fontAlgn="base">
              <a:buFont typeface="Arial" panose="020B0604020202020204" pitchFamily="34" charset="0"/>
              <a:buChar char="•"/>
            </a:pPr>
            <a:endParaRPr lang="en-CA" sz="2600" dirty="0">
              <a:effectLst/>
              <a:latin typeface="Calibri" panose="020F0502020204030204" pitchFamily="34" charset="0"/>
              <a:ea typeface="Times New Roman" panose="02020603050405020304" pitchFamily="18" charset="0"/>
              <a:cs typeface="Calibri" panose="020F0502020204030204" pitchFamily="34" charset="0"/>
            </a:endParaRPr>
          </a:p>
          <a:p>
            <a:pPr marL="0" lvl="0" indent="0" fontAlgn="base">
              <a:buNone/>
            </a:pPr>
            <a:endParaRPr lang="en-CA" sz="24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CA" dirty="0"/>
          </a:p>
        </p:txBody>
      </p:sp>
      <p:pic>
        <p:nvPicPr>
          <p:cNvPr id="5" name="Picture 4">
            <a:extLst>
              <a:ext uri="{FF2B5EF4-FFF2-40B4-BE49-F238E27FC236}">
                <a16:creationId xmlns:a16="http://schemas.microsoft.com/office/drawing/2014/main" id="{0B409235-CEA8-4AE7-80F2-3AA0FFA1F928}"/>
              </a:ext>
            </a:extLst>
          </p:cNvPr>
          <p:cNvPicPr>
            <a:picLocks noChangeAspect="1"/>
          </p:cNvPicPr>
          <p:nvPr/>
        </p:nvPicPr>
        <p:blipFill>
          <a:blip r:embed="rId2"/>
          <a:stretch>
            <a:fillRect/>
          </a:stretch>
        </p:blipFill>
        <p:spPr>
          <a:xfrm>
            <a:off x="6548176" y="1785360"/>
            <a:ext cx="3149497" cy="4205910"/>
          </a:xfrm>
          <a:prstGeom prst="rect">
            <a:avLst/>
          </a:prstGeom>
        </p:spPr>
      </p:pic>
      <p:pic>
        <p:nvPicPr>
          <p:cNvPr id="7" name="Picture 6">
            <a:extLst>
              <a:ext uri="{FF2B5EF4-FFF2-40B4-BE49-F238E27FC236}">
                <a16:creationId xmlns:a16="http://schemas.microsoft.com/office/drawing/2014/main" id="{5E1E24BF-BF5A-4865-B928-483E4488486A}"/>
              </a:ext>
            </a:extLst>
          </p:cNvPr>
          <p:cNvPicPr>
            <a:picLocks noChangeAspect="1"/>
          </p:cNvPicPr>
          <p:nvPr/>
        </p:nvPicPr>
        <p:blipFill>
          <a:blip r:embed="rId3"/>
          <a:stretch>
            <a:fillRect/>
          </a:stretch>
        </p:blipFill>
        <p:spPr>
          <a:xfrm>
            <a:off x="6274965" y="1813750"/>
            <a:ext cx="5659141" cy="4149130"/>
          </a:xfrm>
          <a:prstGeom prst="rect">
            <a:avLst/>
          </a:prstGeom>
        </p:spPr>
      </p:pic>
    </p:spTree>
    <p:extLst>
      <p:ext uri="{BB962C8B-B14F-4D97-AF65-F5344CB8AC3E}">
        <p14:creationId xmlns:p14="http://schemas.microsoft.com/office/powerpoint/2010/main" val="102574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09BE-B804-413F-9A5C-D8768AAF0F91}"/>
              </a:ext>
            </a:extLst>
          </p:cNvPr>
          <p:cNvSpPr>
            <a:spLocks noGrp="1"/>
          </p:cNvSpPr>
          <p:nvPr>
            <p:ph type="title"/>
          </p:nvPr>
        </p:nvSpPr>
        <p:spPr>
          <a:xfrm>
            <a:off x="1069847" y="484632"/>
            <a:ext cx="10163011" cy="1503559"/>
          </a:xfrm>
        </p:spPr>
        <p:txBody>
          <a:bodyPr>
            <a:noAutofit/>
          </a:bodyPr>
          <a:lstStyle/>
          <a:p>
            <a:pPr algn="ctr"/>
            <a:br>
              <a:rPr lang="en-CA" sz="4800" b="1" i="1" dirty="0">
                <a:effectLst/>
                <a:latin typeface="Calibri" panose="020F0502020204030204" pitchFamily="34" charset="0"/>
                <a:ea typeface="Times New Roman" panose="02020603050405020304" pitchFamily="18" charset="0"/>
                <a:cs typeface="Calibri" panose="020F0502020204030204" pitchFamily="34" charset="0"/>
              </a:rPr>
            </a:br>
            <a:r>
              <a:rPr lang="en-CA" sz="4800" b="1" dirty="0">
                <a:effectLst/>
                <a:latin typeface="Calibri" panose="020F0502020204030204" pitchFamily="34" charset="0"/>
                <a:ea typeface="Calibri" panose="020F0502020204030204" pitchFamily="34" charset="0"/>
              </a:rPr>
              <a:t>Request for Catalog</a:t>
            </a:r>
            <a:br>
              <a:rPr lang="en-CA" sz="4800" dirty="0">
                <a:effectLst/>
                <a:latin typeface="Calibri" panose="020F0502020204030204" pitchFamily="34" charset="0"/>
                <a:ea typeface="Times New Roman" panose="02020603050405020304" pitchFamily="18" charset="0"/>
                <a:cs typeface="Calibri" panose="020F0502020204030204" pitchFamily="34" charset="0"/>
              </a:rPr>
            </a:br>
            <a:endParaRPr lang="en-CA" sz="4800"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751FE0F-7AB4-4EB3-920C-3DA6B48604D4}"/>
              </a:ext>
            </a:extLst>
          </p:cNvPr>
          <p:cNvSpPr>
            <a:spLocks noGrp="1"/>
          </p:cNvSpPr>
          <p:nvPr>
            <p:ph idx="1"/>
          </p:nvPr>
        </p:nvSpPr>
        <p:spPr>
          <a:xfrm>
            <a:off x="264505" y="2073675"/>
            <a:ext cx="11927495" cy="2322156"/>
          </a:xfrm>
        </p:spPr>
        <p:txBody>
          <a:bodyPr>
            <a:normAutofit/>
          </a:bodyPr>
          <a:lstStyle/>
          <a:p>
            <a:pPr marL="342900" lvl="0" indent="-342900" fontAlgn="base">
              <a:buSzPts val="1200"/>
              <a:buFont typeface="Symbol" panose="05050102010706020507" pitchFamily="18" charset="2"/>
              <a:buChar char=""/>
            </a:pPr>
            <a:r>
              <a:rPr lang="en-CA" sz="1800" u="none" strike="noStrike" dirty="0">
                <a:effectLst/>
                <a:latin typeface="Calibri" panose="020F0502020204030204" pitchFamily="34" charset="0"/>
                <a:ea typeface="Times New Roman" panose="02020603050405020304" pitchFamily="18" charset="0"/>
              </a:rPr>
              <a:t>This can only be accessed by the Student User at the beginning of the semester.</a:t>
            </a:r>
            <a:endParaRPr lang="en-CA" sz="1800" u="none" strike="noStrike" dirty="0">
              <a:effectLst/>
              <a:latin typeface="Times New Roman" panose="02020603050405020304" pitchFamily="18" charset="0"/>
              <a:ea typeface="Times New Roman" panose="02020603050405020304" pitchFamily="18" charset="0"/>
            </a:endParaRPr>
          </a:p>
          <a:p>
            <a:pPr marL="342900" lvl="0" indent="-342900" fontAlgn="base">
              <a:buSzPts val="1200"/>
              <a:buFont typeface="Symbol" panose="05050102010706020507" pitchFamily="18" charset="2"/>
              <a:buChar char=""/>
            </a:pPr>
            <a:r>
              <a:rPr lang="en-CA" sz="1800" u="none" strike="noStrike" dirty="0">
                <a:effectLst/>
                <a:latin typeface="Calibri" panose="020F0502020204030204" pitchFamily="34" charset="0"/>
                <a:ea typeface="Times New Roman" panose="02020603050405020304" pitchFamily="18" charset="0"/>
              </a:rPr>
              <a:t>The system </a:t>
            </a:r>
            <a:r>
              <a:rPr lang="en-CA" sz="1800" dirty="0">
                <a:latin typeface="Calibri" panose="020F0502020204030204" pitchFamily="34" charset="0"/>
                <a:ea typeface="Times New Roman" panose="02020603050405020304" pitchFamily="18" charset="0"/>
              </a:rPr>
              <a:t>can</a:t>
            </a:r>
            <a:r>
              <a:rPr lang="en-CA" sz="1800" u="none" strike="noStrike" dirty="0">
                <a:effectLst/>
                <a:latin typeface="Calibri" panose="020F0502020204030204" pitchFamily="34" charset="0"/>
                <a:ea typeface="Times New Roman" panose="02020603050405020304" pitchFamily="18" charset="0"/>
              </a:rPr>
              <a:t> provide the names of the professor that is teaching that course. </a:t>
            </a:r>
            <a:endParaRPr lang="en-CA" sz="1800" u="none" strike="noStrike" dirty="0">
              <a:effectLst/>
              <a:latin typeface="Times New Roman" panose="02020603050405020304" pitchFamily="18" charset="0"/>
              <a:ea typeface="Times New Roman" panose="02020603050405020304" pitchFamily="18" charset="0"/>
            </a:endParaRPr>
          </a:p>
          <a:p>
            <a:pPr marL="342900" lvl="0" indent="-342900" fontAlgn="base">
              <a:buSzPts val="1200"/>
              <a:buFont typeface="Symbol" panose="05050102010706020507" pitchFamily="18" charset="2"/>
              <a:buChar char=""/>
            </a:pPr>
            <a:r>
              <a:rPr lang="en-CA" sz="1800" u="none" strike="noStrike" dirty="0">
                <a:effectLst/>
                <a:latin typeface="Calibri" panose="020F0502020204030204" pitchFamily="34" charset="0"/>
                <a:ea typeface="Times New Roman" panose="02020603050405020304" pitchFamily="18" charset="0"/>
              </a:rPr>
              <a:t>This option will provide the user with detailed list of Courses, opting one course will redirect the user to another window showing more detailed information like Topics covered in that course, what prerequisite courses, he/she must have to attempt any course.  </a:t>
            </a:r>
          </a:p>
          <a:p>
            <a:pPr marL="342900" lvl="0" indent="-342900" fontAlgn="base">
              <a:buSzPts val="1200"/>
              <a:buFont typeface="Symbol" panose="05050102010706020507" pitchFamily="18" charset="2"/>
              <a:buChar char=""/>
            </a:pPr>
            <a:r>
              <a:rPr lang="en-CA" dirty="0">
                <a:effectLst/>
                <a:latin typeface="Calibri" panose="020F0502020204030204" pitchFamily="34" charset="0"/>
                <a:ea typeface="Calibri" panose="020F0502020204030204" pitchFamily="34" charset="0"/>
              </a:rPr>
              <a:t>User can filter through the catalog to search for specific department courses </a:t>
            </a:r>
            <a:endParaRPr lang="en-CA" dirty="0"/>
          </a:p>
        </p:txBody>
      </p:sp>
      <p:pic>
        <p:nvPicPr>
          <p:cNvPr id="7" name="Picture 6">
            <a:extLst>
              <a:ext uri="{FF2B5EF4-FFF2-40B4-BE49-F238E27FC236}">
                <a16:creationId xmlns:a16="http://schemas.microsoft.com/office/drawing/2014/main" id="{FBE63452-A97C-4B0E-B6DE-C12BB4085428}"/>
              </a:ext>
            </a:extLst>
          </p:cNvPr>
          <p:cNvPicPr>
            <a:picLocks noChangeAspect="1"/>
          </p:cNvPicPr>
          <p:nvPr/>
        </p:nvPicPr>
        <p:blipFill>
          <a:blip r:embed="rId2"/>
          <a:stretch>
            <a:fillRect/>
          </a:stretch>
        </p:blipFill>
        <p:spPr>
          <a:xfrm>
            <a:off x="682959" y="4612844"/>
            <a:ext cx="10826081" cy="1561454"/>
          </a:xfrm>
          <a:prstGeom prst="rect">
            <a:avLst/>
          </a:prstGeom>
        </p:spPr>
      </p:pic>
    </p:spTree>
    <p:extLst>
      <p:ext uri="{BB962C8B-B14F-4D97-AF65-F5344CB8AC3E}">
        <p14:creationId xmlns:p14="http://schemas.microsoft.com/office/powerpoint/2010/main" val="350398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09BE-B804-413F-9A5C-D8768AAF0F91}"/>
              </a:ext>
            </a:extLst>
          </p:cNvPr>
          <p:cNvSpPr>
            <a:spLocks noGrp="1"/>
          </p:cNvSpPr>
          <p:nvPr>
            <p:ph type="title"/>
          </p:nvPr>
        </p:nvSpPr>
        <p:spPr>
          <a:xfrm>
            <a:off x="1069847" y="484632"/>
            <a:ext cx="10163011" cy="1503559"/>
          </a:xfrm>
        </p:spPr>
        <p:txBody>
          <a:bodyPr>
            <a:normAutofit/>
          </a:bodyPr>
          <a:lstStyle/>
          <a:p>
            <a:pPr algn="ctr"/>
            <a:r>
              <a:rPr lang="en-US" sz="4800" b="1" dirty="0">
                <a:effectLst/>
                <a:latin typeface="Calibri" panose="020F0502020204030204" pitchFamily="34" charset="0"/>
                <a:ea typeface="Calibri" panose="020F0502020204030204" pitchFamily="34" charset="0"/>
              </a:rPr>
              <a:t>Register/Drop course</a:t>
            </a:r>
            <a:endParaRPr lang="en-CA" sz="4800" b="1"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751FE0F-7AB4-4EB3-920C-3DA6B48604D4}"/>
              </a:ext>
            </a:extLst>
          </p:cNvPr>
          <p:cNvSpPr>
            <a:spLocks noGrp="1"/>
          </p:cNvSpPr>
          <p:nvPr>
            <p:ph idx="1"/>
          </p:nvPr>
        </p:nvSpPr>
        <p:spPr>
          <a:xfrm>
            <a:off x="420847" y="1988191"/>
            <a:ext cx="4276987" cy="4489117"/>
          </a:xfrm>
        </p:spPr>
        <p:txBody>
          <a:bodyPr/>
          <a:lstStyle/>
          <a:p>
            <a:pPr marL="342900" lvl="0" indent="-342900" fontAlgn="base">
              <a:buSzPts val="1200"/>
              <a:buFont typeface="Symbol" panose="05050102010706020507" pitchFamily="18" charset="2"/>
              <a:buChar char=""/>
            </a:pPr>
            <a:r>
              <a:rPr lang="en-US" sz="1800" dirty="0">
                <a:effectLst/>
                <a:latin typeface="Segoe UI" panose="020B0502040204020203" pitchFamily="34" charset="0"/>
                <a:ea typeface="Times New Roman" panose="02020603050405020304" pitchFamily="18" charset="0"/>
              </a:rPr>
              <a:t>This can only be accessed by Student User. </a:t>
            </a:r>
          </a:p>
          <a:p>
            <a:pPr marL="342900" lvl="0" indent="-342900" fontAlgn="base">
              <a:buSzPts val="1200"/>
              <a:buFont typeface="Symbol" panose="05050102010706020507" pitchFamily="18" charset="2"/>
              <a:buChar char=""/>
            </a:pPr>
            <a:endParaRPr lang="en-CA" sz="1800" dirty="0">
              <a:effectLst/>
              <a:latin typeface="Times New Roman" panose="02020603050405020304" pitchFamily="18" charset="0"/>
              <a:ea typeface="Times New Roman" panose="02020603050405020304" pitchFamily="18" charset="0"/>
            </a:endParaRPr>
          </a:p>
          <a:p>
            <a:pPr marL="342900" lvl="0" indent="-342900" fontAlgn="base">
              <a:buSzPts val="1200"/>
              <a:buFont typeface="Symbol" panose="05050102010706020507" pitchFamily="18" charset="2"/>
              <a:buChar char=""/>
            </a:pPr>
            <a:r>
              <a:rPr lang="en-US" sz="1800" dirty="0">
                <a:effectLst/>
                <a:latin typeface="Segoe UI" panose="020B0502040204020203" pitchFamily="34" charset="0"/>
                <a:ea typeface="Times New Roman" panose="02020603050405020304" pitchFamily="18" charset="0"/>
              </a:rPr>
              <a:t>Once the Student user is sure of what he/she will study they can use this option to register for this course and System will automatically update the Users account of what and how many courses they have taken</a:t>
            </a:r>
            <a:r>
              <a:rPr lang="en-US" sz="1800" b="1" dirty="0">
                <a:effectLst/>
                <a:latin typeface="Segoe UI" panose="020B0502040204020203" pitchFamily="34" charset="0"/>
                <a:ea typeface="Times New Roman" panose="02020603050405020304" pitchFamily="18" charset="0"/>
              </a:rPr>
              <a:t>*</a:t>
            </a:r>
            <a:r>
              <a:rPr lang="en-US" sz="1800" dirty="0">
                <a:effectLst/>
                <a:latin typeface="Segoe UI" panose="020B0502040204020203" pitchFamily="34" charset="0"/>
                <a:ea typeface="Times New Roman" panose="02020603050405020304" pitchFamily="18" charset="0"/>
              </a:rPr>
              <a:t>.</a:t>
            </a:r>
          </a:p>
          <a:p>
            <a:pPr marL="342900" lvl="0" indent="-342900" fontAlgn="base">
              <a:buSzPts val="1200"/>
              <a:buFont typeface="Symbol" panose="05050102010706020507" pitchFamily="18" charset="2"/>
              <a:buChar char=""/>
            </a:pPr>
            <a:endParaRPr lang="en-CA" sz="1800" dirty="0">
              <a:effectLst/>
              <a:latin typeface="Times New Roman" panose="02020603050405020304" pitchFamily="18" charset="0"/>
              <a:ea typeface="Times New Roman" panose="02020603050405020304" pitchFamily="18" charset="0"/>
            </a:endParaRPr>
          </a:p>
          <a:p>
            <a:pPr marL="342900" lvl="0" indent="-342900" fontAlgn="base">
              <a:buSzPts val="1200"/>
              <a:buFont typeface="Symbol" panose="05050102010706020507" pitchFamily="18" charset="2"/>
              <a:buChar char=""/>
            </a:pPr>
            <a:r>
              <a:rPr lang="en-US" sz="1800" dirty="0">
                <a:effectLst/>
                <a:latin typeface="Segoe UI" panose="020B0502040204020203" pitchFamily="34" charset="0"/>
                <a:ea typeface="Times New Roman" panose="02020603050405020304" pitchFamily="18" charset="0"/>
              </a:rPr>
              <a:t>Student will be asked for the secondary courses in case if one of the primary courses gets cancelled</a:t>
            </a:r>
            <a:r>
              <a:rPr lang="en-US" sz="1800" b="1" dirty="0">
                <a:effectLst/>
                <a:latin typeface="Segoe UI" panose="020B0502040204020203" pitchFamily="34" charset="0"/>
                <a:ea typeface="Times New Roman" panose="02020603050405020304" pitchFamily="18" charset="0"/>
              </a:rPr>
              <a:t>**</a:t>
            </a:r>
            <a:r>
              <a:rPr lang="en-US" sz="1800" dirty="0">
                <a:effectLst/>
                <a:latin typeface="Segoe UI" panose="020B0502040204020203" pitchFamily="34"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4" name="Picture 3">
            <a:extLst>
              <a:ext uri="{FF2B5EF4-FFF2-40B4-BE49-F238E27FC236}">
                <a16:creationId xmlns:a16="http://schemas.microsoft.com/office/drawing/2014/main" id="{EA6C7230-0579-4422-922A-4FCDB39A59B8}"/>
              </a:ext>
            </a:extLst>
          </p:cNvPr>
          <p:cNvPicPr>
            <a:picLocks noChangeAspect="1"/>
          </p:cNvPicPr>
          <p:nvPr/>
        </p:nvPicPr>
        <p:blipFill>
          <a:blip r:embed="rId2"/>
          <a:stretch>
            <a:fillRect/>
          </a:stretch>
        </p:blipFill>
        <p:spPr>
          <a:xfrm>
            <a:off x="5162753" y="1922695"/>
            <a:ext cx="5959400" cy="2947115"/>
          </a:xfrm>
          <a:prstGeom prst="rect">
            <a:avLst/>
          </a:prstGeom>
        </p:spPr>
      </p:pic>
      <p:sp>
        <p:nvSpPr>
          <p:cNvPr id="6" name="TextBox 5">
            <a:extLst>
              <a:ext uri="{FF2B5EF4-FFF2-40B4-BE49-F238E27FC236}">
                <a16:creationId xmlns:a16="http://schemas.microsoft.com/office/drawing/2014/main" id="{32CD0B9D-114D-437A-BE06-F68E3CC6D3C3}"/>
              </a:ext>
            </a:extLst>
          </p:cNvPr>
          <p:cNvSpPr txBox="1"/>
          <p:nvPr/>
        </p:nvSpPr>
        <p:spPr>
          <a:xfrm>
            <a:off x="4277925" y="4869810"/>
            <a:ext cx="7703868" cy="2308324"/>
          </a:xfrm>
          <a:prstGeom prst="rect">
            <a:avLst/>
          </a:prstGeom>
          <a:noFill/>
        </p:spPr>
        <p:txBody>
          <a:bodyPr wrap="square" rtlCol="0">
            <a:spAutoFit/>
          </a:bodyPr>
          <a:lstStyle/>
          <a:p>
            <a:pPr marL="457200" fontAlgn="base"/>
            <a:r>
              <a:rPr lang="en-CA" sz="1800" dirty="0">
                <a:solidFill>
                  <a:schemeClr val="accent1"/>
                </a:solidFill>
                <a:effectLst/>
                <a:latin typeface="Calibri" panose="020F0502020204030204" pitchFamily="34" charset="0"/>
                <a:ea typeface="Times New Roman" panose="02020603050405020304" pitchFamily="18" charset="0"/>
              </a:rPr>
              <a:t>*Note</a:t>
            </a:r>
            <a:r>
              <a:rPr lang="en-CA" sz="1800" dirty="0">
                <a:effectLst/>
                <a:latin typeface="Calibri" panose="020F0502020204030204" pitchFamily="34" charset="0"/>
                <a:ea typeface="Times New Roman" panose="02020603050405020304" pitchFamily="18" charset="0"/>
              </a:rPr>
              <a:t>: Students can take up to </a:t>
            </a:r>
            <a:r>
              <a:rPr lang="en-CA" sz="1800" dirty="0">
                <a:solidFill>
                  <a:schemeClr val="accent1"/>
                </a:solidFill>
                <a:effectLst/>
                <a:latin typeface="Calibri" panose="020F0502020204030204" pitchFamily="34" charset="0"/>
                <a:ea typeface="Times New Roman" panose="02020603050405020304" pitchFamily="18" charset="0"/>
              </a:rPr>
              <a:t>maximum</a:t>
            </a:r>
            <a:r>
              <a:rPr lang="en-CA" sz="1800" dirty="0">
                <a:effectLst/>
                <a:latin typeface="Calibri" panose="020F0502020204030204" pitchFamily="34" charset="0"/>
                <a:ea typeface="Times New Roman" panose="02020603050405020304" pitchFamily="18" charset="0"/>
              </a:rPr>
              <a:t> </a:t>
            </a:r>
            <a:r>
              <a:rPr lang="en-CA" sz="1800" dirty="0">
                <a:solidFill>
                  <a:schemeClr val="accent1"/>
                </a:solidFill>
                <a:effectLst/>
                <a:latin typeface="Calibri" panose="020F0502020204030204" pitchFamily="34" charset="0"/>
                <a:ea typeface="Times New Roman" panose="02020603050405020304" pitchFamily="18" charset="0"/>
              </a:rPr>
              <a:t>of 4</a:t>
            </a:r>
            <a:r>
              <a:rPr lang="en-CA" sz="1800" dirty="0">
                <a:effectLst/>
                <a:latin typeface="Calibri" panose="020F0502020204030204" pitchFamily="34" charset="0"/>
                <a:ea typeface="Times New Roman" panose="02020603050405020304" pitchFamily="18" charset="0"/>
              </a:rPr>
              <a:t> courses as </a:t>
            </a:r>
            <a:r>
              <a:rPr lang="en-CA" sz="1800" dirty="0">
                <a:solidFill>
                  <a:schemeClr val="accent1"/>
                </a:solidFill>
                <a:effectLst/>
                <a:latin typeface="Calibri" panose="020F0502020204030204" pitchFamily="34" charset="0"/>
                <a:ea typeface="Times New Roman" panose="02020603050405020304" pitchFamily="18" charset="0"/>
              </a:rPr>
              <a:t>primary</a:t>
            </a:r>
            <a:r>
              <a:rPr lang="en-CA" sz="1800" dirty="0">
                <a:effectLst/>
                <a:latin typeface="Calibri" panose="020F0502020204030204" pitchFamily="34" charset="0"/>
                <a:ea typeface="Times New Roman" panose="02020603050405020304" pitchFamily="18" charset="0"/>
              </a:rPr>
              <a:t> choices.</a:t>
            </a:r>
            <a:endParaRPr lang="en-CA" sz="1800" dirty="0">
              <a:effectLst/>
              <a:latin typeface="Times New Roman" panose="02020603050405020304" pitchFamily="18" charset="0"/>
              <a:ea typeface="Times New Roman" panose="02020603050405020304" pitchFamily="18" charset="0"/>
            </a:endParaRPr>
          </a:p>
          <a:p>
            <a:pPr marL="457200"/>
            <a:r>
              <a:rPr lang="en-CA" sz="1800" dirty="0">
                <a:solidFill>
                  <a:schemeClr val="accent1"/>
                </a:solidFill>
                <a:effectLst/>
                <a:latin typeface="Calibri" panose="020F0502020204030204" pitchFamily="34" charset="0"/>
                <a:ea typeface="Times New Roman" panose="02020603050405020304" pitchFamily="18" charset="0"/>
              </a:rPr>
              <a:t>*Note</a:t>
            </a:r>
            <a:r>
              <a:rPr lang="en-CA" sz="1800" dirty="0">
                <a:effectLst/>
                <a:latin typeface="Calibri" panose="020F0502020204030204" pitchFamily="34" charset="0"/>
                <a:ea typeface="Times New Roman" panose="02020603050405020304" pitchFamily="18" charset="0"/>
              </a:rPr>
              <a:t>: Students can take up to </a:t>
            </a:r>
            <a:r>
              <a:rPr lang="en-CA" sz="1800" dirty="0">
                <a:solidFill>
                  <a:schemeClr val="accent1"/>
                </a:solidFill>
                <a:effectLst/>
                <a:latin typeface="Calibri" panose="020F0502020204030204" pitchFamily="34" charset="0"/>
                <a:ea typeface="Times New Roman" panose="02020603050405020304" pitchFamily="18" charset="0"/>
              </a:rPr>
              <a:t>maximum</a:t>
            </a:r>
            <a:r>
              <a:rPr lang="en-CA" sz="1800" dirty="0">
                <a:effectLst/>
                <a:latin typeface="Calibri" panose="020F0502020204030204" pitchFamily="34" charset="0"/>
                <a:ea typeface="Times New Roman" panose="02020603050405020304" pitchFamily="18" charset="0"/>
              </a:rPr>
              <a:t> </a:t>
            </a:r>
            <a:r>
              <a:rPr lang="en-CA" sz="1800" dirty="0">
                <a:solidFill>
                  <a:schemeClr val="accent1"/>
                </a:solidFill>
                <a:effectLst/>
                <a:latin typeface="Calibri" panose="020F0502020204030204" pitchFamily="34" charset="0"/>
                <a:ea typeface="Times New Roman" panose="02020603050405020304" pitchFamily="18" charset="0"/>
              </a:rPr>
              <a:t>of 2 </a:t>
            </a:r>
            <a:r>
              <a:rPr lang="en-CA" sz="1800" dirty="0">
                <a:effectLst/>
                <a:latin typeface="Calibri" panose="020F0502020204030204" pitchFamily="34" charset="0"/>
                <a:ea typeface="Times New Roman" panose="02020603050405020304" pitchFamily="18" charset="0"/>
              </a:rPr>
              <a:t>courses as </a:t>
            </a:r>
            <a:r>
              <a:rPr lang="en-CA" sz="1800" dirty="0">
                <a:solidFill>
                  <a:schemeClr val="accent1"/>
                </a:solidFill>
                <a:effectLst/>
                <a:latin typeface="Calibri" panose="020F0502020204030204" pitchFamily="34" charset="0"/>
                <a:ea typeface="Times New Roman" panose="02020603050405020304" pitchFamily="18" charset="0"/>
              </a:rPr>
              <a:t>secondary</a:t>
            </a:r>
            <a:r>
              <a:rPr lang="en-CA" sz="1800" dirty="0">
                <a:effectLst/>
                <a:latin typeface="Calibri" panose="020F0502020204030204" pitchFamily="34" charset="0"/>
                <a:ea typeface="Times New Roman" panose="02020603050405020304" pitchFamily="18" charset="0"/>
              </a:rPr>
              <a:t> choices.</a:t>
            </a:r>
            <a:endParaRPr lang="en-CA" sz="1800" dirty="0">
              <a:effectLst/>
              <a:latin typeface="Times New Roman" panose="02020603050405020304" pitchFamily="18" charset="0"/>
              <a:ea typeface="Times New Roman" panose="02020603050405020304" pitchFamily="18" charset="0"/>
            </a:endParaRPr>
          </a:p>
          <a:p>
            <a:pPr marL="457200" fontAlgn="base"/>
            <a:r>
              <a:rPr lang="en-CA" sz="1800"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*Note</a:t>
            </a:r>
            <a:r>
              <a:rPr lang="en-CA" sz="1800" dirty="0">
                <a:effectLst/>
                <a:latin typeface="Calibri" panose="020F0502020204030204" pitchFamily="34" charset="0"/>
                <a:ea typeface="SimSun" panose="02010600030101010101" pitchFamily="2" charset="-122"/>
                <a:cs typeface="Times New Roman" panose="02020603050405020304" pitchFamily="18" charset="0"/>
              </a:rPr>
              <a:t>:  For each course, the </a:t>
            </a:r>
            <a:r>
              <a:rPr lang="en-CA" sz="1800"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course</a:t>
            </a:r>
            <a:r>
              <a:rPr lang="en-CA" sz="1800" dirty="0">
                <a:effectLst/>
                <a:latin typeface="Calibri" panose="020F0502020204030204" pitchFamily="34" charset="0"/>
                <a:ea typeface="SimSun" panose="02010600030101010101" pitchFamily="2" charset="-122"/>
                <a:cs typeface="Times New Roman" panose="02020603050405020304" pitchFamily="18" charset="0"/>
              </a:rPr>
              <a:t> will be </a:t>
            </a:r>
            <a:r>
              <a:rPr lang="en-CA" sz="1800"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canceled</a:t>
            </a:r>
            <a:r>
              <a:rPr lang="en-CA" sz="1800" dirty="0">
                <a:effectLst/>
                <a:latin typeface="Calibri" panose="020F0502020204030204" pitchFamily="34" charset="0"/>
                <a:ea typeface="SimSun" panose="02010600030101010101" pitchFamily="2" charset="-122"/>
                <a:cs typeface="Times New Roman" panose="02020603050405020304" pitchFamily="18" charset="0"/>
              </a:rPr>
              <a:t> if enrolled students are </a:t>
            </a:r>
            <a:r>
              <a:rPr lang="en-CA" sz="1800"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more than ten or less than three students</a:t>
            </a:r>
            <a:r>
              <a:rPr lang="en-CA" sz="1800" dirty="0">
                <a:effectLst/>
                <a:latin typeface="Calibri" panose="020F0502020204030204" pitchFamily="34" charset="0"/>
                <a:ea typeface="SimSun" panose="02010600030101010101" pitchFamily="2" charset="-122"/>
                <a:cs typeface="Times New Roman" panose="02020603050405020304" pitchFamily="18" charset="0"/>
              </a:rPr>
              <a:t> </a:t>
            </a:r>
            <a:r>
              <a:rPr lang="en-CA" dirty="0">
                <a:latin typeface="Calibri" panose="020F0502020204030204" pitchFamily="34" charset="0"/>
                <a:ea typeface="SimSun" panose="02010600030101010101" pitchFamily="2" charset="-122"/>
                <a:cs typeface="Times New Roman" panose="02020603050405020304" pitchFamily="18" charset="0"/>
              </a:rPr>
              <a:t>this is because the</a:t>
            </a:r>
            <a:r>
              <a:rPr lang="en-CA" sz="1800" dirty="0">
                <a:effectLst/>
                <a:latin typeface="Calibri" panose="020F0502020204030204" pitchFamily="34" charset="0"/>
                <a:ea typeface="SimSun" panose="02010600030101010101" pitchFamily="2" charset="-122"/>
                <a:cs typeface="Times New Roman" panose="02020603050405020304" pitchFamily="18" charset="0"/>
              </a:rPr>
              <a:t> university focuses on the students' progress (less students = more focus from Professors)</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177684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51FE0F-7AB4-4EB3-920C-3DA6B48604D4}"/>
              </a:ext>
            </a:extLst>
          </p:cNvPr>
          <p:cNvSpPr>
            <a:spLocks noGrp="1"/>
          </p:cNvSpPr>
          <p:nvPr>
            <p:ph idx="1"/>
          </p:nvPr>
        </p:nvSpPr>
        <p:spPr>
          <a:xfrm>
            <a:off x="298060" y="2093913"/>
            <a:ext cx="11421359" cy="2259973"/>
          </a:xfrm>
        </p:spPr>
        <p:txBody>
          <a:bodyPr>
            <a:normAutofit lnSpcReduction="10000"/>
          </a:bodyPr>
          <a:lstStyle/>
          <a:p>
            <a:pPr marL="342900" lvl="0" indent="-342900" fontAlgn="base">
              <a:buSzPts val="1200"/>
              <a:buFont typeface="Symbol" panose="05050102010706020507" pitchFamily="18" charset="2"/>
              <a:buChar char=""/>
            </a:pPr>
            <a:r>
              <a:rPr lang="en-US" sz="1800" dirty="0">
                <a:effectLst/>
                <a:latin typeface="Segoe UI" panose="020B0502040204020203" pitchFamily="34" charset="0"/>
                <a:ea typeface="Times New Roman" panose="02020603050405020304" pitchFamily="18" charset="0"/>
              </a:rPr>
              <a:t>This option is also only accessible by Student User. </a:t>
            </a:r>
            <a:endParaRPr lang="en-CA" sz="1800" dirty="0">
              <a:effectLst/>
              <a:latin typeface="Times New Roman" panose="02020603050405020304" pitchFamily="18" charset="0"/>
              <a:ea typeface="Times New Roman" panose="02020603050405020304" pitchFamily="18" charset="0"/>
            </a:endParaRPr>
          </a:p>
          <a:p>
            <a:pPr marL="342900" lvl="0" indent="-342900" fontAlgn="base">
              <a:buSzPts val="1200"/>
              <a:buFont typeface="Symbol" panose="05050102010706020507" pitchFamily="18" charset="2"/>
              <a:buChar char=""/>
            </a:pPr>
            <a:r>
              <a:rPr lang="en-US" sz="1800" dirty="0">
                <a:effectLst/>
                <a:latin typeface="Segoe UI" panose="020B0502040204020203" pitchFamily="34" charset="0"/>
                <a:ea typeface="Times New Roman" panose="02020603050405020304" pitchFamily="18" charset="0"/>
              </a:rPr>
              <a:t>It will provide the User with a Deadline </a:t>
            </a:r>
            <a:r>
              <a:rPr lang="en-US" sz="1800" dirty="0">
                <a:latin typeface="Segoe UI" panose="020B0502040204020203" pitchFamily="34" charset="0"/>
                <a:ea typeface="Times New Roman" panose="02020603050405020304" pitchFamily="18" charset="0"/>
              </a:rPr>
              <a:t>to</a:t>
            </a:r>
            <a:r>
              <a:rPr lang="en-US" sz="1800" dirty="0">
                <a:effectLst/>
                <a:latin typeface="Segoe UI" panose="020B0502040204020203" pitchFamily="34" charset="0"/>
                <a:ea typeface="Times New Roman" panose="02020603050405020304" pitchFamily="18" charset="0"/>
              </a:rPr>
              <a:t> drop and register for a course</a:t>
            </a:r>
            <a:r>
              <a:rPr lang="en-US" sz="1800" b="1" dirty="0">
                <a:effectLst/>
                <a:latin typeface="Segoe UI" panose="020B0502040204020203" pitchFamily="34" charset="0"/>
                <a:ea typeface="Times New Roman" panose="02020603050405020304" pitchFamily="18" charset="0"/>
              </a:rPr>
              <a:t>*</a:t>
            </a:r>
            <a:r>
              <a:rPr lang="en-US" sz="1800" dirty="0">
                <a:effectLst/>
                <a:latin typeface="Segoe UI" panose="020B0502040204020203" pitchFamily="34"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marL="342900" lvl="0" indent="-342900" fontAlgn="base">
              <a:buSzPts val="1200"/>
              <a:buFont typeface="Symbol" panose="05050102010706020507" pitchFamily="18" charset="2"/>
              <a:buChar char=""/>
            </a:pPr>
            <a:r>
              <a:rPr lang="en-US" sz="1800" dirty="0">
                <a:effectLst/>
                <a:latin typeface="Segoe UI" panose="020B0502040204020203" pitchFamily="34" charset="0"/>
                <a:ea typeface="Times New Roman" panose="02020603050405020304" pitchFamily="18" charset="0"/>
              </a:rPr>
              <a:t>The student student will also be able to see the date the semester starts and ends.</a:t>
            </a:r>
            <a:endParaRPr lang="en-CA" sz="1800" dirty="0">
              <a:effectLst/>
              <a:latin typeface="Times New Roman" panose="02020603050405020304" pitchFamily="18" charset="0"/>
              <a:ea typeface="Times New Roman" panose="02020603050405020304" pitchFamily="18" charset="0"/>
            </a:endParaRPr>
          </a:p>
          <a:p>
            <a:pPr marL="342900" lvl="0" indent="-342900" fontAlgn="base">
              <a:buSzPts val="1200"/>
              <a:buFont typeface="Symbol" panose="05050102010706020507" pitchFamily="18" charset="2"/>
              <a:buChar char=""/>
            </a:pPr>
            <a:r>
              <a:rPr lang="en-US" sz="1800" dirty="0">
                <a:effectLst/>
                <a:latin typeface="Segoe UI" panose="020B0502040204020203" pitchFamily="34" charset="0"/>
                <a:ea typeface="Times New Roman" panose="02020603050405020304" pitchFamily="18" charset="0"/>
              </a:rPr>
              <a:t>Events will be shown (Holidays etc.).</a:t>
            </a:r>
            <a:endParaRPr lang="en-US" sz="1800" dirty="0">
              <a:latin typeface="Segoe UI" panose="020B0502040204020203" pitchFamily="34" charset="0"/>
              <a:ea typeface="Times New Roman" panose="02020603050405020304" pitchFamily="18" charset="0"/>
            </a:endParaRPr>
          </a:p>
          <a:p>
            <a:pPr marL="342900" lvl="0" indent="-342900" fontAlgn="base">
              <a:buSzPts val="1200"/>
              <a:buFont typeface="Symbol" panose="05050102010706020507" pitchFamily="18" charset="2"/>
              <a:buChar char=""/>
            </a:pPr>
            <a:endParaRPr lang="en-US" sz="1800" dirty="0">
              <a:effectLst/>
              <a:latin typeface="Segoe UI" panose="020B0502040204020203" pitchFamily="34" charset="0"/>
              <a:ea typeface="Times New Roman" panose="02020603050405020304" pitchFamily="18" charset="0"/>
            </a:endParaRPr>
          </a:p>
          <a:p>
            <a:pPr marL="0" indent="0" fontAlgn="base">
              <a:buSzPts val="1200"/>
              <a:buNone/>
            </a:pPr>
            <a:r>
              <a:rPr lang="en-CA" sz="1800" b="1" dirty="0">
                <a:effectLst/>
                <a:latin typeface="Calibri" panose="020F0502020204030204" pitchFamily="34" charset="0"/>
                <a:ea typeface="Calibri" panose="020F0502020204030204" pitchFamily="34" charset="0"/>
                <a:cs typeface="Calibri" panose="020F0502020204030204" pitchFamily="34" charset="0"/>
              </a:rPr>
              <a:t> </a:t>
            </a:r>
            <a:r>
              <a:rPr lang="en-CA" sz="1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*Note</a:t>
            </a:r>
            <a:r>
              <a:rPr lang="en-CA" sz="1800" b="1" dirty="0">
                <a:effectLst/>
                <a:latin typeface="Calibri" panose="020F0502020204030204" pitchFamily="34" charset="0"/>
                <a:ea typeface="Calibri" panose="020F0502020204030204" pitchFamily="34" charset="0"/>
                <a:cs typeface="Calibri" panose="020F0502020204030204" pitchFamily="34" charset="0"/>
              </a:rPr>
              <a:t>: Students </a:t>
            </a:r>
            <a:r>
              <a:rPr lang="en-CA" sz="1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cannot</a:t>
            </a:r>
            <a:r>
              <a:rPr lang="en-CA" sz="1800" b="1" dirty="0">
                <a:effectLst/>
                <a:latin typeface="Calibri" panose="020F0502020204030204" pitchFamily="34" charset="0"/>
                <a:ea typeface="Calibri" panose="020F0502020204030204" pitchFamily="34" charset="0"/>
                <a:cs typeface="Calibri" panose="020F0502020204030204" pitchFamily="34" charset="0"/>
              </a:rPr>
              <a:t> drop or register courses </a:t>
            </a:r>
            <a:r>
              <a:rPr lang="en-CA" sz="1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after</a:t>
            </a:r>
            <a:r>
              <a:rPr lang="en-CA" sz="1800" b="1" dirty="0">
                <a:effectLst/>
                <a:latin typeface="Calibri" panose="020F0502020204030204" pitchFamily="34" charset="0"/>
                <a:ea typeface="Calibri" panose="020F0502020204030204" pitchFamily="34" charset="0"/>
                <a:cs typeface="Calibri" panose="020F0502020204030204" pitchFamily="34" charset="0"/>
              </a:rPr>
              <a:t> </a:t>
            </a:r>
            <a:r>
              <a:rPr lang="en-CA" sz="1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deadline</a:t>
            </a:r>
            <a:r>
              <a:rPr lang="en-CA" sz="1800" b="1" dirty="0">
                <a:effectLst/>
                <a:latin typeface="Calibri" panose="020F0502020204030204" pitchFamily="34" charset="0"/>
                <a:ea typeface="Calibri" panose="020F0502020204030204" pitchFamily="34" charset="0"/>
                <a:cs typeface="Calibri" panose="020F0502020204030204" pitchFamily="34" charset="0"/>
              </a:rPr>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buSzPts val="1200"/>
              <a:buFont typeface="Symbol" panose="05050102010706020507" pitchFamily="18" charset="2"/>
              <a:buChar char=""/>
            </a:pPr>
            <a:endParaRPr lang="en-CA" sz="1800" dirty="0">
              <a:effectLst/>
              <a:latin typeface="Times New Roman" panose="02020603050405020304" pitchFamily="18" charset="0"/>
              <a:ea typeface="Times New Roman" panose="02020603050405020304" pitchFamily="18" charset="0"/>
            </a:endParaRPr>
          </a:p>
          <a:p>
            <a:pPr marL="0" indent="0">
              <a:buNone/>
            </a:pPr>
            <a:endParaRPr lang="en-CA" dirty="0"/>
          </a:p>
        </p:txBody>
      </p:sp>
      <p:sp>
        <p:nvSpPr>
          <p:cNvPr id="9" name="Title 1">
            <a:extLst>
              <a:ext uri="{FF2B5EF4-FFF2-40B4-BE49-F238E27FC236}">
                <a16:creationId xmlns:a16="http://schemas.microsoft.com/office/drawing/2014/main" id="{71CF42D4-822F-4832-A129-DEECAC8C7C4A}"/>
              </a:ext>
            </a:extLst>
          </p:cNvPr>
          <p:cNvSpPr>
            <a:spLocks noGrp="1"/>
          </p:cNvSpPr>
          <p:nvPr>
            <p:ph type="title"/>
          </p:nvPr>
        </p:nvSpPr>
        <p:spPr>
          <a:xfrm>
            <a:off x="1069975" y="484188"/>
            <a:ext cx="10058400" cy="1609725"/>
          </a:xfrm>
        </p:spPr>
        <p:txBody>
          <a:bodyPr>
            <a:normAutofit/>
          </a:bodyPr>
          <a:lstStyle/>
          <a:p>
            <a:pPr algn="ctr"/>
            <a:r>
              <a:rPr lang="en-US" sz="4800" b="1" dirty="0">
                <a:effectLst/>
                <a:latin typeface="Calibri" panose="020F0502020204030204" pitchFamily="34" charset="0"/>
                <a:ea typeface="Calibri" panose="020F0502020204030204" pitchFamily="34" charset="0"/>
              </a:rPr>
              <a:t>Schedule</a:t>
            </a:r>
            <a:endParaRPr lang="en-CA" sz="4800" b="1" dirty="0">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4DD2DB5C-9F7E-4896-9172-C0761DABF077}"/>
              </a:ext>
            </a:extLst>
          </p:cNvPr>
          <p:cNvPicPr>
            <a:picLocks noChangeAspect="1"/>
          </p:cNvPicPr>
          <p:nvPr/>
        </p:nvPicPr>
        <p:blipFill>
          <a:blip r:embed="rId2"/>
          <a:stretch>
            <a:fillRect/>
          </a:stretch>
        </p:blipFill>
        <p:spPr>
          <a:xfrm>
            <a:off x="1137087" y="4443536"/>
            <a:ext cx="8728366" cy="2352254"/>
          </a:xfrm>
          <a:prstGeom prst="rect">
            <a:avLst/>
          </a:prstGeom>
        </p:spPr>
      </p:pic>
    </p:spTree>
    <p:extLst>
      <p:ext uri="{BB962C8B-B14F-4D97-AF65-F5344CB8AC3E}">
        <p14:creationId xmlns:p14="http://schemas.microsoft.com/office/powerpoint/2010/main" val="161742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51FE0F-7AB4-4EB3-920C-3DA6B48604D4}"/>
              </a:ext>
            </a:extLst>
          </p:cNvPr>
          <p:cNvSpPr>
            <a:spLocks noGrp="1"/>
          </p:cNvSpPr>
          <p:nvPr>
            <p:ph idx="1"/>
          </p:nvPr>
        </p:nvSpPr>
        <p:spPr>
          <a:xfrm>
            <a:off x="167263" y="2093913"/>
            <a:ext cx="5523899" cy="4070316"/>
          </a:xfrm>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feature can be accessed by Professor User only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will be provided if a professor asks for it.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wil</a:t>
            </a:r>
            <a:r>
              <a:rPr lang="en-US" sz="1800" dirty="0">
                <a:latin typeface="Calibri" panose="020F0502020204030204" pitchFamily="34" charset="0"/>
                <a:ea typeface="Calibri" panose="020F0502020204030204" pitchFamily="34" charset="0"/>
                <a:cs typeface="Times New Roman" panose="02020603050405020304" pitchFamily="18" charset="0"/>
              </a:rPr>
              <a:t>l just </a:t>
            </a:r>
            <a:r>
              <a:rPr lang="en-US" sz="1800" dirty="0">
                <a:effectLst/>
                <a:latin typeface="Calibri" panose="020F0502020204030204" pitchFamily="34" charset="0"/>
                <a:ea typeface="Calibri" panose="020F0502020204030204" pitchFamily="34" charset="0"/>
                <a:cs typeface="Times New Roman" panose="02020603050405020304" pitchFamily="18" charset="0"/>
              </a:rPr>
              <a:t>show the number of students registered for that specific course. </a:t>
            </a:r>
          </a:p>
          <a:p>
            <a:pPr marL="0" lvl="0" indent="0">
              <a:lnSpc>
                <a:spcPct val="107000"/>
              </a:lnSpc>
              <a:buNone/>
            </a:pPr>
            <a:endParaRPr lang="en-CA"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*Note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The course information will be updated with the professors’ information including name, department, etc.</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7" name="Title 1">
            <a:extLst>
              <a:ext uri="{FF2B5EF4-FFF2-40B4-BE49-F238E27FC236}">
                <a16:creationId xmlns:a16="http://schemas.microsoft.com/office/drawing/2014/main" id="{3F9237F2-006D-40A2-93AA-DD9A03BE06CC}"/>
              </a:ext>
            </a:extLst>
          </p:cNvPr>
          <p:cNvSpPr>
            <a:spLocks noGrp="1"/>
          </p:cNvSpPr>
          <p:nvPr>
            <p:ph type="title"/>
          </p:nvPr>
        </p:nvSpPr>
        <p:spPr>
          <a:xfrm>
            <a:off x="1069975" y="484188"/>
            <a:ext cx="10058400" cy="1609725"/>
          </a:xfrm>
        </p:spPr>
        <p:txBody>
          <a:bodyPr>
            <a:normAutofit/>
          </a:bodyPr>
          <a:lstStyle/>
          <a:p>
            <a:pPr algn="ctr"/>
            <a:r>
              <a:rPr lang="en-US" sz="4800" b="1" dirty="0">
                <a:effectLst/>
                <a:latin typeface="Calibri" panose="020F0502020204030204" pitchFamily="34" charset="0"/>
                <a:ea typeface="Calibri" panose="020F0502020204030204" pitchFamily="34" charset="0"/>
              </a:rPr>
              <a:t>Course Information</a:t>
            </a:r>
            <a:endParaRPr lang="en-CA" sz="48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B3BC65A-B266-462A-9174-A536785FCC0C}"/>
              </a:ext>
            </a:extLst>
          </p:cNvPr>
          <p:cNvPicPr>
            <a:picLocks noChangeAspect="1"/>
          </p:cNvPicPr>
          <p:nvPr/>
        </p:nvPicPr>
        <p:blipFill>
          <a:blip r:embed="rId2"/>
          <a:stretch>
            <a:fillRect/>
          </a:stretch>
        </p:blipFill>
        <p:spPr>
          <a:xfrm>
            <a:off x="6096000" y="2093913"/>
            <a:ext cx="5437213" cy="4070316"/>
          </a:xfrm>
          <a:prstGeom prst="rect">
            <a:avLst/>
          </a:prstGeom>
        </p:spPr>
      </p:pic>
    </p:spTree>
    <p:extLst>
      <p:ext uri="{BB962C8B-B14F-4D97-AF65-F5344CB8AC3E}">
        <p14:creationId xmlns:p14="http://schemas.microsoft.com/office/powerpoint/2010/main" val="330594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7734AB-6CA2-4FC4-9E5C-EE14B95F8A81}"/>
              </a:ext>
            </a:extLst>
          </p:cNvPr>
          <p:cNvPicPr>
            <a:picLocks noChangeAspect="1"/>
          </p:cNvPicPr>
          <p:nvPr/>
        </p:nvPicPr>
        <p:blipFill>
          <a:blip r:embed="rId2"/>
          <a:stretch>
            <a:fillRect/>
          </a:stretch>
        </p:blipFill>
        <p:spPr>
          <a:xfrm>
            <a:off x="5981515" y="1324647"/>
            <a:ext cx="6043222" cy="5131375"/>
          </a:xfrm>
          <a:prstGeom prst="rect">
            <a:avLst/>
          </a:prstGeom>
        </p:spPr>
      </p:pic>
      <p:sp>
        <p:nvSpPr>
          <p:cNvPr id="5" name="Content Placeholder 4">
            <a:extLst>
              <a:ext uri="{FF2B5EF4-FFF2-40B4-BE49-F238E27FC236}">
                <a16:creationId xmlns:a16="http://schemas.microsoft.com/office/drawing/2014/main" id="{7751FE0F-7AB4-4EB3-920C-3DA6B48604D4}"/>
              </a:ext>
            </a:extLst>
          </p:cNvPr>
          <p:cNvSpPr>
            <a:spLocks noGrp="1"/>
          </p:cNvSpPr>
          <p:nvPr>
            <p:ph idx="1"/>
          </p:nvPr>
        </p:nvSpPr>
        <p:spPr>
          <a:xfrm>
            <a:off x="167263" y="2093913"/>
            <a:ext cx="5523899" cy="4070316"/>
          </a:xfrm>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an automated controlled feature which is used to update both the Student and Professor account.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can never be accessed by any user.</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student users this will update the billing once the courses are registered.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Professor User this will update the courses they will be teaching, and the number of students in their class.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keep information confidential this automated system only reaches to some specific extent in both user accounts.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3F9237F2-006D-40A2-93AA-DD9A03BE06CC}"/>
              </a:ext>
            </a:extLst>
          </p:cNvPr>
          <p:cNvSpPr>
            <a:spLocks noGrp="1"/>
          </p:cNvSpPr>
          <p:nvPr>
            <p:ph type="title"/>
          </p:nvPr>
        </p:nvSpPr>
        <p:spPr>
          <a:xfrm>
            <a:off x="1069975" y="484188"/>
            <a:ext cx="10058400" cy="1609725"/>
          </a:xfrm>
        </p:spPr>
        <p:txBody>
          <a:bodyPr>
            <a:normAutofit/>
          </a:bodyPr>
          <a:lstStyle/>
          <a:p>
            <a:pPr algn="ctr"/>
            <a:r>
              <a:rPr lang="en-US" sz="4800" b="1" dirty="0">
                <a:effectLst/>
                <a:latin typeface="Calibri" panose="020F0502020204030204" pitchFamily="34" charset="0"/>
                <a:ea typeface="Calibri" panose="020F0502020204030204" pitchFamily="34" charset="0"/>
              </a:rPr>
              <a:t>UPDATES TO ACCOUNTS</a:t>
            </a:r>
            <a:endParaRPr lang="en-CA"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370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F9237F2-006D-40A2-93AA-DD9A03BE06CC}"/>
              </a:ext>
            </a:extLst>
          </p:cNvPr>
          <p:cNvSpPr>
            <a:spLocks noGrp="1"/>
          </p:cNvSpPr>
          <p:nvPr>
            <p:ph type="title"/>
          </p:nvPr>
        </p:nvSpPr>
        <p:spPr>
          <a:xfrm>
            <a:off x="382280" y="484632"/>
            <a:ext cx="6743844" cy="1609344"/>
          </a:xfrm>
        </p:spPr>
        <p:txBody>
          <a:bodyPr>
            <a:normAutofit/>
          </a:bodyPr>
          <a:lstStyle/>
          <a:p>
            <a:r>
              <a:rPr lang="en-US" sz="4800" b="1" dirty="0">
                <a:effectLst/>
                <a:latin typeface="Calibri" panose="020F0502020204030204" pitchFamily="34" charset="0"/>
                <a:ea typeface="Calibri" panose="020F0502020204030204" pitchFamily="34" charset="0"/>
              </a:rPr>
              <a:t>overview</a:t>
            </a:r>
            <a:endParaRPr lang="en-CA" sz="4800" b="1">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751FE0F-7AB4-4EB3-920C-3DA6B48604D4}"/>
              </a:ext>
            </a:extLst>
          </p:cNvPr>
          <p:cNvSpPr>
            <a:spLocks noGrp="1"/>
          </p:cNvSpPr>
          <p:nvPr>
            <p:ph idx="1"/>
          </p:nvPr>
        </p:nvSpPr>
        <p:spPr>
          <a:xfrm>
            <a:off x="382279" y="2121408"/>
            <a:ext cx="6743845" cy="4050792"/>
          </a:xfrm>
        </p:spPr>
        <p:txBody>
          <a:bodyPr>
            <a:normAutofit/>
          </a:bodyPr>
          <a:lstStyle/>
          <a:p>
            <a:pPr>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system will help students to register and drop courses offered by University. </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endParaRPr lang="en-US" sz="180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Professors will be pre-informed of how many students are in their class and what courses they will be teaching during this semester. </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indent="0">
              <a:spcAft>
                <a:spcPts val="800"/>
              </a:spcAft>
              <a:buNone/>
            </a:pPr>
            <a:endParaRPr lang="en-US" sz="180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will provide more manageable options for both users.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8C8242D-0429-45D7-9BE7-4E4A0728B3B0}"/>
              </a:ext>
            </a:extLst>
          </p:cNvPr>
          <p:cNvPicPr>
            <a:picLocks noChangeAspect="1"/>
          </p:cNvPicPr>
          <p:nvPr/>
        </p:nvPicPr>
        <p:blipFill rotWithShape="1">
          <a:blip r:embed="rId4"/>
          <a:srcRect l="14889" r="40222" b="-1"/>
          <a:stretch/>
        </p:blipFill>
        <p:spPr>
          <a:xfrm>
            <a:off x="7545274" y="10"/>
            <a:ext cx="4646726" cy="6857990"/>
          </a:xfrm>
          <a:prstGeom prst="rect">
            <a:avLst/>
          </a:prstGeom>
        </p:spPr>
      </p:pic>
      <p:grpSp>
        <p:nvGrpSpPr>
          <p:cNvPr id="15" name="Group 14">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744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435552-5880-4D27-B5C0-08621A904D6C}"/>
              </a:ext>
            </a:extLst>
          </p:cNvPr>
          <p:cNvSpPr/>
          <p:nvPr/>
        </p:nvSpPr>
        <p:spPr>
          <a:xfrm>
            <a:off x="878122" y="2793534"/>
            <a:ext cx="10435756" cy="1015663"/>
          </a:xfrm>
          <a:prstGeom prst="rect">
            <a:avLst/>
          </a:prstGeom>
          <a:noFill/>
        </p:spPr>
        <p:txBody>
          <a:bodyPr wrap="square" lIns="91440" tIns="45720" rIns="91440" bIns="45720">
            <a:spAutoFit/>
          </a:bodyPr>
          <a:lstStyle/>
          <a:p>
            <a:pPr algn="ctr"/>
            <a:r>
              <a:rPr lang="en-US" sz="6000" dirty="0">
                <a:ln w="0"/>
                <a:effectLst>
                  <a:outerShdw blurRad="38100" dist="19050" dir="2700000" algn="tl" rotWithShape="0">
                    <a:schemeClr val="dk1">
                      <a:alpha val="40000"/>
                    </a:schemeClr>
                  </a:outerShdw>
                </a:effectLst>
              </a:rPr>
              <a:t>THANK YOU FOR LISTENING</a:t>
            </a:r>
          </a:p>
        </p:txBody>
      </p:sp>
    </p:spTree>
    <p:extLst>
      <p:ext uri="{BB962C8B-B14F-4D97-AF65-F5344CB8AC3E}">
        <p14:creationId xmlns:p14="http://schemas.microsoft.com/office/powerpoint/2010/main" val="775613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576</Words>
  <Application>Microsoft Macintosh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Arial</vt:lpstr>
      <vt:lpstr>Calibri</vt:lpstr>
      <vt:lpstr>Helvetica Neue</vt:lpstr>
      <vt:lpstr>Rockwell</vt:lpstr>
      <vt:lpstr>Rockwell Condensed</vt:lpstr>
      <vt:lpstr>Rockwell Extra Bold</vt:lpstr>
      <vt:lpstr>Segoe UI</vt:lpstr>
      <vt:lpstr>Symbol</vt:lpstr>
      <vt:lpstr>Times New Roman</vt:lpstr>
      <vt:lpstr>Wingdings</vt:lpstr>
      <vt:lpstr>Wood Type</vt:lpstr>
      <vt:lpstr>1_Wood Type</vt:lpstr>
      <vt:lpstr>the University Registration Management System</vt:lpstr>
      <vt:lpstr>  USER GUIDE </vt:lpstr>
      <vt:lpstr> Request for Catalog </vt:lpstr>
      <vt:lpstr>Register/Drop course</vt:lpstr>
      <vt:lpstr>Schedule</vt:lpstr>
      <vt:lpstr>Course Information</vt:lpstr>
      <vt:lpstr>UPDATES TO ACCOUNTS</vt:lpstr>
      <vt:lpstr>overview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Registration Management System</dc:title>
  <dc:creator>J-M Rugomboka-Mahoro</dc:creator>
  <cp:lastModifiedBy>J-M Rugomboka-Mahoro</cp:lastModifiedBy>
  <cp:revision>1</cp:revision>
  <dcterms:created xsi:type="dcterms:W3CDTF">2020-11-25T15:27:23Z</dcterms:created>
  <dcterms:modified xsi:type="dcterms:W3CDTF">2020-11-25T15:27:45Z</dcterms:modified>
</cp:coreProperties>
</file>