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4" r:id="rId5"/>
    <p:sldId id="262" r:id="rId6"/>
    <p:sldId id="258" r:id="rId7"/>
    <p:sldId id="259"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D778C-240F-47E6-8246-5D73EBE5FCCF}"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FC581-1DB9-41B4-818C-31763C9D45A9}" type="slidenum">
              <a:rPr lang="en-US" smtClean="0"/>
              <a:t>‹#›</a:t>
            </a:fld>
            <a:endParaRPr lang="en-US"/>
          </a:p>
        </p:txBody>
      </p:sp>
    </p:spTree>
    <p:extLst>
      <p:ext uri="{BB962C8B-B14F-4D97-AF65-F5344CB8AC3E}">
        <p14:creationId xmlns:p14="http://schemas.microsoft.com/office/powerpoint/2010/main" val="3697124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57F8-8E19-4F77-90B7-15F9BF283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19410-F9CB-481E-B4D5-76DA8BE01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EAC330-25FC-41E2-A2AC-FF56D7131E2C}"/>
              </a:ext>
            </a:extLst>
          </p:cNvPr>
          <p:cNvSpPr>
            <a:spLocks noGrp="1"/>
          </p:cNvSpPr>
          <p:nvPr>
            <p:ph type="dt" sz="half" idx="10"/>
          </p:nvPr>
        </p:nvSpPr>
        <p:spPr/>
        <p:txBody>
          <a:bodyPr/>
          <a:lstStyle/>
          <a:p>
            <a:fld id="{161E63EB-CDE8-42A4-BE2C-472B04649D69}" type="datetime1">
              <a:rPr lang="en-US" smtClean="0"/>
              <a:t>4/20/2020</a:t>
            </a:fld>
            <a:endParaRPr lang="en-US"/>
          </a:p>
        </p:txBody>
      </p:sp>
      <p:sp>
        <p:nvSpPr>
          <p:cNvPr id="5" name="Footer Placeholder 4">
            <a:extLst>
              <a:ext uri="{FF2B5EF4-FFF2-40B4-BE49-F238E27FC236}">
                <a16:creationId xmlns:a16="http://schemas.microsoft.com/office/drawing/2014/main" id="{4997525A-6C67-45FF-A6AF-00F2112B5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87DD4-EDF9-4AE6-B777-475662B6A331}"/>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4265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EC07-38E8-4013-A3C1-56A16B339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B543B-5E73-4333-98E6-264EEAE68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D5EDB-DE49-4921-873B-0C2F0C051EFC}"/>
              </a:ext>
            </a:extLst>
          </p:cNvPr>
          <p:cNvSpPr>
            <a:spLocks noGrp="1"/>
          </p:cNvSpPr>
          <p:nvPr>
            <p:ph type="dt" sz="half" idx="10"/>
          </p:nvPr>
        </p:nvSpPr>
        <p:spPr/>
        <p:txBody>
          <a:bodyPr/>
          <a:lstStyle/>
          <a:p>
            <a:fld id="{36AB6557-02A9-4460-BD78-7966AEA5A02C}" type="datetime1">
              <a:rPr lang="en-US" smtClean="0"/>
              <a:t>4/20/2020</a:t>
            </a:fld>
            <a:endParaRPr lang="en-US"/>
          </a:p>
        </p:txBody>
      </p:sp>
      <p:sp>
        <p:nvSpPr>
          <p:cNvPr id="5" name="Footer Placeholder 4">
            <a:extLst>
              <a:ext uri="{FF2B5EF4-FFF2-40B4-BE49-F238E27FC236}">
                <a16:creationId xmlns:a16="http://schemas.microsoft.com/office/drawing/2014/main" id="{3A6BBA45-DED7-477D-BFC8-FBB8761EF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CDD8E-A265-43DB-AF09-9AB002F5B2EE}"/>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347944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BCB6B-35C1-4B0F-9493-377195759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F6FE8-6D88-43C1-BBBB-64E29D141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46854-42D7-47EE-8A0F-6055E7B521F8}"/>
              </a:ext>
            </a:extLst>
          </p:cNvPr>
          <p:cNvSpPr>
            <a:spLocks noGrp="1"/>
          </p:cNvSpPr>
          <p:nvPr>
            <p:ph type="dt" sz="half" idx="10"/>
          </p:nvPr>
        </p:nvSpPr>
        <p:spPr/>
        <p:txBody>
          <a:bodyPr/>
          <a:lstStyle/>
          <a:p>
            <a:fld id="{90BBE057-50A4-47E4-A289-859C4022A92E}" type="datetime1">
              <a:rPr lang="en-US" smtClean="0"/>
              <a:t>4/20/2020</a:t>
            </a:fld>
            <a:endParaRPr lang="en-US"/>
          </a:p>
        </p:txBody>
      </p:sp>
      <p:sp>
        <p:nvSpPr>
          <p:cNvPr id="5" name="Footer Placeholder 4">
            <a:extLst>
              <a:ext uri="{FF2B5EF4-FFF2-40B4-BE49-F238E27FC236}">
                <a16:creationId xmlns:a16="http://schemas.microsoft.com/office/drawing/2014/main" id="{F5E380AF-0443-46D8-9793-08B52C87E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7C2F2-84F1-4320-ABE5-90AE01B2DBE9}"/>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37969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A05A-9F35-4A46-AE6A-1C0517411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2B99E-914B-4851-B436-534E32A87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14628-4E8D-48EE-98C3-5EB187B86388}"/>
              </a:ext>
            </a:extLst>
          </p:cNvPr>
          <p:cNvSpPr>
            <a:spLocks noGrp="1"/>
          </p:cNvSpPr>
          <p:nvPr>
            <p:ph type="dt" sz="half" idx="10"/>
          </p:nvPr>
        </p:nvSpPr>
        <p:spPr/>
        <p:txBody>
          <a:bodyPr/>
          <a:lstStyle/>
          <a:p>
            <a:fld id="{66BC9DA0-BAA8-4E82-8513-115086E109FE}" type="datetime1">
              <a:rPr lang="en-US" smtClean="0"/>
              <a:t>4/20/2020</a:t>
            </a:fld>
            <a:endParaRPr lang="en-US"/>
          </a:p>
        </p:txBody>
      </p:sp>
      <p:sp>
        <p:nvSpPr>
          <p:cNvPr id="5" name="Footer Placeholder 4">
            <a:extLst>
              <a:ext uri="{FF2B5EF4-FFF2-40B4-BE49-F238E27FC236}">
                <a16:creationId xmlns:a16="http://schemas.microsoft.com/office/drawing/2014/main" id="{B47DD8A6-1DED-46A5-8944-B82C95B12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A7324-A965-483B-885D-B125A943E0B3}"/>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254667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14A6-AB93-468F-AEA2-C2AD4B388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94CCCE-F2A2-4DE4-8538-A7CC95C6E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4166B-5A46-494A-B6FC-441382AD3F44}"/>
              </a:ext>
            </a:extLst>
          </p:cNvPr>
          <p:cNvSpPr>
            <a:spLocks noGrp="1"/>
          </p:cNvSpPr>
          <p:nvPr>
            <p:ph type="dt" sz="half" idx="10"/>
          </p:nvPr>
        </p:nvSpPr>
        <p:spPr/>
        <p:txBody>
          <a:bodyPr/>
          <a:lstStyle/>
          <a:p>
            <a:fld id="{7C67ACDB-7BA4-49C4-8E56-3C4EB05D6460}" type="datetime1">
              <a:rPr lang="en-US" smtClean="0"/>
              <a:t>4/20/2020</a:t>
            </a:fld>
            <a:endParaRPr lang="en-US"/>
          </a:p>
        </p:txBody>
      </p:sp>
      <p:sp>
        <p:nvSpPr>
          <p:cNvPr id="5" name="Footer Placeholder 4">
            <a:extLst>
              <a:ext uri="{FF2B5EF4-FFF2-40B4-BE49-F238E27FC236}">
                <a16:creationId xmlns:a16="http://schemas.microsoft.com/office/drawing/2014/main" id="{020DF51D-63AA-4FE4-ABC9-89125AE5B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0E51B-96D5-4FD4-865E-F3EBCE70CCCA}"/>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305666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2A13-0BF3-4932-963A-2EEF6C77C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C2777-4C65-4576-AC48-7BC513582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C894D-FE90-4679-900E-C799E0358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4E2EA-B060-4759-B5DB-CE0F7C616BC0}"/>
              </a:ext>
            </a:extLst>
          </p:cNvPr>
          <p:cNvSpPr>
            <a:spLocks noGrp="1"/>
          </p:cNvSpPr>
          <p:nvPr>
            <p:ph type="dt" sz="half" idx="10"/>
          </p:nvPr>
        </p:nvSpPr>
        <p:spPr/>
        <p:txBody>
          <a:bodyPr/>
          <a:lstStyle/>
          <a:p>
            <a:fld id="{A8088A42-C1D2-457A-8ED5-F1818226D949}" type="datetime1">
              <a:rPr lang="en-US" smtClean="0"/>
              <a:t>4/20/2020</a:t>
            </a:fld>
            <a:endParaRPr lang="en-US"/>
          </a:p>
        </p:txBody>
      </p:sp>
      <p:sp>
        <p:nvSpPr>
          <p:cNvPr id="6" name="Footer Placeholder 5">
            <a:extLst>
              <a:ext uri="{FF2B5EF4-FFF2-40B4-BE49-F238E27FC236}">
                <a16:creationId xmlns:a16="http://schemas.microsoft.com/office/drawing/2014/main" id="{B77F8B15-D693-4C22-AF17-2C1EE64FC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BA18B-96E1-43B7-B032-E50E7F8748AC}"/>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408750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557-8430-42F3-9452-4CD890C8E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C14D3-0FE6-40FF-87A2-A44FB5A34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A6AC6-B549-4E59-B98D-F6B09685D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039B3-161B-40F4-962F-F184C0921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798E5-7BB4-406D-BFA1-F102FD6FE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4A3CC2-DAA9-4C4E-B2C8-5605FBE5882E}"/>
              </a:ext>
            </a:extLst>
          </p:cNvPr>
          <p:cNvSpPr>
            <a:spLocks noGrp="1"/>
          </p:cNvSpPr>
          <p:nvPr>
            <p:ph type="dt" sz="half" idx="10"/>
          </p:nvPr>
        </p:nvSpPr>
        <p:spPr/>
        <p:txBody>
          <a:bodyPr/>
          <a:lstStyle/>
          <a:p>
            <a:fld id="{9323F0F5-49E8-439B-8004-23CF2536D80E}" type="datetime1">
              <a:rPr lang="en-US" smtClean="0"/>
              <a:t>4/20/2020</a:t>
            </a:fld>
            <a:endParaRPr lang="en-US"/>
          </a:p>
        </p:txBody>
      </p:sp>
      <p:sp>
        <p:nvSpPr>
          <p:cNvPr id="8" name="Footer Placeholder 7">
            <a:extLst>
              <a:ext uri="{FF2B5EF4-FFF2-40B4-BE49-F238E27FC236}">
                <a16:creationId xmlns:a16="http://schemas.microsoft.com/office/drawing/2014/main" id="{FBBDAB9C-C724-4C9F-9E3D-D539142B0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C3D995-7929-48E0-9ADB-B21457092325}"/>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414566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BF90-F52F-4213-9652-25C4AD081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DC128-C1CE-4F5E-87B1-963993458D5D}"/>
              </a:ext>
            </a:extLst>
          </p:cNvPr>
          <p:cNvSpPr>
            <a:spLocks noGrp="1"/>
          </p:cNvSpPr>
          <p:nvPr>
            <p:ph type="dt" sz="half" idx="10"/>
          </p:nvPr>
        </p:nvSpPr>
        <p:spPr/>
        <p:txBody>
          <a:bodyPr/>
          <a:lstStyle/>
          <a:p>
            <a:fld id="{5A9F9981-2DC6-49AD-90D9-98BBE2AEC23B}" type="datetime1">
              <a:rPr lang="en-US" smtClean="0"/>
              <a:t>4/20/2020</a:t>
            </a:fld>
            <a:endParaRPr lang="en-US"/>
          </a:p>
        </p:txBody>
      </p:sp>
      <p:sp>
        <p:nvSpPr>
          <p:cNvPr id="4" name="Footer Placeholder 3">
            <a:extLst>
              <a:ext uri="{FF2B5EF4-FFF2-40B4-BE49-F238E27FC236}">
                <a16:creationId xmlns:a16="http://schemas.microsoft.com/office/drawing/2014/main" id="{81E7A9EF-8117-4371-B856-E6C29E0DFB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849825-9083-407C-AE2D-A6A6096AA0FA}"/>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153449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5C60C-883F-481C-B12B-E1AE4C28EF33}"/>
              </a:ext>
            </a:extLst>
          </p:cNvPr>
          <p:cNvSpPr>
            <a:spLocks noGrp="1"/>
          </p:cNvSpPr>
          <p:nvPr>
            <p:ph type="dt" sz="half" idx="10"/>
          </p:nvPr>
        </p:nvSpPr>
        <p:spPr/>
        <p:txBody>
          <a:bodyPr/>
          <a:lstStyle/>
          <a:p>
            <a:fld id="{BFD26421-6E16-4713-8D8B-5C9DD8808E04}" type="datetime1">
              <a:rPr lang="en-US" smtClean="0"/>
              <a:t>4/20/2020</a:t>
            </a:fld>
            <a:endParaRPr lang="en-US"/>
          </a:p>
        </p:txBody>
      </p:sp>
      <p:sp>
        <p:nvSpPr>
          <p:cNvPr id="3" name="Footer Placeholder 2">
            <a:extLst>
              <a:ext uri="{FF2B5EF4-FFF2-40B4-BE49-F238E27FC236}">
                <a16:creationId xmlns:a16="http://schemas.microsoft.com/office/drawing/2014/main" id="{F2226D10-7FE3-4148-BA4D-999402B5E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D3DA26-404C-4EAA-81F8-D7F5926AE2AA}"/>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63856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E4E3-1E5D-4F90-8EFC-146AC28E2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3F12E-92C6-4C9A-8217-6584B9C6B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03B25-AC84-421B-B8C6-118429942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52B2-D533-4D79-B05E-7DC76AB939E5}"/>
              </a:ext>
            </a:extLst>
          </p:cNvPr>
          <p:cNvSpPr>
            <a:spLocks noGrp="1"/>
          </p:cNvSpPr>
          <p:nvPr>
            <p:ph type="dt" sz="half" idx="10"/>
          </p:nvPr>
        </p:nvSpPr>
        <p:spPr/>
        <p:txBody>
          <a:bodyPr/>
          <a:lstStyle/>
          <a:p>
            <a:fld id="{DDD32937-BC54-4349-8785-53B60A68DEBD}" type="datetime1">
              <a:rPr lang="en-US" smtClean="0"/>
              <a:t>4/20/2020</a:t>
            </a:fld>
            <a:endParaRPr lang="en-US"/>
          </a:p>
        </p:txBody>
      </p:sp>
      <p:sp>
        <p:nvSpPr>
          <p:cNvPr id="6" name="Footer Placeholder 5">
            <a:extLst>
              <a:ext uri="{FF2B5EF4-FFF2-40B4-BE49-F238E27FC236}">
                <a16:creationId xmlns:a16="http://schemas.microsoft.com/office/drawing/2014/main" id="{CC101264-78D0-42B2-8765-7449FE9D2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4DD9A-1C8C-410B-9279-B2DC820AEE3A}"/>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412213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388B-EC05-4993-8F16-0B68613FC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28BDAC-750D-44F9-8B82-2B1A8FDE6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2DA73-9C33-4061-98FC-687060F03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59D3F-AAAB-485B-BE17-1F74DB545D48}"/>
              </a:ext>
            </a:extLst>
          </p:cNvPr>
          <p:cNvSpPr>
            <a:spLocks noGrp="1"/>
          </p:cNvSpPr>
          <p:nvPr>
            <p:ph type="dt" sz="half" idx="10"/>
          </p:nvPr>
        </p:nvSpPr>
        <p:spPr/>
        <p:txBody>
          <a:bodyPr/>
          <a:lstStyle/>
          <a:p>
            <a:fld id="{8AB8FEA9-32B1-4357-BC4B-A9563F11A5C1}" type="datetime1">
              <a:rPr lang="en-US" smtClean="0"/>
              <a:t>4/20/2020</a:t>
            </a:fld>
            <a:endParaRPr lang="en-US"/>
          </a:p>
        </p:txBody>
      </p:sp>
      <p:sp>
        <p:nvSpPr>
          <p:cNvPr id="6" name="Footer Placeholder 5">
            <a:extLst>
              <a:ext uri="{FF2B5EF4-FFF2-40B4-BE49-F238E27FC236}">
                <a16:creationId xmlns:a16="http://schemas.microsoft.com/office/drawing/2014/main" id="{2AB4939B-CFF7-4420-A832-DC24D5017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D8101-19A3-4F70-90E4-6C1CA7C0C458}"/>
              </a:ext>
            </a:extLst>
          </p:cNvPr>
          <p:cNvSpPr>
            <a:spLocks noGrp="1"/>
          </p:cNvSpPr>
          <p:nvPr>
            <p:ph type="sldNum" sz="quarter" idx="12"/>
          </p:nvPr>
        </p:nvSpPr>
        <p:spPr/>
        <p:txBody>
          <a:bodyPr/>
          <a:lstStyle/>
          <a:p>
            <a:fld id="{1FF902E0-B565-4A40-9CF1-EE4551E60FF0}" type="slidenum">
              <a:rPr lang="en-US" smtClean="0"/>
              <a:t>‹#›</a:t>
            </a:fld>
            <a:endParaRPr lang="en-US"/>
          </a:p>
        </p:txBody>
      </p:sp>
    </p:spTree>
    <p:extLst>
      <p:ext uri="{BB962C8B-B14F-4D97-AF65-F5344CB8AC3E}">
        <p14:creationId xmlns:p14="http://schemas.microsoft.com/office/powerpoint/2010/main" val="34158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E91E1-1535-44AC-A4EB-3AD5F08F9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1B654-3B7F-4218-8D4D-F7E61D4BD5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1147A-5B45-4C7A-82FD-4810D79D1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D8FC4-170E-49B9-8A05-92C3440B75C8}" type="datetime1">
              <a:rPr lang="en-US" smtClean="0"/>
              <a:t>4/20/2020</a:t>
            </a:fld>
            <a:endParaRPr lang="en-US"/>
          </a:p>
        </p:txBody>
      </p:sp>
      <p:sp>
        <p:nvSpPr>
          <p:cNvPr id="5" name="Footer Placeholder 4">
            <a:extLst>
              <a:ext uri="{FF2B5EF4-FFF2-40B4-BE49-F238E27FC236}">
                <a16:creationId xmlns:a16="http://schemas.microsoft.com/office/drawing/2014/main" id="{C2773DEF-E924-43CB-B9B2-A5B10693B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2E3698-1116-4E60-9F28-DD1F78A18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02E0-B565-4A40-9CF1-EE4551E60FF0}" type="slidenum">
              <a:rPr lang="en-US" smtClean="0"/>
              <a:t>‹#›</a:t>
            </a:fld>
            <a:endParaRPr lang="en-US"/>
          </a:p>
        </p:txBody>
      </p:sp>
    </p:spTree>
    <p:extLst>
      <p:ext uri="{BB962C8B-B14F-4D97-AF65-F5344CB8AC3E}">
        <p14:creationId xmlns:p14="http://schemas.microsoft.com/office/powerpoint/2010/main" val="359224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ieeecomputersociety.org/10.1109/ISdea.2012.744"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computer.org/csdl/search/default?type=author&amp;givenName=Yanlin&amp;surname=Li" TargetMode="External"/><Relationship Id="rId4" Type="http://schemas.openxmlformats.org/officeDocument/2006/relationships/hyperlink" Target="https://www.computer.org/csdl/search/default?type=author&amp;givenName=Shengwei&amp;surname=Da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omputer.org/csdl/search/default?type=author&amp;givenName=Wen-Tai&amp;surname=Li" TargetMode="External"/><Relationship Id="rId2" Type="http://schemas.openxmlformats.org/officeDocument/2006/relationships/hyperlink" Target="https://doi.ieeecomputersociety.org/10.1109/TETC.2017.2655362"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computer.org/csdl/search/default?type=author&amp;givenName=Sai%20Ram&amp;surname=Gubb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3C171F-7EAA-4CF0-8868-2C23B9D595C8}"/>
              </a:ext>
            </a:extLst>
          </p:cNvPr>
          <p:cNvSpPr>
            <a:spLocks noGrp="1"/>
          </p:cNvSpPr>
          <p:nvPr>
            <p:ph type="title"/>
          </p:nvPr>
        </p:nvSpPr>
        <p:spPr>
          <a:xfrm>
            <a:off x="822960" y="2390873"/>
            <a:ext cx="10685585" cy="1325563"/>
          </a:xfrm>
        </p:spPr>
        <p:txBody>
          <a:bodyPr>
            <a:normAutofit/>
          </a:bodyPr>
          <a:lstStyle/>
          <a:p>
            <a:pPr algn="ctr"/>
            <a:r>
              <a:rPr lang="en-US" sz="4000" b="1" dirty="0"/>
              <a:t>Temperature Based Fan Control and Monitor System</a:t>
            </a:r>
          </a:p>
        </p:txBody>
      </p:sp>
      <p:pic>
        <p:nvPicPr>
          <p:cNvPr id="4" name="Picture 3" descr="E:\ew template.jpg">
            <a:extLst>
              <a:ext uri="{FF2B5EF4-FFF2-40B4-BE49-F238E27FC236}">
                <a16:creationId xmlns:a16="http://schemas.microsoft.com/office/drawing/2014/main" id="{E7BB6C26-51B2-41DA-B498-70DC3DD7629C}"/>
              </a:ext>
            </a:extLst>
          </p:cNvPr>
          <p:cNvPicPr/>
          <p:nvPr/>
        </p:nvPicPr>
        <p:blipFill>
          <a:blip r:embed="rId2" cstate="print"/>
          <a:srcRect l="1207" t="4645"/>
          <a:stretch>
            <a:fillRect/>
          </a:stretch>
        </p:blipFill>
        <p:spPr bwMode="auto">
          <a:xfrm>
            <a:off x="1123406" y="177164"/>
            <a:ext cx="9544594" cy="1007745"/>
          </a:xfrm>
          <a:prstGeom prst="rect">
            <a:avLst/>
          </a:prstGeom>
          <a:noFill/>
          <a:ln w="9525">
            <a:solidFill>
              <a:schemeClr val="bg1"/>
            </a:solidFill>
            <a:miter lim="800000"/>
            <a:headEnd/>
            <a:tailEnd/>
          </a:ln>
        </p:spPr>
      </p:pic>
      <p:sp>
        <p:nvSpPr>
          <p:cNvPr id="11" name="TextBox 10">
            <a:extLst>
              <a:ext uri="{FF2B5EF4-FFF2-40B4-BE49-F238E27FC236}">
                <a16:creationId xmlns:a16="http://schemas.microsoft.com/office/drawing/2014/main" id="{150533B0-52FF-47E1-9A72-36B849FDB9BA}"/>
              </a:ext>
            </a:extLst>
          </p:cNvPr>
          <p:cNvSpPr txBox="1"/>
          <p:nvPr/>
        </p:nvSpPr>
        <p:spPr>
          <a:xfrm>
            <a:off x="822960" y="4676503"/>
            <a:ext cx="4226118" cy="1754326"/>
          </a:xfrm>
          <a:prstGeom prst="rect">
            <a:avLst/>
          </a:prstGeom>
          <a:noFill/>
        </p:spPr>
        <p:txBody>
          <a:bodyPr wrap="square" rtlCol="0">
            <a:spAutoFit/>
          </a:bodyPr>
          <a:lstStyle/>
          <a:p>
            <a:r>
              <a:rPr lang="en-US" b="1" dirty="0"/>
              <a:t>Presented by</a:t>
            </a:r>
          </a:p>
          <a:p>
            <a:r>
              <a:rPr lang="en-US" dirty="0"/>
              <a:t>Anant Krishna 	(1NH17EE003)</a:t>
            </a:r>
          </a:p>
          <a:p>
            <a:r>
              <a:rPr lang="en-US" dirty="0"/>
              <a:t>Jaydeep Maity	(1NH17EE022)</a:t>
            </a:r>
          </a:p>
          <a:p>
            <a:r>
              <a:rPr lang="en-US" dirty="0"/>
              <a:t>Sangam Jain 	(1NH17EE050)</a:t>
            </a:r>
          </a:p>
          <a:p>
            <a:endParaRPr lang="en-US" dirty="0"/>
          </a:p>
          <a:p>
            <a:endParaRPr lang="en-US" dirty="0"/>
          </a:p>
        </p:txBody>
      </p:sp>
      <p:sp>
        <p:nvSpPr>
          <p:cNvPr id="12" name="TextBox 11">
            <a:extLst>
              <a:ext uri="{FF2B5EF4-FFF2-40B4-BE49-F238E27FC236}">
                <a16:creationId xmlns:a16="http://schemas.microsoft.com/office/drawing/2014/main" id="{8C245EF0-2910-4BDB-B2EF-A55BE100BD10}"/>
              </a:ext>
            </a:extLst>
          </p:cNvPr>
          <p:cNvSpPr txBox="1"/>
          <p:nvPr/>
        </p:nvSpPr>
        <p:spPr>
          <a:xfrm>
            <a:off x="8695531" y="4672147"/>
            <a:ext cx="3474720" cy="1754326"/>
          </a:xfrm>
          <a:prstGeom prst="rect">
            <a:avLst/>
          </a:prstGeom>
          <a:noFill/>
        </p:spPr>
        <p:txBody>
          <a:bodyPr wrap="square" rtlCol="0">
            <a:spAutoFit/>
          </a:bodyPr>
          <a:lstStyle/>
          <a:p>
            <a:r>
              <a:rPr lang="en-US" b="1" dirty="0"/>
              <a:t>Guide</a:t>
            </a:r>
          </a:p>
          <a:p>
            <a:r>
              <a:rPr lang="en-US" dirty="0"/>
              <a:t>Mr. Vinod Kumar S</a:t>
            </a:r>
          </a:p>
          <a:p>
            <a:r>
              <a:rPr lang="en-US" dirty="0"/>
              <a:t>Senior Assistant Professor</a:t>
            </a:r>
          </a:p>
          <a:p>
            <a:r>
              <a:rPr lang="en-US" dirty="0"/>
              <a:t>EEE Dept, NHCE</a:t>
            </a:r>
          </a:p>
          <a:p>
            <a:endParaRPr lang="en-US" dirty="0"/>
          </a:p>
          <a:p>
            <a:endParaRPr lang="en-US" dirty="0"/>
          </a:p>
        </p:txBody>
      </p:sp>
      <p:sp>
        <p:nvSpPr>
          <p:cNvPr id="13" name="Slide Number Placeholder 12">
            <a:extLst>
              <a:ext uri="{FF2B5EF4-FFF2-40B4-BE49-F238E27FC236}">
                <a16:creationId xmlns:a16="http://schemas.microsoft.com/office/drawing/2014/main" id="{FEBB52CF-EFBD-455D-A112-EB5CB73F1B4C}"/>
              </a:ext>
            </a:extLst>
          </p:cNvPr>
          <p:cNvSpPr>
            <a:spLocks noGrp="1"/>
          </p:cNvSpPr>
          <p:nvPr>
            <p:ph type="sldNum" sz="quarter" idx="12"/>
          </p:nvPr>
        </p:nvSpPr>
        <p:spPr/>
        <p:txBody>
          <a:bodyPr/>
          <a:lstStyle/>
          <a:p>
            <a:fld id="{1FF902E0-B565-4A40-9CF1-EE4551E60FF0}" type="slidenum">
              <a:rPr lang="en-US" smtClean="0"/>
              <a:t>1</a:t>
            </a:fld>
            <a:endParaRPr lang="en-US"/>
          </a:p>
        </p:txBody>
      </p:sp>
    </p:spTree>
    <p:extLst>
      <p:ext uri="{BB962C8B-B14F-4D97-AF65-F5344CB8AC3E}">
        <p14:creationId xmlns:p14="http://schemas.microsoft.com/office/powerpoint/2010/main" val="19865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7683-2812-49EC-BECE-8DF9B7662D0E}"/>
              </a:ext>
            </a:extLst>
          </p:cNvPr>
          <p:cNvSpPr>
            <a:spLocks noGrp="1"/>
          </p:cNvSpPr>
          <p:nvPr>
            <p:ph type="title"/>
          </p:nvPr>
        </p:nvSpPr>
        <p:spPr>
          <a:xfrm>
            <a:off x="838200" y="601261"/>
            <a:ext cx="10515600" cy="1325563"/>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DC16B3A3-AC08-42F2-94DD-B15F695AB50F}"/>
              </a:ext>
            </a:extLst>
          </p:cNvPr>
          <p:cNvSpPr>
            <a:spLocks noGrp="1"/>
          </p:cNvSpPr>
          <p:nvPr>
            <p:ph idx="1"/>
          </p:nvPr>
        </p:nvSpPr>
        <p:spPr>
          <a:xfrm>
            <a:off x="838200" y="2224265"/>
            <a:ext cx="10515600" cy="4351338"/>
          </a:xfrm>
        </p:spPr>
        <p:txBody>
          <a:bodyPr>
            <a:normAutofit/>
          </a:bodyPr>
          <a:lstStyle/>
          <a:p>
            <a:pPr algn="just"/>
            <a:r>
              <a:rPr lang="en-IN" sz="2000" dirty="0"/>
              <a:t>In present scenario, availability of electricity is found to reach crucial stage. To protect and safeguard one's future we need to save the energy. As a slogan suggest "One unit saved is one unit generated".</a:t>
            </a:r>
          </a:p>
          <a:p>
            <a:pPr algn="just"/>
            <a:r>
              <a:rPr lang="en-IN" sz="2000" dirty="0"/>
              <a:t>The project is a standalone automatic fan speed controller that controls the speed of an electric fan according to our requirement. Arduino microcontroller allows dynamic and faster control. The sensed temperature and fan speed level values are simultaneously displayed on the LCD panel.</a:t>
            </a:r>
          </a:p>
          <a:p>
            <a:pPr algn="just"/>
            <a:r>
              <a:rPr lang="en-IN" sz="2000" dirty="0"/>
              <a:t>The applications areas of this project are air-conditioners, water-heaters, snow </a:t>
            </a:r>
            <a:r>
              <a:rPr lang="en-IN" sz="2000" dirty="0" err="1"/>
              <a:t>melter</a:t>
            </a:r>
            <a:r>
              <a:rPr lang="en-IN" sz="2000" dirty="0"/>
              <a:t>, ovens, heat-exchangers, mixers, furnaces, incubators, thermal baths and veterinary operating tables.</a:t>
            </a:r>
            <a:br>
              <a:rPr lang="en-IN" sz="2000" dirty="0"/>
            </a:br>
            <a:endParaRPr lang="en-IN" sz="2000" dirty="0"/>
          </a:p>
          <a:p>
            <a:pPr algn="just"/>
            <a:endParaRPr lang="en-US" sz="2000" dirty="0"/>
          </a:p>
        </p:txBody>
      </p:sp>
      <p:pic>
        <p:nvPicPr>
          <p:cNvPr id="6" name="Picture 5" descr="E:\ew template.jpg">
            <a:extLst>
              <a:ext uri="{FF2B5EF4-FFF2-40B4-BE49-F238E27FC236}">
                <a16:creationId xmlns:a16="http://schemas.microsoft.com/office/drawing/2014/main" id="{EA314404-4B25-4811-9587-04DCBD8FBB48}"/>
              </a:ext>
            </a:extLst>
          </p:cNvPr>
          <p:cNvPicPr/>
          <p:nvPr/>
        </p:nvPicPr>
        <p:blipFill rotWithShape="1">
          <a:blip r:embed="rId2" cstate="print"/>
          <a:srcRect l="5692" t="4645" r="78492" b="35111"/>
          <a:stretch/>
        </p:blipFill>
        <p:spPr bwMode="auto">
          <a:xfrm>
            <a:off x="13252" y="5839656"/>
            <a:ext cx="1750423" cy="1031596"/>
          </a:xfrm>
          <a:prstGeom prst="rect">
            <a:avLst/>
          </a:prstGeom>
          <a:noFill/>
          <a:ln w="9525">
            <a:solidFill>
              <a:schemeClr val="bg1"/>
            </a:solidFill>
            <a:miter lim="800000"/>
            <a:headEnd/>
            <a:tailEnd/>
          </a:ln>
        </p:spPr>
      </p:pic>
      <p:sp>
        <p:nvSpPr>
          <p:cNvPr id="7" name="Slide Number Placeholder 6">
            <a:extLst>
              <a:ext uri="{FF2B5EF4-FFF2-40B4-BE49-F238E27FC236}">
                <a16:creationId xmlns:a16="http://schemas.microsoft.com/office/drawing/2014/main" id="{699E738D-653D-487A-B084-E0F15476554C}"/>
              </a:ext>
            </a:extLst>
          </p:cNvPr>
          <p:cNvSpPr>
            <a:spLocks noGrp="1"/>
          </p:cNvSpPr>
          <p:nvPr>
            <p:ph type="sldNum" sz="quarter" idx="12"/>
          </p:nvPr>
        </p:nvSpPr>
        <p:spPr/>
        <p:txBody>
          <a:bodyPr/>
          <a:lstStyle/>
          <a:p>
            <a:fld id="{1FF902E0-B565-4A40-9CF1-EE4551E60FF0}" type="slidenum">
              <a:rPr lang="en-US" smtClean="0"/>
              <a:t>2</a:t>
            </a:fld>
            <a:endParaRPr lang="en-US" dirty="0"/>
          </a:p>
        </p:txBody>
      </p:sp>
    </p:spTree>
    <p:extLst>
      <p:ext uri="{BB962C8B-B14F-4D97-AF65-F5344CB8AC3E}">
        <p14:creationId xmlns:p14="http://schemas.microsoft.com/office/powerpoint/2010/main" val="248718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C058-DBB0-4C1A-8F86-97A8CF760728}"/>
              </a:ext>
            </a:extLst>
          </p:cNvPr>
          <p:cNvSpPr>
            <a:spLocks noGrp="1"/>
          </p:cNvSpPr>
          <p:nvPr>
            <p:ph type="title"/>
          </p:nvPr>
        </p:nvSpPr>
        <p:spPr/>
        <p:txBody>
          <a:bodyPr/>
          <a:lstStyle/>
          <a:p>
            <a:pPr algn="ctr"/>
            <a:r>
              <a:rPr lang="en-US" b="1" dirty="0"/>
              <a:t>Literature survey</a:t>
            </a:r>
          </a:p>
        </p:txBody>
      </p:sp>
      <p:sp>
        <p:nvSpPr>
          <p:cNvPr id="4" name="Slide Number Placeholder 3">
            <a:extLst>
              <a:ext uri="{FF2B5EF4-FFF2-40B4-BE49-F238E27FC236}">
                <a16:creationId xmlns:a16="http://schemas.microsoft.com/office/drawing/2014/main" id="{63999CF4-F878-46CC-87D9-B73E41481A22}"/>
              </a:ext>
            </a:extLst>
          </p:cNvPr>
          <p:cNvSpPr>
            <a:spLocks noGrp="1"/>
          </p:cNvSpPr>
          <p:nvPr>
            <p:ph type="sldNum" sz="quarter" idx="12"/>
          </p:nvPr>
        </p:nvSpPr>
        <p:spPr/>
        <p:txBody>
          <a:bodyPr/>
          <a:lstStyle/>
          <a:p>
            <a:fld id="{1FF902E0-B565-4A40-9CF1-EE4551E60FF0}" type="slidenum">
              <a:rPr lang="en-US" smtClean="0"/>
              <a:t>3</a:t>
            </a:fld>
            <a:endParaRPr lang="en-US"/>
          </a:p>
        </p:txBody>
      </p:sp>
      <p:pic>
        <p:nvPicPr>
          <p:cNvPr id="6" name="Picture 5" descr="E:\ew template.jpg">
            <a:extLst>
              <a:ext uri="{FF2B5EF4-FFF2-40B4-BE49-F238E27FC236}">
                <a16:creationId xmlns:a16="http://schemas.microsoft.com/office/drawing/2014/main" id="{BA2DADDA-48C4-406C-A59B-297ECF92B554}"/>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
        <p:nvSpPr>
          <p:cNvPr id="7" name="TextBox 6">
            <a:extLst>
              <a:ext uri="{FF2B5EF4-FFF2-40B4-BE49-F238E27FC236}">
                <a16:creationId xmlns:a16="http://schemas.microsoft.com/office/drawing/2014/main" id="{718C7EC4-5A03-479A-BAA3-54B899087E1E}"/>
              </a:ext>
            </a:extLst>
          </p:cNvPr>
          <p:cNvSpPr txBox="1"/>
          <p:nvPr/>
        </p:nvSpPr>
        <p:spPr>
          <a:xfrm>
            <a:off x="838199" y="1590262"/>
            <a:ext cx="11115262" cy="4555093"/>
          </a:xfrm>
          <a:prstGeom prst="rect">
            <a:avLst/>
          </a:prstGeom>
          <a:noFill/>
        </p:spPr>
        <p:txBody>
          <a:bodyPr wrap="square" rtlCol="0">
            <a:spAutoFit/>
          </a:bodyPr>
          <a:lstStyle/>
          <a:p>
            <a:r>
              <a:rPr lang="en-IN" sz="2800" dirty="0"/>
              <a:t>Applied Research of the Intelligent Temperature-Controlled Speed Adjustable Motor in Radiator Fan</a:t>
            </a:r>
          </a:p>
          <a:p>
            <a:r>
              <a:rPr lang="en-IN" dirty="0"/>
              <a:t>Year: 2012, Volume: 1, Pages: 779-782DOI Bookmark:</a:t>
            </a:r>
            <a:r>
              <a:rPr lang="en-IN" u="sng" dirty="0">
                <a:hlinkClick r:id="rId3">
                  <a:extLst>
                    <a:ext uri="{A12FA001-AC4F-418D-AE19-62706E023703}">
                      <ahyp:hlinkClr xmlns:ahyp="http://schemas.microsoft.com/office/drawing/2018/hyperlinkcolor" val="tx"/>
                    </a:ext>
                  </a:extLst>
                </a:hlinkClick>
              </a:rPr>
              <a:t>10.1109/ISdea.2012.744</a:t>
            </a:r>
            <a:endParaRPr lang="en-IN" u="sng" dirty="0"/>
          </a:p>
          <a:p>
            <a:r>
              <a:rPr lang="en-IN" b="1" dirty="0"/>
              <a:t>Authors</a:t>
            </a:r>
            <a:br>
              <a:rPr lang="en-IN" dirty="0"/>
            </a:br>
            <a:r>
              <a:rPr lang="en-IN" dirty="0" err="1">
                <a:hlinkClick r:id="rId4">
                  <a:extLst>
                    <a:ext uri="{A12FA001-AC4F-418D-AE19-62706E023703}">
                      <ahyp:hlinkClr xmlns:ahyp="http://schemas.microsoft.com/office/drawing/2018/hyperlinkcolor" val="tx"/>
                    </a:ext>
                  </a:extLst>
                </a:hlinkClick>
              </a:rPr>
              <a:t>Shengwei</a:t>
            </a:r>
            <a:r>
              <a:rPr lang="en-IN" dirty="0">
                <a:hlinkClick r:id="rId4">
                  <a:extLst>
                    <a:ext uri="{A12FA001-AC4F-418D-AE19-62706E023703}">
                      <ahyp:hlinkClr xmlns:ahyp="http://schemas.microsoft.com/office/drawing/2018/hyperlinkcolor" val="tx"/>
                    </a:ext>
                  </a:extLst>
                </a:hlinkClick>
              </a:rPr>
              <a:t> Dai</a:t>
            </a:r>
            <a:r>
              <a:rPr lang="en-IN" dirty="0"/>
              <a:t> </a:t>
            </a:r>
            <a:br>
              <a:rPr lang="en-IN" dirty="0"/>
            </a:br>
            <a:r>
              <a:rPr lang="en-IN" dirty="0" err="1">
                <a:hlinkClick r:id="rId5">
                  <a:extLst>
                    <a:ext uri="{A12FA001-AC4F-418D-AE19-62706E023703}">
                      <ahyp:hlinkClr xmlns:ahyp="http://schemas.microsoft.com/office/drawing/2018/hyperlinkcolor" val="tx"/>
                    </a:ext>
                  </a:extLst>
                </a:hlinkClick>
              </a:rPr>
              <a:t>Yanlin</a:t>
            </a:r>
            <a:r>
              <a:rPr lang="en-IN" dirty="0">
                <a:hlinkClick r:id="rId5">
                  <a:extLst>
                    <a:ext uri="{A12FA001-AC4F-418D-AE19-62706E023703}">
                      <ahyp:hlinkClr xmlns:ahyp="http://schemas.microsoft.com/office/drawing/2018/hyperlinkcolor" val="tx"/>
                    </a:ext>
                  </a:extLst>
                </a:hlinkClick>
              </a:rPr>
              <a:t> Li</a:t>
            </a:r>
            <a:br>
              <a:rPr lang="en-IN" dirty="0"/>
            </a:br>
            <a:endParaRPr lang="en-IN" dirty="0"/>
          </a:p>
          <a:p>
            <a:pPr algn="just"/>
            <a:r>
              <a:rPr lang="en-IN" dirty="0"/>
              <a:t>Considering the characteristics of the temperature monitoring under complex working condition, this paper suggests a kind of practical, simple and low-cost control method for the intelligence motor. This method uses AT89S52 and a few periphery components as a control system, and has two control modes. In one mode, the control system takes a real-time monitoring on ambient temperature, and correspondingly changes the revolving speed of motor, providing efficient heat dissipation. And the other Mode 2 provides a way of using remote infrared control to manually achieve the same goal. Through the practical operation, this control system shows its effectiveness and stability. And because of its low cost, it can be used widely in radiator fans.</a:t>
            </a:r>
          </a:p>
          <a:p>
            <a:endParaRPr lang="en-IN" dirty="0"/>
          </a:p>
        </p:txBody>
      </p:sp>
    </p:spTree>
    <p:extLst>
      <p:ext uri="{BB962C8B-B14F-4D97-AF65-F5344CB8AC3E}">
        <p14:creationId xmlns:p14="http://schemas.microsoft.com/office/powerpoint/2010/main" val="125762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45E7D0-1B33-4B5B-B569-639DF07E91FA}"/>
              </a:ext>
            </a:extLst>
          </p:cNvPr>
          <p:cNvSpPr>
            <a:spLocks noGrp="1"/>
          </p:cNvSpPr>
          <p:nvPr>
            <p:ph type="sldNum" sz="quarter" idx="12"/>
          </p:nvPr>
        </p:nvSpPr>
        <p:spPr/>
        <p:txBody>
          <a:bodyPr/>
          <a:lstStyle/>
          <a:p>
            <a:fld id="{1FF902E0-B565-4A40-9CF1-EE4551E60FF0}" type="slidenum">
              <a:rPr lang="en-US" smtClean="0"/>
              <a:t>4</a:t>
            </a:fld>
            <a:endParaRPr lang="en-US"/>
          </a:p>
        </p:txBody>
      </p:sp>
      <p:sp>
        <p:nvSpPr>
          <p:cNvPr id="5" name="Title 1">
            <a:extLst>
              <a:ext uri="{FF2B5EF4-FFF2-40B4-BE49-F238E27FC236}">
                <a16:creationId xmlns:a16="http://schemas.microsoft.com/office/drawing/2014/main" id="{AD11D766-127B-4C20-9B8F-6FB2FA6109E5}"/>
              </a:ext>
            </a:extLst>
          </p:cNvPr>
          <p:cNvSpPr>
            <a:spLocks noGrp="1"/>
          </p:cNvSpPr>
          <p:nvPr>
            <p:ph type="title"/>
          </p:nvPr>
        </p:nvSpPr>
        <p:spPr>
          <a:xfrm>
            <a:off x="838200" y="32028"/>
            <a:ext cx="10515600" cy="1325563"/>
          </a:xfrm>
        </p:spPr>
        <p:txBody>
          <a:bodyPr/>
          <a:lstStyle/>
          <a:p>
            <a:pPr algn="ctr"/>
            <a:r>
              <a:rPr lang="en-US" b="1" dirty="0"/>
              <a:t>Literature survey</a:t>
            </a:r>
          </a:p>
        </p:txBody>
      </p:sp>
      <p:sp>
        <p:nvSpPr>
          <p:cNvPr id="6" name="TextBox 5">
            <a:extLst>
              <a:ext uri="{FF2B5EF4-FFF2-40B4-BE49-F238E27FC236}">
                <a16:creationId xmlns:a16="http://schemas.microsoft.com/office/drawing/2014/main" id="{4F191D26-F742-4D0B-9D62-537598C70A5E}"/>
              </a:ext>
            </a:extLst>
          </p:cNvPr>
          <p:cNvSpPr txBox="1"/>
          <p:nvPr/>
        </p:nvSpPr>
        <p:spPr>
          <a:xfrm>
            <a:off x="679173" y="1297139"/>
            <a:ext cx="11115262" cy="4985980"/>
          </a:xfrm>
          <a:prstGeom prst="rect">
            <a:avLst/>
          </a:prstGeom>
          <a:noFill/>
        </p:spPr>
        <p:txBody>
          <a:bodyPr wrap="square" rtlCol="0">
            <a:spAutoFit/>
          </a:bodyPr>
          <a:lstStyle/>
          <a:p>
            <a:r>
              <a:rPr lang="en-IN" sz="2400" dirty="0"/>
              <a:t>Data Driven Electricity Management for Residential Air Conditioning Systems: An Experimental Approach</a:t>
            </a:r>
          </a:p>
          <a:p>
            <a:r>
              <a:rPr lang="en-IN" dirty="0"/>
              <a:t>July-Sept. 2019, pp. 380-391, vol. 7DOI Bookmark: </a:t>
            </a:r>
            <a:r>
              <a:rPr lang="en-IN" dirty="0">
                <a:hlinkClick r:id="rId2">
                  <a:extLst>
                    <a:ext uri="{A12FA001-AC4F-418D-AE19-62706E023703}">
                      <ahyp:hlinkClr xmlns:ahyp="http://schemas.microsoft.com/office/drawing/2018/hyperlinkcolor" val="tx"/>
                    </a:ext>
                  </a:extLst>
                </a:hlinkClick>
              </a:rPr>
              <a:t>10.1109/TETC.2017.2655362</a:t>
            </a:r>
            <a:endParaRPr lang="en-IN" dirty="0"/>
          </a:p>
          <a:p>
            <a:r>
              <a:rPr lang="en-IN" b="1" dirty="0"/>
              <a:t>Authors</a:t>
            </a:r>
            <a:br>
              <a:rPr lang="en-IN" dirty="0"/>
            </a:br>
            <a:r>
              <a:rPr lang="en-IN" dirty="0">
                <a:hlinkClick r:id="rId3">
                  <a:extLst>
                    <a:ext uri="{A12FA001-AC4F-418D-AE19-62706E023703}">
                      <ahyp:hlinkClr xmlns:ahyp="http://schemas.microsoft.com/office/drawing/2018/hyperlinkcolor" val="tx"/>
                    </a:ext>
                  </a:extLst>
                </a:hlinkClick>
              </a:rPr>
              <a:t>Wen-Tai Li</a:t>
            </a:r>
            <a:br>
              <a:rPr lang="en-IN" dirty="0"/>
            </a:br>
            <a:r>
              <a:rPr lang="en-IN" dirty="0">
                <a:hlinkClick r:id="rId4">
                  <a:extLst>
                    <a:ext uri="{A12FA001-AC4F-418D-AE19-62706E023703}">
                      <ahyp:hlinkClr xmlns:ahyp="http://schemas.microsoft.com/office/drawing/2018/hyperlinkcolor" val="tx"/>
                    </a:ext>
                  </a:extLst>
                </a:hlinkClick>
              </a:rPr>
              <a:t>Sai Ram </a:t>
            </a:r>
            <a:r>
              <a:rPr lang="en-IN" dirty="0" err="1">
                <a:hlinkClick r:id="rId4">
                  <a:extLst>
                    <a:ext uri="{A12FA001-AC4F-418D-AE19-62706E023703}">
                      <ahyp:hlinkClr xmlns:ahyp="http://schemas.microsoft.com/office/drawing/2018/hyperlinkcolor" val="tx"/>
                    </a:ext>
                  </a:extLst>
                </a:hlinkClick>
              </a:rPr>
              <a:t>Gubba</a:t>
            </a:r>
            <a:r>
              <a:rPr lang="en-IN" dirty="0"/>
              <a:t> </a:t>
            </a:r>
            <a:br>
              <a:rPr lang="en-IN" dirty="0"/>
            </a:br>
            <a:endParaRPr lang="en-IN" dirty="0"/>
          </a:p>
          <a:p>
            <a:pPr algn="just"/>
            <a:r>
              <a:rPr lang="en-IN" dirty="0"/>
              <a:t>Effective control of air conditioning systems (ACs) has the potential of significant electricity savings and demand response management for an entire power system. In this context, this paper demonstrates some key experimental results on controlling the electricity consumption of ACs. In particular, the degree to which energy can be throttled for energy management purposes without affecting the end user's comfort level is described. The testbed was set up in a residential building, in which the set point temperature of ACs installed within each apartment unit is controllable from a remote server. The main objectives were to reduce the consumption of electricity by the compressors, and to investigate the feasibility of having residential ACs as interruptible loads to participate in the electricity market. The algorithm used for controlling is explained in detail, and the users' experiences during the experiments are briefly discussed.</a:t>
            </a:r>
          </a:p>
          <a:p>
            <a:pPr algn="just"/>
            <a:endParaRPr lang="en-IN" dirty="0"/>
          </a:p>
        </p:txBody>
      </p:sp>
      <p:pic>
        <p:nvPicPr>
          <p:cNvPr id="7" name="Picture 6" descr="E:\ew template.jpg">
            <a:extLst>
              <a:ext uri="{FF2B5EF4-FFF2-40B4-BE49-F238E27FC236}">
                <a16:creationId xmlns:a16="http://schemas.microsoft.com/office/drawing/2014/main" id="{0B306AD2-B5E4-4716-96FD-775AC829DDE6}"/>
              </a:ext>
            </a:extLst>
          </p:cNvPr>
          <p:cNvPicPr/>
          <p:nvPr/>
        </p:nvPicPr>
        <p:blipFill rotWithShape="1">
          <a:blip r:embed="rId5" cstate="print"/>
          <a:srcRect l="5692" t="4645" r="78492" b="35111"/>
          <a:stretch/>
        </p:blipFill>
        <p:spPr bwMode="auto">
          <a:xfrm>
            <a:off x="1" y="6056242"/>
            <a:ext cx="1656522" cy="765491"/>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196983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76E-2D7B-48BB-AE81-BD6FA2B64C9C}"/>
              </a:ext>
            </a:extLst>
          </p:cNvPr>
          <p:cNvSpPr>
            <a:spLocks noGrp="1"/>
          </p:cNvSpPr>
          <p:nvPr>
            <p:ph type="title"/>
          </p:nvPr>
        </p:nvSpPr>
        <p:spPr/>
        <p:txBody>
          <a:bodyPr/>
          <a:lstStyle/>
          <a:p>
            <a:pPr algn="ctr"/>
            <a:r>
              <a:rPr lang="en-US" b="1" dirty="0"/>
              <a:t>Proposed Methodology </a:t>
            </a:r>
          </a:p>
        </p:txBody>
      </p:sp>
      <p:sp>
        <p:nvSpPr>
          <p:cNvPr id="3" name="Content Placeholder 2">
            <a:extLst>
              <a:ext uri="{FF2B5EF4-FFF2-40B4-BE49-F238E27FC236}">
                <a16:creationId xmlns:a16="http://schemas.microsoft.com/office/drawing/2014/main" id="{8A1C3EB0-BA22-41C7-AD91-A10B1E150875}"/>
              </a:ext>
            </a:extLst>
          </p:cNvPr>
          <p:cNvSpPr>
            <a:spLocks noGrp="1"/>
          </p:cNvSpPr>
          <p:nvPr>
            <p:ph idx="1"/>
          </p:nvPr>
        </p:nvSpPr>
        <p:spPr>
          <a:xfrm>
            <a:off x="838200" y="1825625"/>
            <a:ext cx="10515600" cy="3700532"/>
          </a:xfrm>
        </p:spPr>
        <p:txBody>
          <a:bodyPr>
            <a:normAutofit/>
          </a:bodyPr>
          <a:lstStyle/>
          <a:p>
            <a:pPr marL="0" indent="0" algn="just">
              <a:buNone/>
            </a:pPr>
            <a:r>
              <a:rPr lang="en-IN" sz="2000" dirty="0"/>
              <a:t>In this based project, we are going to control DC fan speed according to the room temperature and show these parameter changes on a 16x2 LCD display. It is accomplished by the data communications between Arduino, LCD, LM35 sensor Module and DC fan that is controlled by using PWM. PWM is a technique by using which we can control voltage. This project consists of three sections. One senses the temperature by using humidity and temperature sensor namely LM35. Second section reads the LM35 sensor module’s output and extracts temperature value into a suitable number in Celsius scale and control the fan speed by using PWM. And last part of system shows humidity and temperature on LCD and Fan driver.</a:t>
            </a:r>
            <a:endParaRPr lang="en-US" sz="2000" dirty="0"/>
          </a:p>
        </p:txBody>
      </p:sp>
      <p:sp>
        <p:nvSpPr>
          <p:cNvPr id="4" name="Slide Number Placeholder 3">
            <a:extLst>
              <a:ext uri="{FF2B5EF4-FFF2-40B4-BE49-F238E27FC236}">
                <a16:creationId xmlns:a16="http://schemas.microsoft.com/office/drawing/2014/main" id="{408793CC-903F-4D8B-AC17-5C3F9A5F918A}"/>
              </a:ext>
            </a:extLst>
          </p:cNvPr>
          <p:cNvSpPr>
            <a:spLocks noGrp="1"/>
          </p:cNvSpPr>
          <p:nvPr>
            <p:ph type="sldNum" sz="quarter" idx="12"/>
          </p:nvPr>
        </p:nvSpPr>
        <p:spPr/>
        <p:txBody>
          <a:bodyPr/>
          <a:lstStyle/>
          <a:p>
            <a:fld id="{1FF902E0-B565-4A40-9CF1-EE4551E60FF0}" type="slidenum">
              <a:rPr lang="en-US" smtClean="0"/>
              <a:t>5</a:t>
            </a:fld>
            <a:endParaRPr lang="en-US"/>
          </a:p>
        </p:txBody>
      </p:sp>
      <p:pic>
        <p:nvPicPr>
          <p:cNvPr id="6" name="Picture 5" descr="E:\ew template.jpg">
            <a:extLst>
              <a:ext uri="{FF2B5EF4-FFF2-40B4-BE49-F238E27FC236}">
                <a16:creationId xmlns:a16="http://schemas.microsoft.com/office/drawing/2014/main" id="{463541CD-5022-4BE0-837F-280344B335C2}"/>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76835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2675-9998-4C9B-95DA-F89DBC3E50F1}"/>
              </a:ext>
            </a:extLst>
          </p:cNvPr>
          <p:cNvSpPr>
            <a:spLocks noGrp="1"/>
          </p:cNvSpPr>
          <p:nvPr>
            <p:ph type="title"/>
          </p:nvPr>
        </p:nvSpPr>
        <p:spPr/>
        <p:txBody>
          <a:bodyPr/>
          <a:lstStyle/>
          <a:p>
            <a:pPr algn="ctr"/>
            <a:r>
              <a:rPr lang="en-US" b="1" dirty="0"/>
              <a:t>Block Diagram</a:t>
            </a:r>
          </a:p>
        </p:txBody>
      </p:sp>
      <p:sp>
        <p:nvSpPr>
          <p:cNvPr id="4" name="Slide Number Placeholder 3">
            <a:extLst>
              <a:ext uri="{FF2B5EF4-FFF2-40B4-BE49-F238E27FC236}">
                <a16:creationId xmlns:a16="http://schemas.microsoft.com/office/drawing/2014/main" id="{563C02C7-CBF1-4379-8E45-57C6520AEBE6}"/>
              </a:ext>
            </a:extLst>
          </p:cNvPr>
          <p:cNvSpPr>
            <a:spLocks noGrp="1"/>
          </p:cNvSpPr>
          <p:nvPr>
            <p:ph type="sldNum" sz="quarter" idx="12"/>
          </p:nvPr>
        </p:nvSpPr>
        <p:spPr/>
        <p:txBody>
          <a:bodyPr/>
          <a:lstStyle/>
          <a:p>
            <a:fld id="{1FF902E0-B565-4A40-9CF1-EE4551E60FF0}" type="slidenum">
              <a:rPr lang="en-US" smtClean="0"/>
              <a:t>6</a:t>
            </a:fld>
            <a:endParaRPr lang="en-US"/>
          </a:p>
        </p:txBody>
      </p:sp>
      <p:pic>
        <p:nvPicPr>
          <p:cNvPr id="6" name="Picture 5" descr="E:\ew template.jpg">
            <a:extLst>
              <a:ext uri="{FF2B5EF4-FFF2-40B4-BE49-F238E27FC236}">
                <a16:creationId xmlns:a16="http://schemas.microsoft.com/office/drawing/2014/main" id="{320933E6-168B-4B70-BDEF-611F83E45327}"/>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
        <p:nvSpPr>
          <p:cNvPr id="8" name="Rectangle 7">
            <a:extLst>
              <a:ext uri="{FF2B5EF4-FFF2-40B4-BE49-F238E27FC236}">
                <a16:creationId xmlns:a16="http://schemas.microsoft.com/office/drawing/2014/main" id="{332379F8-3BAC-4BAD-9B3E-185B43722068}"/>
              </a:ext>
            </a:extLst>
          </p:cNvPr>
          <p:cNvSpPr/>
          <p:nvPr/>
        </p:nvSpPr>
        <p:spPr>
          <a:xfrm>
            <a:off x="8610600" y="1804468"/>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LCD Display</a:t>
            </a:r>
          </a:p>
        </p:txBody>
      </p:sp>
      <p:sp>
        <p:nvSpPr>
          <p:cNvPr id="12" name="Rectangle 11">
            <a:extLst>
              <a:ext uri="{FF2B5EF4-FFF2-40B4-BE49-F238E27FC236}">
                <a16:creationId xmlns:a16="http://schemas.microsoft.com/office/drawing/2014/main" id="{4D261B6C-92FA-4F6B-802C-E53E205255B2}"/>
              </a:ext>
            </a:extLst>
          </p:cNvPr>
          <p:cNvSpPr/>
          <p:nvPr/>
        </p:nvSpPr>
        <p:spPr>
          <a:xfrm>
            <a:off x="5938630" y="1804467"/>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Fan</a:t>
            </a:r>
          </a:p>
        </p:txBody>
      </p:sp>
      <p:sp>
        <p:nvSpPr>
          <p:cNvPr id="13" name="Rectangle 12">
            <a:extLst>
              <a:ext uri="{FF2B5EF4-FFF2-40B4-BE49-F238E27FC236}">
                <a16:creationId xmlns:a16="http://schemas.microsoft.com/office/drawing/2014/main" id="{5BD2DFB0-76AC-4260-8094-ACA1E10F38BB}"/>
              </a:ext>
            </a:extLst>
          </p:cNvPr>
          <p:cNvSpPr/>
          <p:nvPr/>
        </p:nvSpPr>
        <p:spPr>
          <a:xfrm>
            <a:off x="3266661" y="1804467"/>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Arduino UNO</a:t>
            </a:r>
          </a:p>
        </p:txBody>
      </p:sp>
      <p:sp>
        <p:nvSpPr>
          <p:cNvPr id="14" name="Rectangle 13">
            <a:extLst>
              <a:ext uri="{FF2B5EF4-FFF2-40B4-BE49-F238E27FC236}">
                <a16:creationId xmlns:a16="http://schemas.microsoft.com/office/drawing/2014/main" id="{AC9D8833-37F6-4147-B1F7-E81C604246F3}"/>
              </a:ext>
            </a:extLst>
          </p:cNvPr>
          <p:cNvSpPr/>
          <p:nvPr/>
        </p:nvSpPr>
        <p:spPr>
          <a:xfrm>
            <a:off x="838199" y="1804466"/>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Temperature Sensor</a:t>
            </a:r>
          </a:p>
        </p:txBody>
      </p:sp>
      <p:sp>
        <p:nvSpPr>
          <p:cNvPr id="15" name="Rectangle 14">
            <a:extLst>
              <a:ext uri="{FF2B5EF4-FFF2-40B4-BE49-F238E27FC236}">
                <a16:creationId xmlns:a16="http://schemas.microsoft.com/office/drawing/2014/main" id="{CD28F501-4281-4906-A904-08402FEA20BC}"/>
              </a:ext>
            </a:extLst>
          </p:cNvPr>
          <p:cNvSpPr/>
          <p:nvPr/>
        </p:nvSpPr>
        <p:spPr>
          <a:xfrm>
            <a:off x="3266660" y="3664572"/>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Power Supply</a:t>
            </a:r>
          </a:p>
        </p:txBody>
      </p:sp>
      <p:sp>
        <p:nvSpPr>
          <p:cNvPr id="16" name="Rectangle 15">
            <a:extLst>
              <a:ext uri="{FF2B5EF4-FFF2-40B4-BE49-F238E27FC236}">
                <a16:creationId xmlns:a16="http://schemas.microsoft.com/office/drawing/2014/main" id="{11E086E0-FED9-43B3-BDF2-5D729242535B}"/>
              </a:ext>
            </a:extLst>
          </p:cNvPr>
          <p:cNvSpPr/>
          <p:nvPr/>
        </p:nvSpPr>
        <p:spPr>
          <a:xfrm>
            <a:off x="5938629" y="3666744"/>
            <a:ext cx="1855305" cy="1325563"/>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9V DC supply</a:t>
            </a:r>
          </a:p>
        </p:txBody>
      </p:sp>
      <p:sp>
        <p:nvSpPr>
          <p:cNvPr id="17" name="Arrow: Right 16">
            <a:extLst>
              <a:ext uri="{FF2B5EF4-FFF2-40B4-BE49-F238E27FC236}">
                <a16:creationId xmlns:a16="http://schemas.microsoft.com/office/drawing/2014/main" id="{DE9EF652-9601-4F97-B840-0B6236AC3460}"/>
              </a:ext>
            </a:extLst>
          </p:cNvPr>
          <p:cNvSpPr/>
          <p:nvPr/>
        </p:nvSpPr>
        <p:spPr>
          <a:xfrm>
            <a:off x="2693504" y="2345635"/>
            <a:ext cx="573157"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6F91484A-2440-4EA1-948F-27C211143143}"/>
              </a:ext>
            </a:extLst>
          </p:cNvPr>
          <p:cNvSpPr/>
          <p:nvPr/>
        </p:nvSpPr>
        <p:spPr>
          <a:xfrm>
            <a:off x="5121966" y="2339009"/>
            <a:ext cx="816664"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FDBA21CE-5059-49CB-91A4-8E49748E93CA}"/>
              </a:ext>
            </a:extLst>
          </p:cNvPr>
          <p:cNvSpPr/>
          <p:nvPr/>
        </p:nvSpPr>
        <p:spPr>
          <a:xfrm>
            <a:off x="7793935" y="2332383"/>
            <a:ext cx="816664"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1" name="Arrow: Down 20">
            <a:extLst>
              <a:ext uri="{FF2B5EF4-FFF2-40B4-BE49-F238E27FC236}">
                <a16:creationId xmlns:a16="http://schemas.microsoft.com/office/drawing/2014/main" id="{FDFFCE34-573D-40A1-8DD8-2B3670D33E85}"/>
              </a:ext>
            </a:extLst>
          </p:cNvPr>
          <p:cNvSpPr/>
          <p:nvPr/>
        </p:nvSpPr>
        <p:spPr>
          <a:xfrm rot="10800000">
            <a:off x="3951997" y="3130029"/>
            <a:ext cx="484632" cy="483361"/>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2" name="Arrow: Down 21">
            <a:extLst>
              <a:ext uri="{FF2B5EF4-FFF2-40B4-BE49-F238E27FC236}">
                <a16:creationId xmlns:a16="http://schemas.microsoft.com/office/drawing/2014/main" id="{17C87D20-632C-4797-892D-19AD14C2D261}"/>
              </a:ext>
            </a:extLst>
          </p:cNvPr>
          <p:cNvSpPr/>
          <p:nvPr/>
        </p:nvSpPr>
        <p:spPr>
          <a:xfrm rot="10800000">
            <a:off x="6510132" y="3130029"/>
            <a:ext cx="484632" cy="483360"/>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430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8E9-1860-4403-9D7E-446057A30FDE}"/>
              </a:ext>
            </a:extLst>
          </p:cNvPr>
          <p:cNvSpPr>
            <a:spLocks noGrp="1"/>
          </p:cNvSpPr>
          <p:nvPr>
            <p:ph type="title"/>
          </p:nvPr>
        </p:nvSpPr>
        <p:spPr/>
        <p:txBody>
          <a:bodyPr/>
          <a:lstStyle/>
          <a:p>
            <a:pPr algn="ctr"/>
            <a:r>
              <a:rPr lang="en-US" b="1" dirty="0"/>
              <a:t>Circuit Diagram</a:t>
            </a:r>
          </a:p>
        </p:txBody>
      </p:sp>
      <p:sp>
        <p:nvSpPr>
          <p:cNvPr id="4" name="Slide Number Placeholder 3">
            <a:extLst>
              <a:ext uri="{FF2B5EF4-FFF2-40B4-BE49-F238E27FC236}">
                <a16:creationId xmlns:a16="http://schemas.microsoft.com/office/drawing/2014/main" id="{B2873C08-4AD7-4CE3-A278-4AA8D131C999}"/>
              </a:ext>
            </a:extLst>
          </p:cNvPr>
          <p:cNvSpPr>
            <a:spLocks noGrp="1"/>
          </p:cNvSpPr>
          <p:nvPr>
            <p:ph type="sldNum" sz="quarter" idx="12"/>
          </p:nvPr>
        </p:nvSpPr>
        <p:spPr/>
        <p:txBody>
          <a:bodyPr/>
          <a:lstStyle/>
          <a:p>
            <a:fld id="{1FF902E0-B565-4A40-9CF1-EE4551E60FF0}" type="slidenum">
              <a:rPr lang="en-US" smtClean="0"/>
              <a:t>7</a:t>
            </a:fld>
            <a:endParaRPr lang="en-US"/>
          </a:p>
        </p:txBody>
      </p:sp>
      <p:pic>
        <p:nvPicPr>
          <p:cNvPr id="6" name="Picture 5" descr="E:\ew template.jpg">
            <a:extLst>
              <a:ext uri="{FF2B5EF4-FFF2-40B4-BE49-F238E27FC236}">
                <a16:creationId xmlns:a16="http://schemas.microsoft.com/office/drawing/2014/main" id="{F80C8D04-8481-4991-8BFA-F6E772A506B9}"/>
              </a:ext>
            </a:extLst>
          </p:cNvPr>
          <p:cNvPicPr/>
          <p:nvPr/>
        </p:nvPicPr>
        <p:blipFill rotWithShape="1">
          <a:blip r:embed="rId2" cstate="print"/>
          <a:srcRect l="5692" t="4645" r="78492" b="35111"/>
          <a:stretch/>
        </p:blipFill>
        <p:spPr bwMode="auto">
          <a:xfrm>
            <a:off x="1" y="6095309"/>
            <a:ext cx="1415238" cy="749644"/>
          </a:xfrm>
          <a:prstGeom prst="rect">
            <a:avLst/>
          </a:prstGeom>
          <a:noFill/>
          <a:ln w="9525">
            <a:solidFill>
              <a:schemeClr val="bg1"/>
            </a:solidFill>
            <a:miter lim="800000"/>
            <a:headEnd/>
            <a:tailEnd/>
          </a:ln>
        </p:spPr>
      </p:pic>
      <p:sp>
        <p:nvSpPr>
          <p:cNvPr id="5" name="Rectangle 4">
            <a:extLst>
              <a:ext uri="{FF2B5EF4-FFF2-40B4-BE49-F238E27FC236}">
                <a16:creationId xmlns:a16="http://schemas.microsoft.com/office/drawing/2014/main" id="{3FD6A9AA-69F9-441F-B7C7-3952469F0DAC}"/>
              </a:ext>
            </a:extLst>
          </p:cNvPr>
          <p:cNvSpPr/>
          <p:nvPr/>
        </p:nvSpPr>
        <p:spPr>
          <a:xfrm>
            <a:off x="1683027" y="1563757"/>
            <a:ext cx="8454886" cy="453155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338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5740-A533-4641-B0E5-3FC5623057C3}"/>
              </a:ext>
            </a:extLst>
          </p:cNvPr>
          <p:cNvSpPr>
            <a:spLocks noGrp="1"/>
          </p:cNvSpPr>
          <p:nvPr>
            <p:ph type="title"/>
          </p:nvPr>
        </p:nvSpPr>
        <p:spPr/>
        <p:txBody>
          <a:bodyPr/>
          <a:lstStyle/>
          <a:p>
            <a:pPr algn="ctr"/>
            <a:r>
              <a:rPr lang="en-US" b="1" dirty="0"/>
              <a:t>Expected output / results</a:t>
            </a:r>
          </a:p>
        </p:txBody>
      </p:sp>
      <p:sp>
        <p:nvSpPr>
          <p:cNvPr id="3" name="Content Placeholder 2">
            <a:extLst>
              <a:ext uri="{FF2B5EF4-FFF2-40B4-BE49-F238E27FC236}">
                <a16:creationId xmlns:a16="http://schemas.microsoft.com/office/drawing/2014/main" id="{A7374CB8-859C-4A24-89DA-8F3362DC58CC}"/>
              </a:ext>
            </a:extLst>
          </p:cNvPr>
          <p:cNvSpPr>
            <a:spLocks noGrp="1"/>
          </p:cNvSpPr>
          <p:nvPr>
            <p:ph idx="1"/>
          </p:nvPr>
        </p:nvSpPr>
        <p:spPr>
          <a:xfrm>
            <a:off x="838200" y="2005012"/>
            <a:ext cx="10515600" cy="4351338"/>
          </a:xfrm>
        </p:spPr>
        <p:txBody>
          <a:bodyPr>
            <a:normAutofit/>
          </a:bodyPr>
          <a:lstStyle/>
          <a:p>
            <a:pPr algn="just"/>
            <a:r>
              <a:rPr lang="en-US" sz="2400" dirty="0"/>
              <a:t>Speed of the fan is either increased or decreased automatically according to the temperature of the room.</a:t>
            </a:r>
          </a:p>
          <a:p>
            <a:pPr algn="just"/>
            <a:r>
              <a:rPr lang="en-US" sz="2400" dirty="0"/>
              <a:t>Operating speed of the fan and temperature of the surrounding is displayed in the LCD</a:t>
            </a:r>
          </a:p>
        </p:txBody>
      </p:sp>
      <p:sp>
        <p:nvSpPr>
          <p:cNvPr id="4" name="Slide Number Placeholder 3">
            <a:extLst>
              <a:ext uri="{FF2B5EF4-FFF2-40B4-BE49-F238E27FC236}">
                <a16:creationId xmlns:a16="http://schemas.microsoft.com/office/drawing/2014/main" id="{ADAA2556-05ED-4FCC-BEBE-925B7A655C60}"/>
              </a:ext>
            </a:extLst>
          </p:cNvPr>
          <p:cNvSpPr>
            <a:spLocks noGrp="1"/>
          </p:cNvSpPr>
          <p:nvPr>
            <p:ph type="sldNum" sz="quarter" idx="12"/>
          </p:nvPr>
        </p:nvSpPr>
        <p:spPr/>
        <p:txBody>
          <a:bodyPr/>
          <a:lstStyle/>
          <a:p>
            <a:fld id="{1FF902E0-B565-4A40-9CF1-EE4551E60FF0}" type="slidenum">
              <a:rPr lang="en-US" smtClean="0"/>
              <a:t>8</a:t>
            </a:fld>
            <a:endParaRPr lang="en-US"/>
          </a:p>
        </p:txBody>
      </p:sp>
      <p:pic>
        <p:nvPicPr>
          <p:cNvPr id="6" name="Picture 5" descr="E:\ew template.jpg">
            <a:extLst>
              <a:ext uri="{FF2B5EF4-FFF2-40B4-BE49-F238E27FC236}">
                <a16:creationId xmlns:a16="http://schemas.microsoft.com/office/drawing/2014/main" id="{2CAD4650-974B-4E55-B71C-2653884F033C}"/>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115615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7B13-11BE-4842-8DCA-FE8A2DE8B9EA}"/>
              </a:ext>
            </a:extLst>
          </p:cNvPr>
          <p:cNvSpPr>
            <a:spLocks noGrp="1"/>
          </p:cNvSpPr>
          <p:nvPr>
            <p:ph type="title"/>
          </p:nvPr>
        </p:nvSpPr>
        <p:spPr>
          <a:xfrm>
            <a:off x="838200" y="365125"/>
            <a:ext cx="10515600" cy="1325563"/>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6B48F9D4-3115-4E8F-B8ED-55FF54087613}"/>
              </a:ext>
            </a:extLst>
          </p:cNvPr>
          <p:cNvSpPr>
            <a:spLocks noGrp="1"/>
          </p:cNvSpPr>
          <p:nvPr>
            <p:ph idx="1"/>
          </p:nvPr>
        </p:nvSpPr>
        <p:spPr/>
        <p:txBody>
          <a:bodyPr/>
          <a:lstStyle/>
          <a:p>
            <a:pPr marL="0" indent="0">
              <a:buNone/>
            </a:pPr>
            <a:r>
              <a:rPr lang="en-US" dirty="0"/>
              <a:t>According to the above mentioned methodology and circuit diagram, we hope to get the required output.</a:t>
            </a:r>
          </a:p>
          <a:p>
            <a:pPr marL="0" indent="0">
              <a:buNone/>
            </a:pPr>
            <a:endParaRPr lang="en-US" dirty="0"/>
          </a:p>
          <a:p>
            <a:pPr marL="0" indent="0" algn="ctr">
              <a:buNone/>
            </a:pPr>
            <a:endParaRPr lang="en-US" sz="4400" dirty="0"/>
          </a:p>
          <a:p>
            <a:pPr marL="0" indent="0" algn="ctr">
              <a:buNone/>
            </a:pPr>
            <a:endParaRPr lang="en-US" sz="4400" dirty="0"/>
          </a:p>
          <a:p>
            <a:pPr marL="0" indent="0" algn="ctr">
              <a:buNone/>
            </a:pPr>
            <a:r>
              <a:rPr lang="en-US" sz="4400" dirty="0"/>
              <a:t>THANK YOU</a:t>
            </a:r>
          </a:p>
        </p:txBody>
      </p:sp>
      <p:sp>
        <p:nvSpPr>
          <p:cNvPr id="4" name="Slide Number Placeholder 3">
            <a:extLst>
              <a:ext uri="{FF2B5EF4-FFF2-40B4-BE49-F238E27FC236}">
                <a16:creationId xmlns:a16="http://schemas.microsoft.com/office/drawing/2014/main" id="{7AAE8370-B1EB-4FF2-86E2-14EF026ABA98}"/>
              </a:ext>
            </a:extLst>
          </p:cNvPr>
          <p:cNvSpPr>
            <a:spLocks noGrp="1"/>
          </p:cNvSpPr>
          <p:nvPr>
            <p:ph type="sldNum" sz="quarter" idx="12"/>
          </p:nvPr>
        </p:nvSpPr>
        <p:spPr>
          <a:xfrm>
            <a:off x="8610600" y="6356350"/>
            <a:ext cx="2743200" cy="365125"/>
          </a:xfrm>
        </p:spPr>
        <p:txBody>
          <a:bodyPr/>
          <a:lstStyle/>
          <a:p>
            <a:fld id="{1FF902E0-B565-4A40-9CF1-EE4551E60FF0}" type="slidenum">
              <a:rPr lang="en-US" smtClean="0"/>
              <a:t>9</a:t>
            </a:fld>
            <a:endParaRPr lang="en-US"/>
          </a:p>
        </p:txBody>
      </p:sp>
      <p:pic>
        <p:nvPicPr>
          <p:cNvPr id="8" name="Picture 7" descr="E:\ew template.jpg">
            <a:extLst>
              <a:ext uri="{FF2B5EF4-FFF2-40B4-BE49-F238E27FC236}">
                <a16:creationId xmlns:a16="http://schemas.microsoft.com/office/drawing/2014/main" id="{A197709F-BC48-4418-A98E-378EAD6E804A}"/>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35532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739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Temperature Based Fan Control and Monitor System</vt:lpstr>
      <vt:lpstr>Introduction</vt:lpstr>
      <vt:lpstr>Literature survey</vt:lpstr>
      <vt:lpstr>Literature survey</vt:lpstr>
      <vt:lpstr>Proposed Methodology </vt:lpstr>
      <vt:lpstr>Block Diagram</vt:lpstr>
      <vt:lpstr>Circuit Diagram</vt:lpstr>
      <vt:lpstr>Expected output /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Joshua Daniel Raj</dc:creator>
  <cp:lastModifiedBy>Jaydeep Maity</cp:lastModifiedBy>
  <cp:revision>16</cp:revision>
  <dcterms:created xsi:type="dcterms:W3CDTF">2019-09-23T07:11:44Z</dcterms:created>
  <dcterms:modified xsi:type="dcterms:W3CDTF">2020-04-20T14:30:59Z</dcterms:modified>
</cp:coreProperties>
</file>