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t Jaiswal" initials="RJ" lastIdx="1" clrIdx="0">
    <p:extLst>
      <p:ext uri="{19B8F6BF-5375-455C-9EA6-DF929625EA0E}">
        <p15:presenceInfo xmlns:p15="http://schemas.microsoft.com/office/powerpoint/2012/main" userId="d821398d7bfc6a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9" autoAdjust="0"/>
    <p:restoredTop sz="94660"/>
  </p:normalViewPr>
  <p:slideViewPr>
    <p:cSldViewPr snapToGrid="0">
      <p:cViewPr varScale="1">
        <p:scale>
          <a:sx n="145" d="100"/>
          <a:sy n="145" d="100"/>
        </p:scale>
        <p:origin x="2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5/4/19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5/4/19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5/4/19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5/4/19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5/4/19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5/4/19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5/4/19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aymalk/Task-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D3F6-F9C9-40E7-BE05-7945EFB0571D}"/>
              </a:ext>
            </a:extLst>
          </p:cNvPr>
          <p:cNvSpPr>
            <a:spLocks noGrp="1"/>
          </p:cNvSpPr>
          <p:nvPr>
            <p:ph type="ctrTitle"/>
          </p:nvPr>
        </p:nvSpPr>
        <p:spPr>
          <a:xfrm>
            <a:off x="1371600" y="1173090"/>
            <a:ext cx="9448800" cy="1825096"/>
          </a:xfrm>
        </p:spPr>
        <p:txBody>
          <a:bodyPr>
            <a:normAutofit/>
          </a:bodyPr>
          <a:lstStyle/>
          <a:p>
            <a:r>
              <a:rPr lang="en-US" sz="5400" dirty="0"/>
              <a:t>Game design document</a:t>
            </a:r>
          </a:p>
        </p:txBody>
      </p:sp>
      <p:sp>
        <p:nvSpPr>
          <p:cNvPr id="3" name="Subtitle 2">
            <a:extLst>
              <a:ext uri="{FF2B5EF4-FFF2-40B4-BE49-F238E27FC236}">
                <a16:creationId xmlns:a16="http://schemas.microsoft.com/office/drawing/2014/main" id="{98C4F0C2-7C25-4A44-B8F2-DD765C41DF60}"/>
              </a:ext>
            </a:extLst>
          </p:cNvPr>
          <p:cNvSpPr>
            <a:spLocks noGrp="1"/>
          </p:cNvSpPr>
          <p:nvPr>
            <p:ph type="subTitle" idx="1"/>
          </p:nvPr>
        </p:nvSpPr>
        <p:spPr>
          <a:xfrm>
            <a:off x="1371600" y="4013940"/>
            <a:ext cx="9448800" cy="685800"/>
          </a:xfrm>
        </p:spPr>
        <p:txBody>
          <a:bodyPr>
            <a:normAutofit fontScale="92500" lnSpcReduction="10000"/>
          </a:bodyPr>
          <a:lstStyle/>
          <a:p>
            <a:pPr algn="r"/>
            <a:r>
              <a:rPr lang="en-US" dirty="0"/>
              <a:t>Rajat Jaiswal(2017CS50415)</a:t>
            </a:r>
          </a:p>
          <a:p>
            <a:pPr algn="r"/>
            <a:r>
              <a:rPr lang="en-US" dirty="0"/>
              <a:t>Rajbir Malik(2017CS10416)</a:t>
            </a:r>
          </a:p>
        </p:txBody>
      </p:sp>
    </p:spTree>
    <p:extLst>
      <p:ext uri="{BB962C8B-B14F-4D97-AF65-F5344CB8AC3E}">
        <p14:creationId xmlns:p14="http://schemas.microsoft.com/office/powerpoint/2010/main" val="210761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9727-A6E4-4DB9-9962-1E33B1F6D491}"/>
              </a:ext>
            </a:extLst>
          </p:cNvPr>
          <p:cNvSpPr>
            <a:spLocks noGrp="1"/>
          </p:cNvSpPr>
          <p:nvPr>
            <p:ph type="title"/>
          </p:nvPr>
        </p:nvSpPr>
        <p:spPr/>
        <p:txBody>
          <a:bodyPr/>
          <a:lstStyle/>
          <a:p>
            <a:r>
              <a:rPr lang="en-US" dirty="0"/>
              <a:t>Idea of the game</a:t>
            </a:r>
          </a:p>
        </p:txBody>
      </p:sp>
      <p:sp>
        <p:nvSpPr>
          <p:cNvPr id="3" name="Content Placeholder 2">
            <a:extLst>
              <a:ext uri="{FF2B5EF4-FFF2-40B4-BE49-F238E27FC236}">
                <a16:creationId xmlns:a16="http://schemas.microsoft.com/office/drawing/2014/main" id="{0BA205D1-005C-4AC6-8F0D-3A820EC937A8}"/>
              </a:ext>
            </a:extLst>
          </p:cNvPr>
          <p:cNvSpPr>
            <a:spLocks noGrp="1"/>
          </p:cNvSpPr>
          <p:nvPr>
            <p:ph idx="1"/>
          </p:nvPr>
        </p:nvSpPr>
        <p:spPr/>
        <p:txBody>
          <a:bodyPr>
            <a:normAutofit fontScale="92500" lnSpcReduction="20000"/>
          </a:bodyPr>
          <a:lstStyle/>
          <a:p>
            <a:endParaRPr lang="en-US" dirty="0"/>
          </a:p>
          <a:p>
            <a:r>
              <a:rPr lang="en-US" dirty="0"/>
              <a:t>Our game focuses on decision-making stance of life. We are trying to show how the decisions that people make in their life makes life easy or difficult for them.</a:t>
            </a:r>
          </a:p>
          <a:p>
            <a:endParaRPr lang="en-US" dirty="0"/>
          </a:p>
          <a:p>
            <a:r>
              <a:rPr lang="en-US" dirty="0"/>
              <a:t>The game shows various real-life scenarios of life where one’s decisions can affect one’s life to a varied level.</a:t>
            </a:r>
          </a:p>
          <a:p>
            <a:endParaRPr lang="en-US" dirty="0"/>
          </a:p>
          <a:p>
            <a:r>
              <a:rPr lang="en-US" dirty="0"/>
              <a:t>People can live their life in various ways so we are trying to show them what would have had happened if they would have chosen another path at that instant in life.</a:t>
            </a:r>
          </a:p>
          <a:p>
            <a:endParaRPr lang="en-US" dirty="0"/>
          </a:p>
          <a:p>
            <a:r>
              <a:rPr lang="en-US" dirty="0"/>
              <a:t>The game is multi-leveled, with multiple stories and multiple endings. Thus one can try out all possible combinations, making game playable even after completing the main story!</a:t>
            </a:r>
          </a:p>
        </p:txBody>
      </p:sp>
    </p:spTree>
    <p:extLst>
      <p:ext uri="{BB962C8B-B14F-4D97-AF65-F5344CB8AC3E}">
        <p14:creationId xmlns:p14="http://schemas.microsoft.com/office/powerpoint/2010/main" val="207191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D07E-D109-4B1A-9569-D7019855A7CD}"/>
              </a:ext>
            </a:extLst>
          </p:cNvPr>
          <p:cNvSpPr>
            <a:spLocks noGrp="1"/>
          </p:cNvSpPr>
          <p:nvPr>
            <p:ph type="title"/>
          </p:nvPr>
        </p:nvSpPr>
        <p:spPr/>
        <p:txBody>
          <a:bodyPr/>
          <a:lstStyle/>
          <a:p>
            <a:r>
              <a:rPr lang="en-US" dirty="0"/>
              <a:t>Core mechanics of the game</a:t>
            </a:r>
          </a:p>
        </p:txBody>
      </p:sp>
      <p:sp>
        <p:nvSpPr>
          <p:cNvPr id="3" name="Content Placeholder 2">
            <a:extLst>
              <a:ext uri="{FF2B5EF4-FFF2-40B4-BE49-F238E27FC236}">
                <a16:creationId xmlns:a16="http://schemas.microsoft.com/office/drawing/2014/main" id="{23E3415D-8A83-43D3-A00E-123D6F4DAB19}"/>
              </a:ext>
            </a:extLst>
          </p:cNvPr>
          <p:cNvSpPr>
            <a:spLocks noGrp="1"/>
          </p:cNvSpPr>
          <p:nvPr>
            <p:ph idx="1"/>
          </p:nvPr>
        </p:nvSpPr>
        <p:spPr/>
        <p:txBody>
          <a:bodyPr>
            <a:normAutofit lnSpcReduction="10000"/>
          </a:bodyPr>
          <a:lstStyle/>
          <a:p>
            <a:endParaRPr lang="en-US" dirty="0"/>
          </a:p>
          <a:p>
            <a:r>
              <a:rPr lang="en-US" dirty="0"/>
              <a:t>This game mainly targets students in their teenage. We have tried to show how the decisions that they make in their school or college affect their future.</a:t>
            </a:r>
          </a:p>
          <a:p>
            <a:endParaRPr lang="en-US" dirty="0"/>
          </a:p>
          <a:p>
            <a:r>
              <a:rPr lang="en-US" dirty="0"/>
              <a:t>Since it a Role-Playing Game(RPG), therefore it is single-player.</a:t>
            </a:r>
          </a:p>
          <a:p>
            <a:endParaRPr lang="en-US" dirty="0"/>
          </a:p>
          <a:p>
            <a:r>
              <a:rPr lang="en-US" dirty="0"/>
              <a:t>The game has different scenarios where you have to make decisions. These decisions will affect various emotional parameters of life like stress, happiness, etc. and will change your score, and also affect the difficulty of upcoming levels.</a:t>
            </a:r>
          </a:p>
        </p:txBody>
      </p:sp>
    </p:spTree>
    <p:extLst>
      <p:ext uri="{BB962C8B-B14F-4D97-AF65-F5344CB8AC3E}">
        <p14:creationId xmlns:p14="http://schemas.microsoft.com/office/powerpoint/2010/main" val="207855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E380-8AB4-42F3-AC86-C1FAF82340FA}"/>
              </a:ext>
            </a:extLst>
          </p:cNvPr>
          <p:cNvSpPr>
            <a:spLocks noGrp="1"/>
          </p:cNvSpPr>
          <p:nvPr>
            <p:ph type="ctrTitle"/>
          </p:nvPr>
        </p:nvSpPr>
        <p:spPr>
          <a:xfrm>
            <a:off x="1371600" y="311956"/>
            <a:ext cx="9448800" cy="1825096"/>
          </a:xfrm>
        </p:spPr>
        <p:txBody>
          <a:bodyPr/>
          <a:lstStyle/>
          <a:p>
            <a:r>
              <a:rPr lang="en-US" dirty="0"/>
              <a:t>Technologies used</a:t>
            </a:r>
          </a:p>
        </p:txBody>
      </p:sp>
      <p:sp>
        <p:nvSpPr>
          <p:cNvPr id="3" name="Subtitle 2">
            <a:extLst>
              <a:ext uri="{FF2B5EF4-FFF2-40B4-BE49-F238E27FC236}">
                <a16:creationId xmlns:a16="http://schemas.microsoft.com/office/drawing/2014/main" id="{865FE6BD-ACA1-4A98-B581-F32A9E651410}"/>
              </a:ext>
            </a:extLst>
          </p:cNvPr>
          <p:cNvSpPr>
            <a:spLocks noGrp="1"/>
          </p:cNvSpPr>
          <p:nvPr>
            <p:ph type="subTitle" idx="1"/>
          </p:nvPr>
        </p:nvSpPr>
        <p:spPr>
          <a:xfrm>
            <a:off x="945471" y="2440125"/>
            <a:ext cx="9448800" cy="3197195"/>
          </a:xfrm>
        </p:spPr>
        <p:txBody>
          <a:bodyPr>
            <a:normAutofit fontScale="92500" lnSpcReduction="20000"/>
          </a:bodyPr>
          <a:lstStyle/>
          <a:p>
            <a:pPr marL="342900" indent="-342900">
              <a:buFont typeface="Arial" panose="020B0604020202020204" pitchFamily="34" charset="0"/>
              <a:buChar char="•"/>
            </a:pPr>
            <a:r>
              <a:rPr lang="en-US" dirty="0"/>
              <a:t>HTML5</a:t>
            </a:r>
          </a:p>
          <a:p>
            <a:pPr marL="342900" indent="-342900">
              <a:buFont typeface="Arial" panose="020B0604020202020204" pitchFamily="34" charset="0"/>
              <a:buChar char="•"/>
            </a:pPr>
            <a:r>
              <a:rPr lang="en-US" dirty="0"/>
              <a:t>CSS</a:t>
            </a:r>
          </a:p>
          <a:p>
            <a:pPr marL="342900" indent="-342900">
              <a:buFont typeface="Arial" panose="020B0604020202020204" pitchFamily="34" charset="0"/>
              <a:buChar char="•"/>
            </a:pPr>
            <a:r>
              <a:rPr lang="en-US" dirty="0"/>
              <a:t>JavaScript - We are using </a:t>
            </a:r>
            <a:r>
              <a:rPr lang="en-US" b="1" dirty="0"/>
              <a:t>Impact.js</a:t>
            </a:r>
            <a:r>
              <a:rPr lang="en-US" dirty="0"/>
              <a:t> as JavaScript framework.</a:t>
            </a:r>
          </a:p>
          <a:p>
            <a:pPr marL="342900" indent="-342900">
              <a:buFont typeface="Arial" panose="020B0604020202020204" pitchFamily="34" charset="0"/>
              <a:buChar char="•"/>
            </a:pPr>
            <a:r>
              <a:rPr lang="en-US" dirty="0"/>
              <a:t>Adobe Photoshop – For creating Character Sprites and Sprite sheets</a:t>
            </a:r>
          </a:p>
          <a:p>
            <a:endParaRPr lang="en-US" dirty="0"/>
          </a:p>
          <a:p>
            <a:r>
              <a:rPr lang="en-US" i="1" u="sng" dirty="0"/>
              <a:t>Imapct.js</a:t>
            </a:r>
            <a:r>
              <a:rPr lang="en-US" i="1" dirty="0"/>
              <a:t> (dependencies).</a:t>
            </a:r>
          </a:p>
          <a:p>
            <a:r>
              <a:rPr lang="en-US" dirty="0"/>
              <a:t>We also made use (though minimal) of technologies listed below to make our game work on PC.</a:t>
            </a:r>
          </a:p>
          <a:p>
            <a:pPr marL="342900" indent="-342900">
              <a:buFont typeface="Arial" panose="020B0604020202020204" pitchFamily="34" charset="0"/>
              <a:buChar char="•"/>
            </a:pPr>
            <a:r>
              <a:rPr lang="en-US" dirty="0"/>
              <a:t>PHP</a:t>
            </a:r>
          </a:p>
          <a:p>
            <a:pPr marL="342900" indent="-342900">
              <a:buFont typeface="Arial" panose="020B0604020202020204" pitchFamily="34" charset="0"/>
              <a:buChar char="•"/>
            </a:pPr>
            <a:r>
              <a:rPr lang="en-US" dirty="0"/>
              <a:t>Apache Server</a:t>
            </a:r>
          </a:p>
        </p:txBody>
      </p:sp>
    </p:spTree>
    <p:extLst>
      <p:ext uri="{BB962C8B-B14F-4D97-AF65-F5344CB8AC3E}">
        <p14:creationId xmlns:p14="http://schemas.microsoft.com/office/powerpoint/2010/main" val="395687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135A-913E-492B-9AB5-A2B0BDEEA467}"/>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507862D3-FE79-44A3-A842-4D5364A2FDB9}"/>
              </a:ext>
            </a:extLst>
          </p:cNvPr>
          <p:cNvSpPr>
            <a:spLocks noGrp="1"/>
          </p:cNvSpPr>
          <p:nvPr>
            <p:ph idx="1"/>
          </p:nvPr>
        </p:nvSpPr>
        <p:spPr/>
        <p:txBody>
          <a:bodyPr/>
          <a:lstStyle/>
          <a:p>
            <a:endParaRPr lang="en-US" dirty="0"/>
          </a:p>
          <a:p>
            <a:endParaRPr lang="en-US" dirty="0"/>
          </a:p>
          <a:p>
            <a:r>
              <a:rPr lang="en-US" dirty="0"/>
              <a:t>We are deploying our idea as an Arcade game.</a:t>
            </a:r>
          </a:p>
          <a:p>
            <a:endParaRPr lang="en-US" dirty="0"/>
          </a:p>
          <a:p>
            <a:r>
              <a:rPr lang="en-US" dirty="0"/>
              <a:t>Everything is built from the scratch with minimal help from the existing frameworks.</a:t>
            </a:r>
          </a:p>
        </p:txBody>
      </p:sp>
    </p:spTree>
    <p:extLst>
      <p:ext uri="{BB962C8B-B14F-4D97-AF65-F5344CB8AC3E}">
        <p14:creationId xmlns:p14="http://schemas.microsoft.com/office/powerpoint/2010/main" val="74325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A1B6-512E-4A22-9D0B-7AD3570ED2CA}"/>
              </a:ext>
            </a:extLst>
          </p:cNvPr>
          <p:cNvSpPr>
            <a:spLocks noGrp="1"/>
          </p:cNvSpPr>
          <p:nvPr>
            <p:ph type="title"/>
          </p:nvPr>
        </p:nvSpPr>
        <p:spPr/>
        <p:txBody>
          <a:bodyPr/>
          <a:lstStyle/>
          <a:p>
            <a:r>
              <a:rPr lang="en-US" dirty="0"/>
              <a:t>Why ARCADE Game ?	</a:t>
            </a:r>
          </a:p>
        </p:txBody>
      </p:sp>
      <p:sp>
        <p:nvSpPr>
          <p:cNvPr id="3" name="Content Placeholder 2">
            <a:extLst>
              <a:ext uri="{FF2B5EF4-FFF2-40B4-BE49-F238E27FC236}">
                <a16:creationId xmlns:a16="http://schemas.microsoft.com/office/drawing/2014/main" id="{C524C4B0-C86E-440F-85F9-150C68CCD2C9}"/>
              </a:ext>
            </a:extLst>
          </p:cNvPr>
          <p:cNvSpPr>
            <a:spLocks noGrp="1"/>
          </p:cNvSpPr>
          <p:nvPr>
            <p:ph idx="1"/>
          </p:nvPr>
        </p:nvSpPr>
        <p:spPr>
          <a:xfrm>
            <a:off x="685800" y="1820680"/>
            <a:ext cx="10820400" cy="4491343"/>
          </a:xfrm>
        </p:spPr>
        <p:txBody>
          <a:bodyPr>
            <a:normAutofit lnSpcReduction="10000"/>
          </a:bodyPr>
          <a:lstStyle/>
          <a:p>
            <a:endParaRPr lang="en-US" dirty="0"/>
          </a:p>
          <a:p>
            <a:r>
              <a:rPr lang="en-US" dirty="0"/>
              <a:t>Probably because we are still stuck in that 8-bit retro world and always look back to the games we played as a child to find inspiration.</a:t>
            </a:r>
          </a:p>
          <a:p>
            <a:endParaRPr lang="en-US" dirty="0"/>
          </a:p>
          <a:p>
            <a:r>
              <a:rPr lang="en-US" dirty="0"/>
              <a:t>We believe Design Practices is more about code organization, modularity, and reusability. How well can other people read your code and understand it? And this would be better employed when we code everything from the scratch.</a:t>
            </a:r>
          </a:p>
          <a:p>
            <a:endParaRPr lang="en-US" dirty="0"/>
          </a:p>
          <a:p>
            <a:r>
              <a:rPr lang="en-US" dirty="0"/>
              <a:t>Therefore, we decided not to use any fancy game-building engine with pre-coded assets helping to build dazzling and glamourous UI. Instead, we focused on coding everything on our own with minimal help from a basic JavaScript frame. In fact, Impact.js allows you to compile your Web game into a native iOS app. This gives us to test our game on multiple platforms.</a:t>
            </a:r>
          </a:p>
        </p:txBody>
      </p:sp>
      <p:pic>
        <p:nvPicPr>
          <p:cNvPr id="4" name="Picture 3">
            <a:extLst>
              <a:ext uri="{FF2B5EF4-FFF2-40B4-BE49-F238E27FC236}">
                <a16:creationId xmlns:a16="http://schemas.microsoft.com/office/drawing/2014/main" id="{DB583F45-3822-4C25-B1F0-C86927D06CAF}"/>
              </a:ext>
            </a:extLst>
          </p:cNvPr>
          <p:cNvPicPr>
            <a:picLocks noChangeAspect="1"/>
          </p:cNvPicPr>
          <p:nvPr/>
        </p:nvPicPr>
        <p:blipFill>
          <a:blip r:embed="rId2"/>
          <a:stretch>
            <a:fillRect/>
          </a:stretch>
        </p:blipFill>
        <p:spPr>
          <a:xfrm>
            <a:off x="10758500" y="1001094"/>
            <a:ext cx="570147" cy="819586"/>
          </a:xfrm>
          <a:prstGeom prst="rect">
            <a:avLst/>
          </a:prstGeom>
        </p:spPr>
      </p:pic>
    </p:spTree>
    <p:extLst>
      <p:ext uri="{BB962C8B-B14F-4D97-AF65-F5344CB8AC3E}">
        <p14:creationId xmlns:p14="http://schemas.microsoft.com/office/powerpoint/2010/main" val="202131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D02DFE-9BD4-405E-A5B0-E3BED2F94CFB}"/>
              </a:ext>
            </a:extLst>
          </p:cNvPr>
          <p:cNvSpPr txBox="1"/>
          <p:nvPr/>
        </p:nvSpPr>
        <p:spPr>
          <a:xfrm>
            <a:off x="3551072" y="6221969"/>
            <a:ext cx="5089855" cy="369332"/>
          </a:xfrm>
          <a:prstGeom prst="rect">
            <a:avLst/>
          </a:prstGeom>
          <a:noFill/>
        </p:spPr>
        <p:txBody>
          <a:bodyPr wrap="none" rtlCol="0">
            <a:spAutoFit/>
          </a:bodyPr>
          <a:lstStyle/>
          <a:p>
            <a:r>
              <a:rPr lang="en-US" dirty="0"/>
              <a:t>Screencast of Current Basic Implementation</a:t>
            </a:r>
          </a:p>
        </p:txBody>
      </p:sp>
      <p:pic>
        <p:nvPicPr>
          <p:cNvPr id="7" name="WhatsApp Video 2019-05-04 at 8.22.57 PM">
            <a:hlinkClick r:id="" action="ppaction://media"/>
            <a:extLst>
              <a:ext uri="{FF2B5EF4-FFF2-40B4-BE49-F238E27FC236}">
                <a16:creationId xmlns:a16="http://schemas.microsoft.com/office/drawing/2014/main" id="{40CEF825-BC24-4D84-A5FA-2ECE0493D96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79427" y="461638"/>
            <a:ext cx="10833146" cy="5326601"/>
          </a:xfrm>
          <a:prstGeom prst="rect">
            <a:avLst/>
          </a:prstGeom>
        </p:spPr>
      </p:pic>
    </p:spTree>
    <p:extLst>
      <p:ext uri="{BB962C8B-B14F-4D97-AF65-F5344CB8AC3E}">
        <p14:creationId xmlns:p14="http://schemas.microsoft.com/office/powerpoint/2010/main" val="250845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3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C299-C37A-4889-A8EF-9A730F713F9F}"/>
              </a:ext>
            </a:extLst>
          </p:cNvPr>
          <p:cNvSpPr>
            <a:spLocks noGrp="1"/>
          </p:cNvSpPr>
          <p:nvPr>
            <p:ph type="title"/>
          </p:nvPr>
        </p:nvSpPr>
        <p:spPr/>
        <p:txBody>
          <a:bodyPr/>
          <a:lstStyle/>
          <a:p>
            <a:r>
              <a:rPr lang="en-US" dirty="0"/>
              <a:t>Grading criteria</a:t>
            </a:r>
          </a:p>
        </p:txBody>
      </p:sp>
      <p:sp>
        <p:nvSpPr>
          <p:cNvPr id="3" name="Content Placeholder 2">
            <a:extLst>
              <a:ext uri="{FF2B5EF4-FFF2-40B4-BE49-F238E27FC236}">
                <a16:creationId xmlns:a16="http://schemas.microsoft.com/office/drawing/2014/main" id="{045C711C-065D-4B3C-828A-15F0FFDB6F29}"/>
              </a:ext>
            </a:extLst>
          </p:cNvPr>
          <p:cNvSpPr>
            <a:spLocks noGrp="1"/>
          </p:cNvSpPr>
          <p:nvPr>
            <p:ph idx="1"/>
          </p:nvPr>
        </p:nvSpPr>
        <p:spPr/>
        <p:txBody>
          <a:bodyPr/>
          <a:lstStyle/>
          <a:p>
            <a:endParaRPr lang="en-US" dirty="0"/>
          </a:p>
          <a:p>
            <a:endParaRPr lang="en-US" dirty="0"/>
          </a:p>
        </p:txBody>
      </p:sp>
      <p:sp>
        <p:nvSpPr>
          <p:cNvPr id="4" name="TextBox 3">
            <a:extLst>
              <a:ext uri="{FF2B5EF4-FFF2-40B4-BE49-F238E27FC236}">
                <a16:creationId xmlns:a16="http://schemas.microsoft.com/office/drawing/2014/main" id="{E7D077E1-3D54-4C38-83CF-770093C3E671}"/>
              </a:ext>
            </a:extLst>
          </p:cNvPr>
          <p:cNvSpPr txBox="1"/>
          <p:nvPr/>
        </p:nvSpPr>
        <p:spPr>
          <a:xfrm>
            <a:off x="798990" y="1805965"/>
            <a:ext cx="9827581" cy="4524315"/>
          </a:xfrm>
          <a:prstGeom prst="rect">
            <a:avLst/>
          </a:prstGeom>
          <a:noFill/>
        </p:spPr>
        <p:txBody>
          <a:bodyPr wrap="square" rtlCol="0">
            <a:spAutoFit/>
          </a:bodyPr>
          <a:lstStyle/>
          <a:p>
            <a:r>
              <a:rPr lang="en-US" dirty="0"/>
              <a:t>The most important argument with respect to our game design is the fact that its scope is vast. We can, anytime, add many more levels to simulate a behavior closer to reality.</a:t>
            </a:r>
          </a:p>
          <a:p>
            <a:r>
              <a:rPr lang="en-US" dirty="0"/>
              <a:t>We have made good use of the time that was provided to us. We have come with a decent implementation with multiple scenario (in accordance with user’s actions) and multiple exits.</a:t>
            </a:r>
          </a:p>
          <a:p>
            <a:endParaRPr lang="en-US" dirty="0"/>
          </a:p>
          <a:p>
            <a:r>
              <a:rPr lang="en-US" dirty="0"/>
              <a:t>Considering all of this, main features of our game include</a:t>
            </a:r>
          </a:p>
          <a:p>
            <a:pPr marL="285750" indent="-285750">
              <a:buFont typeface="Arial" panose="020B0604020202020204" pitchFamily="34" charset="0"/>
              <a:buChar char="•"/>
            </a:pPr>
            <a:r>
              <a:rPr lang="en-US" i="1" u="sng" dirty="0"/>
              <a:t>Complex game logic </a:t>
            </a:r>
          </a:p>
          <a:p>
            <a:r>
              <a:rPr lang="en-US" dirty="0"/>
              <a:t>		FSM’s involved take inputs from game settings, user’s input and playing stats</a:t>
            </a:r>
          </a:p>
          <a:p>
            <a:pPr marL="285750" indent="-285750">
              <a:buFont typeface="Arial" panose="020B0604020202020204" pitchFamily="34" charset="0"/>
              <a:buChar char="•"/>
            </a:pPr>
            <a:r>
              <a:rPr lang="en-US" i="1" u="sng" dirty="0"/>
              <a:t>User based scoring mechanism</a:t>
            </a:r>
          </a:p>
          <a:p>
            <a:r>
              <a:rPr lang="en-US" dirty="0"/>
              <a:t>		Merging both game stats and users choice to give an ultimate score. User actions will lead to change in difficulty of game.</a:t>
            </a:r>
          </a:p>
          <a:p>
            <a:pPr marL="285750" indent="-285750">
              <a:buFont typeface="Arial" panose="020B0604020202020204" pitchFamily="34" charset="0"/>
              <a:buChar char="•"/>
            </a:pPr>
            <a:r>
              <a:rPr lang="en-US" i="1" u="sng" dirty="0"/>
              <a:t>Great responsiveness and memory optimization </a:t>
            </a:r>
            <a:r>
              <a:rPr lang="en-US" dirty="0"/>
              <a:t>(owing to the choice of libraries)</a:t>
            </a:r>
          </a:p>
          <a:p>
            <a:pPr marL="285750" indent="-285750">
              <a:buFont typeface="Arial" panose="020B0604020202020204" pitchFamily="34" charset="0"/>
              <a:buChar char="•"/>
            </a:pPr>
            <a:r>
              <a:rPr lang="en-US" i="1" u="sng" dirty="0"/>
              <a:t>Wonders of 8-bit UI universe!</a:t>
            </a:r>
            <a:r>
              <a:rPr lang="en-US" i="1" dirty="0"/>
              <a:t>   </a:t>
            </a:r>
            <a:r>
              <a:rPr lang="en-US" dirty="0"/>
              <a:t>(old is gold)</a:t>
            </a:r>
          </a:p>
          <a:p>
            <a:pPr marL="285750" indent="-285750">
              <a:buFont typeface="Arial" panose="020B0604020202020204" pitchFamily="34" charset="0"/>
              <a:buChar char="•"/>
            </a:pPr>
            <a:r>
              <a:rPr lang="en-US" i="1" u="sng" dirty="0"/>
              <a:t>Great story!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8153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FC86-F646-40DD-B185-16C00DF7E8E8}"/>
              </a:ext>
            </a:extLst>
          </p:cNvPr>
          <p:cNvSpPr>
            <a:spLocks noGrp="1"/>
          </p:cNvSpPr>
          <p:nvPr>
            <p:ph type="title"/>
          </p:nvPr>
        </p:nvSpPr>
        <p:spPr>
          <a:xfrm>
            <a:off x="2895600" y="1066214"/>
            <a:ext cx="8610600" cy="1293028"/>
          </a:xfrm>
        </p:spPr>
        <p:txBody>
          <a:bodyPr/>
          <a:lstStyle/>
          <a:p>
            <a:r>
              <a:rPr lang="en-US" dirty="0"/>
              <a:t>GitHub repo link</a:t>
            </a:r>
          </a:p>
        </p:txBody>
      </p:sp>
      <p:sp>
        <p:nvSpPr>
          <p:cNvPr id="3" name="Content Placeholder 2">
            <a:extLst>
              <a:ext uri="{FF2B5EF4-FFF2-40B4-BE49-F238E27FC236}">
                <a16:creationId xmlns:a16="http://schemas.microsoft.com/office/drawing/2014/main" id="{25DFA1F6-7CE5-4686-9BD2-651D80677468}"/>
              </a:ext>
            </a:extLst>
          </p:cNvPr>
          <p:cNvSpPr>
            <a:spLocks noGrp="1"/>
          </p:cNvSpPr>
          <p:nvPr>
            <p:ph idx="1"/>
          </p:nvPr>
        </p:nvSpPr>
        <p:spPr>
          <a:xfrm>
            <a:off x="685800" y="3046816"/>
            <a:ext cx="10820400" cy="4024125"/>
          </a:xfrm>
        </p:spPr>
        <p:txBody>
          <a:bodyPr/>
          <a:lstStyle/>
          <a:p>
            <a:pPr marL="0" indent="0" algn="ctr">
              <a:buNone/>
            </a:pPr>
            <a:r>
              <a:rPr lang="en-US" dirty="0">
                <a:hlinkClick r:id="rId2"/>
              </a:rPr>
              <a:t>https://github.com/jaymalk/Task-3</a:t>
            </a:r>
            <a:endParaRPr lang="en-US" dirty="0"/>
          </a:p>
          <a:p>
            <a:endParaRPr lang="en-US" dirty="0"/>
          </a:p>
          <a:p>
            <a:endParaRPr lang="en-US" dirty="0"/>
          </a:p>
        </p:txBody>
      </p:sp>
      <p:sp>
        <p:nvSpPr>
          <p:cNvPr id="4" name="TextBox 3">
            <a:extLst>
              <a:ext uri="{FF2B5EF4-FFF2-40B4-BE49-F238E27FC236}">
                <a16:creationId xmlns:a16="http://schemas.microsoft.com/office/drawing/2014/main" id="{05294287-ED65-4234-8A00-32DB64963972}"/>
              </a:ext>
            </a:extLst>
          </p:cNvPr>
          <p:cNvSpPr txBox="1"/>
          <p:nvPr/>
        </p:nvSpPr>
        <p:spPr>
          <a:xfrm>
            <a:off x="743874" y="5547150"/>
            <a:ext cx="10704251" cy="369332"/>
          </a:xfrm>
          <a:prstGeom prst="rect">
            <a:avLst/>
          </a:prstGeom>
          <a:noFill/>
        </p:spPr>
        <p:txBody>
          <a:bodyPr wrap="square" rtlCol="0">
            <a:spAutoFit/>
          </a:bodyPr>
          <a:lstStyle/>
          <a:p>
            <a:pPr algn="ctr"/>
            <a:r>
              <a:rPr lang="en-US" dirty="0"/>
              <a:t>P.S. We couldn’t add you on the repo because we didn’t have your GitHub usernames </a:t>
            </a:r>
          </a:p>
        </p:txBody>
      </p:sp>
    </p:spTree>
    <p:extLst>
      <p:ext uri="{BB962C8B-B14F-4D97-AF65-F5344CB8AC3E}">
        <p14:creationId xmlns:p14="http://schemas.microsoft.com/office/powerpoint/2010/main" val="425154360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90</TotalTime>
  <Words>568</Words>
  <Application>Microsoft Macintosh PowerPoint</Application>
  <PresentationFormat>Widescreen</PresentationFormat>
  <Paragraphs>58</Paragraphs>
  <Slides>9</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Game design document</vt:lpstr>
      <vt:lpstr>Idea of the game</vt:lpstr>
      <vt:lpstr>Core mechanics of the game</vt:lpstr>
      <vt:lpstr>Technologies used</vt:lpstr>
      <vt:lpstr>Implementation Details</vt:lpstr>
      <vt:lpstr>Why ARCADE Game ? </vt:lpstr>
      <vt:lpstr>PowerPoint Presentation</vt:lpstr>
      <vt:lpstr>Grading criteria</vt:lpstr>
      <vt:lpstr>GitHub repo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document</dc:title>
  <dc:creator>Rajat Jaiswal</dc:creator>
  <cp:lastModifiedBy>Rajbir Malik</cp:lastModifiedBy>
  <cp:revision>10</cp:revision>
  <dcterms:created xsi:type="dcterms:W3CDTF">2019-05-04T14:40:32Z</dcterms:created>
  <dcterms:modified xsi:type="dcterms:W3CDTF">2019-05-04T16:16:14Z</dcterms:modified>
</cp:coreProperties>
</file>