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7" d="100"/>
          <a:sy n="87" d="100"/>
        </p:scale>
        <p:origin x="60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12/13/2023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69979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12/13/2023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87107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12/13/2023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42470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12/13/2023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899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12/13/2023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61020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12/13/2023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80603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12/13/2023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356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12/13/2023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1303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12/13/2023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79827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12/13/2023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25235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12/13/2023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091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12/13/2023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09726772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ankurnapa/brewery-operations-and-market-analysis-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0EB7C6-3B33-36F4-EABA-4DE70DECD86D}"/>
              </a:ext>
            </a:extLst>
          </p:cNvPr>
          <p:cNvSpPr>
            <a:spLocks noGrp="1"/>
          </p:cNvSpPr>
          <p:nvPr>
            <p:ph type="ctrTitle"/>
          </p:nvPr>
        </p:nvSpPr>
        <p:spPr>
          <a:xfrm>
            <a:off x="612648" y="557783"/>
            <a:ext cx="3901736" cy="3130807"/>
          </a:xfrm>
        </p:spPr>
        <p:txBody>
          <a:bodyPr>
            <a:normAutofit/>
          </a:bodyPr>
          <a:lstStyle/>
          <a:p>
            <a:pPr algn="ctr"/>
            <a:r>
              <a:rPr lang="en-CA" sz="4000" dirty="0"/>
              <a:t>Final</a:t>
            </a:r>
            <a:r>
              <a:rPr lang="en-CA" sz="4000" b="1" dirty="0"/>
              <a:t> </a:t>
            </a:r>
            <a:r>
              <a:rPr lang="en-CA" sz="4000" dirty="0"/>
              <a:t>Project</a:t>
            </a:r>
            <a:br>
              <a:rPr lang="en-CA" sz="4000" dirty="0"/>
            </a:br>
            <a:r>
              <a:rPr lang="en-US" sz="3500" dirty="0"/>
              <a:t>Craft Beer Analytics with Hive and Spark</a:t>
            </a:r>
            <a:endParaRPr lang="en-CA" sz="3500" dirty="0"/>
          </a:p>
        </p:txBody>
      </p:sp>
      <p:sp>
        <p:nvSpPr>
          <p:cNvPr id="3" name="Subtitle 2">
            <a:extLst>
              <a:ext uri="{FF2B5EF4-FFF2-40B4-BE49-F238E27FC236}">
                <a16:creationId xmlns:a16="http://schemas.microsoft.com/office/drawing/2014/main" id="{B26D3E7C-EF58-656A-3B61-8C2ED42C3284}"/>
              </a:ext>
            </a:extLst>
          </p:cNvPr>
          <p:cNvSpPr>
            <a:spLocks noGrp="1"/>
          </p:cNvSpPr>
          <p:nvPr>
            <p:ph type="subTitle" idx="1"/>
          </p:nvPr>
        </p:nvSpPr>
        <p:spPr>
          <a:xfrm>
            <a:off x="612648" y="3902206"/>
            <a:ext cx="3901736" cy="2240529"/>
          </a:xfrm>
        </p:spPr>
        <p:txBody>
          <a:bodyPr>
            <a:normAutofit/>
          </a:bodyPr>
          <a:lstStyle/>
          <a:p>
            <a:pPr algn="ctr"/>
            <a:r>
              <a:rPr lang="en-CA" dirty="0"/>
              <a:t>Jay Sureshbhai Mangukiya</a:t>
            </a:r>
          </a:p>
          <a:p>
            <a:pPr algn="ctr"/>
            <a:r>
              <a:rPr lang="en-CA" dirty="0"/>
              <a:t>(200514596)</a:t>
            </a:r>
          </a:p>
        </p:txBody>
      </p:sp>
      <p:pic>
        <p:nvPicPr>
          <p:cNvPr id="4" name="Picture 3" descr="Colored pencils inside a pencil holder which is on top of a wood table">
            <a:extLst>
              <a:ext uri="{FF2B5EF4-FFF2-40B4-BE49-F238E27FC236}">
                <a16:creationId xmlns:a16="http://schemas.microsoft.com/office/drawing/2014/main" id="{40AE8FC6-353E-27E5-A545-6F08D70BABB6}"/>
              </a:ext>
            </a:extLst>
          </p:cNvPr>
          <p:cNvPicPr>
            <a:picLocks noChangeAspect="1"/>
          </p:cNvPicPr>
          <p:nvPr/>
        </p:nvPicPr>
        <p:blipFill rotWithShape="1">
          <a:blip r:embed="rId2"/>
          <a:srcRect l="29567" r="-1" b="-1"/>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3465766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D8B5-0463-467C-4917-69AE40C95D3D}"/>
              </a:ext>
            </a:extLst>
          </p:cNvPr>
          <p:cNvSpPr>
            <a:spLocks noGrp="1"/>
          </p:cNvSpPr>
          <p:nvPr>
            <p:ph type="title"/>
          </p:nvPr>
        </p:nvSpPr>
        <p:spPr/>
        <p:txBody>
          <a:bodyPr/>
          <a:lstStyle/>
          <a:p>
            <a:r>
              <a:rPr lang="en-CA" dirty="0"/>
              <a:t>Key Findings</a:t>
            </a:r>
          </a:p>
        </p:txBody>
      </p:sp>
      <p:sp>
        <p:nvSpPr>
          <p:cNvPr id="3" name="Content Placeholder 2">
            <a:extLst>
              <a:ext uri="{FF2B5EF4-FFF2-40B4-BE49-F238E27FC236}">
                <a16:creationId xmlns:a16="http://schemas.microsoft.com/office/drawing/2014/main" id="{F2C4013A-921D-252F-A317-71671E4B7D88}"/>
              </a:ext>
            </a:extLst>
          </p:cNvPr>
          <p:cNvSpPr>
            <a:spLocks noGrp="1"/>
          </p:cNvSpPr>
          <p:nvPr>
            <p:ph idx="1"/>
          </p:nvPr>
        </p:nvSpPr>
        <p:spPr/>
        <p:txBody>
          <a:bodyPr/>
          <a:lstStyle/>
          <a:p>
            <a:pPr marL="342900" indent="-342900">
              <a:buFont typeface="Arial" panose="020B0604020202020204" pitchFamily="34" charset="0"/>
              <a:buChar char="•"/>
            </a:pPr>
            <a:r>
              <a:rPr lang="en-US" dirty="0"/>
              <a:t>Ingredient Analysis</a:t>
            </a:r>
          </a:p>
          <a:p>
            <a:pPr marL="571500" lvl="1" indent="-342900">
              <a:buFont typeface="Arial" panose="020B0604020202020204" pitchFamily="34" charset="0"/>
              <a:buChar char="•"/>
            </a:pPr>
            <a:r>
              <a:rPr lang="en-US" dirty="0"/>
              <a:t>The ingredient ratio "1:0.32:0.16" yields the highest average quality score at approximately 8.22, indicating a positive correlation between this specific ratio and the quality of the beer.</a:t>
            </a:r>
          </a:p>
          <a:p>
            <a:pPr marL="571500" lvl="1" indent="-342900">
              <a:buFont typeface="Arial" panose="020B0604020202020204" pitchFamily="34" charset="0"/>
              <a:buChar char="•"/>
            </a:pPr>
            <a:r>
              <a:rPr lang="en-US" dirty="0"/>
              <a:t>This suggests that the choice and proportion of ingredients in the brewing process play a significant role in determining the perceived quality of the beer, as reflected in the average quality scores.</a:t>
            </a:r>
          </a:p>
          <a:p>
            <a:pPr marL="342900" indent="-342900">
              <a:buFont typeface="Arial" panose="020B0604020202020204" pitchFamily="34" charset="0"/>
              <a:buChar char="•"/>
            </a:pPr>
            <a:r>
              <a:rPr lang="en-US" dirty="0"/>
              <a:t>Volume and Sales Analysis</a:t>
            </a:r>
          </a:p>
          <a:p>
            <a:pPr marL="571500" lvl="1" indent="-342900">
              <a:buFont typeface="Arial" panose="020B0604020202020204" pitchFamily="34" charset="0"/>
              <a:buChar char="•"/>
            </a:pPr>
            <a:r>
              <a:rPr lang="en-US" dirty="0"/>
              <a:t>The total sales corresponding to different volumes produced, revealing a positive correlation between the volume of beer produced and total sales.</a:t>
            </a:r>
          </a:p>
        </p:txBody>
      </p:sp>
    </p:spTree>
    <p:extLst>
      <p:ext uri="{BB962C8B-B14F-4D97-AF65-F5344CB8AC3E}">
        <p14:creationId xmlns:p14="http://schemas.microsoft.com/office/powerpoint/2010/main" val="3433828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D8B5-0463-467C-4917-69AE40C95D3D}"/>
              </a:ext>
            </a:extLst>
          </p:cNvPr>
          <p:cNvSpPr>
            <a:spLocks noGrp="1"/>
          </p:cNvSpPr>
          <p:nvPr>
            <p:ph type="title"/>
          </p:nvPr>
        </p:nvSpPr>
        <p:spPr/>
        <p:txBody>
          <a:bodyPr/>
          <a:lstStyle/>
          <a:p>
            <a:r>
              <a:rPr lang="en-CA" dirty="0"/>
              <a:t>Key Findings</a:t>
            </a:r>
          </a:p>
        </p:txBody>
      </p:sp>
      <p:sp>
        <p:nvSpPr>
          <p:cNvPr id="3" name="Content Placeholder 2">
            <a:extLst>
              <a:ext uri="{FF2B5EF4-FFF2-40B4-BE49-F238E27FC236}">
                <a16:creationId xmlns:a16="http://schemas.microsoft.com/office/drawing/2014/main" id="{F2C4013A-921D-252F-A317-71671E4B7D88}"/>
              </a:ext>
            </a:extLst>
          </p:cNvPr>
          <p:cNvSpPr>
            <a:spLocks noGrp="1"/>
          </p:cNvSpPr>
          <p:nvPr>
            <p:ph idx="1"/>
          </p:nvPr>
        </p:nvSpPr>
        <p:spPr/>
        <p:txBody>
          <a:bodyPr/>
          <a:lstStyle/>
          <a:p>
            <a:pPr marL="342900" indent="-342900">
              <a:buFont typeface="Arial" panose="020B0604020202020204" pitchFamily="34" charset="0"/>
              <a:buChar char="•"/>
            </a:pPr>
            <a:r>
              <a:rPr lang="en-US" dirty="0"/>
              <a:t>Cost Analysis</a:t>
            </a:r>
          </a:p>
          <a:p>
            <a:pPr marL="571500" lvl="1" indent="-342900">
              <a:buFont typeface="Arial" panose="020B0604020202020204" pitchFamily="34" charset="0"/>
              <a:buChar char="•"/>
            </a:pPr>
            <a:r>
              <a:rPr lang="en-US" dirty="0"/>
              <a:t>The mean Brewhouse Efficiency is approximately 80%, with standard deviations ranging from 5.79 to 1.16 for the different stages of the brewing process.</a:t>
            </a:r>
          </a:p>
          <a:p>
            <a:pPr marL="571500" lvl="1" indent="-342900">
              <a:buFont typeface="Arial" panose="020B0604020202020204" pitchFamily="34" charset="0"/>
              <a:buChar char="•"/>
            </a:pPr>
            <a:r>
              <a:rPr lang="en-US" dirty="0"/>
              <a:t>The minimum and maximum values show the variability in the efficiency and losses during brewing, fermentation, and bottling/kegging.</a:t>
            </a:r>
          </a:p>
          <a:p>
            <a:pPr marL="571500" lvl="1" indent="-342900">
              <a:buFont typeface="Arial" panose="020B0604020202020204" pitchFamily="34" charset="0"/>
              <a:buChar char="•"/>
            </a:pPr>
            <a:r>
              <a:rPr lang="en-US" dirty="0"/>
              <a:t>This analysis provides insights into the typical efficiency levels and losses associated with each stage of beer production in the dataset.</a:t>
            </a:r>
          </a:p>
        </p:txBody>
      </p:sp>
    </p:spTree>
    <p:extLst>
      <p:ext uri="{BB962C8B-B14F-4D97-AF65-F5344CB8AC3E}">
        <p14:creationId xmlns:p14="http://schemas.microsoft.com/office/powerpoint/2010/main" val="2226732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0E26-C57A-E44F-6701-B99CDF088A53}"/>
              </a:ext>
            </a:extLst>
          </p:cNvPr>
          <p:cNvSpPr>
            <a:spLocks noGrp="1"/>
          </p:cNvSpPr>
          <p:nvPr>
            <p:ph type="title"/>
          </p:nvPr>
        </p:nvSpPr>
        <p:spPr/>
        <p:txBody>
          <a:bodyPr/>
          <a:lstStyle/>
          <a:p>
            <a:r>
              <a:rPr lang="en-CA" dirty="0"/>
              <a:t>Key Learnings</a:t>
            </a:r>
          </a:p>
        </p:txBody>
      </p:sp>
      <p:sp>
        <p:nvSpPr>
          <p:cNvPr id="3" name="Content Placeholder 2">
            <a:extLst>
              <a:ext uri="{FF2B5EF4-FFF2-40B4-BE49-F238E27FC236}">
                <a16:creationId xmlns:a16="http://schemas.microsoft.com/office/drawing/2014/main" id="{9FE1197B-2FE7-9CE9-55BF-9CE16BA01105}"/>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Data Quality Assurance:</a:t>
            </a:r>
          </a:p>
          <a:p>
            <a:pPr marL="571500" lvl="1" indent="-342900">
              <a:buFont typeface="Arial" panose="020B0604020202020204" pitchFamily="34" charset="0"/>
              <a:buChar char="•"/>
            </a:pPr>
            <a:r>
              <a:rPr lang="en-US" dirty="0"/>
              <a:t>Realize the importance of data quality throughout the project lifecycle.</a:t>
            </a:r>
          </a:p>
          <a:p>
            <a:pPr marL="571500" lvl="1" indent="-342900">
              <a:buFont typeface="Arial" panose="020B0604020202020204" pitchFamily="34" charset="0"/>
              <a:buChar char="•"/>
            </a:pPr>
            <a:r>
              <a:rPr lang="en-US" dirty="0"/>
              <a:t>Implement processes like imputation, standardization, and deduplication to ensure a reliable and trustworthy dataset.</a:t>
            </a:r>
          </a:p>
          <a:p>
            <a:endParaRPr lang="en-US" dirty="0"/>
          </a:p>
          <a:p>
            <a:pPr marL="342900" indent="-342900">
              <a:buFont typeface="Arial" panose="020B0604020202020204" pitchFamily="34" charset="0"/>
              <a:buChar char="•"/>
            </a:pPr>
            <a:r>
              <a:rPr lang="en-US" dirty="0"/>
              <a:t>Structured Data Processing with Hive:</a:t>
            </a:r>
          </a:p>
          <a:p>
            <a:pPr marL="571500" lvl="1" indent="-342900">
              <a:buFont typeface="Arial" panose="020B0604020202020204" pitchFamily="34" charset="0"/>
              <a:buChar char="•"/>
            </a:pPr>
            <a:r>
              <a:rPr lang="en-US" dirty="0"/>
              <a:t>Utilize Hive for streamlined structured data processing.</a:t>
            </a:r>
          </a:p>
          <a:p>
            <a:pPr marL="571500" lvl="1" indent="-342900">
              <a:buFont typeface="Arial" panose="020B0604020202020204" pitchFamily="34" charset="0"/>
              <a:buChar char="•"/>
            </a:pPr>
            <a:r>
              <a:rPr lang="en-US" dirty="0"/>
              <a:t>Leverage SQL-like syntax for managing tabular data, simplifying the transformation and cleaning operations.</a:t>
            </a:r>
            <a:endParaRPr lang="en-CA" dirty="0"/>
          </a:p>
        </p:txBody>
      </p:sp>
    </p:spTree>
    <p:extLst>
      <p:ext uri="{BB962C8B-B14F-4D97-AF65-F5344CB8AC3E}">
        <p14:creationId xmlns:p14="http://schemas.microsoft.com/office/powerpoint/2010/main" val="209816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0E26-C57A-E44F-6701-B99CDF088A53}"/>
              </a:ext>
            </a:extLst>
          </p:cNvPr>
          <p:cNvSpPr>
            <a:spLocks noGrp="1"/>
          </p:cNvSpPr>
          <p:nvPr>
            <p:ph type="title"/>
          </p:nvPr>
        </p:nvSpPr>
        <p:spPr/>
        <p:txBody>
          <a:bodyPr/>
          <a:lstStyle/>
          <a:p>
            <a:r>
              <a:rPr lang="en-CA" dirty="0"/>
              <a:t>Key Learnings</a:t>
            </a:r>
          </a:p>
        </p:txBody>
      </p:sp>
      <p:sp>
        <p:nvSpPr>
          <p:cNvPr id="3" name="Content Placeholder 2">
            <a:extLst>
              <a:ext uri="{FF2B5EF4-FFF2-40B4-BE49-F238E27FC236}">
                <a16:creationId xmlns:a16="http://schemas.microsoft.com/office/drawing/2014/main" id="{9FE1197B-2FE7-9CE9-55BF-9CE16BA01105}"/>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Scalable Data Processing with Spark:</a:t>
            </a:r>
          </a:p>
          <a:p>
            <a:pPr marL="571500" lvl="1" indent="-342900">
              <a:buFont typeface="Arial" panose="020B0604020202020204" pitchFamily="34" charset="0"/>
              <a:buChar char="•"/>
            </a:pPr>
            <a:r>
              <a:rPr lang="en-US" dirty="0"/>
              <a:t>Employ Spark for scalable data processing, especially for handling large datasets.</a:t>
            </a:r>
          </a:p>
          <a:p>
            <a:pPr marL="571500" lvl="1" indent="-342900">
              <a:buFont typeface="Arial" panose="020B0604020202020204" pitchFamily="34" charset="0"/>
              <a:buChar char="•"/>
            </a:pPr>
            <a:r>
              <a:rPr lang="en-US" dirty="0"/>
              <a:t>Leverage Spark's distributed computing features and parallel architecture to enhance scalability, enabling efficient big data analytics.</a:t>
            </a:r>
          </a:p>
          <a:p>
            <a:pPr marL="571500"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Advanced Analytics Techniques:</a:t>
            </a:r>
          </a:p>
          <a:p>
            <a:pPr marL="571500" lvl="1" indent="-342900">
              <a:buFont typeface="Arial" panose="020B0604020202020204" pitchFamily="34" charset="0"/>
              <a:buChar char="•"/>
            </a:pPr>
            <a:r>
              <a:rPr lang="en-US" dirty="0"/>
              <a:t>Explore and apply advanced analytics techniques to extract deeper insights.</a:t>
            </a:r>
          </a:p>
          <a:p>
            <a:pPr marL="571500" lvl="1" indent="-342900">
              <a:buFont typeface="Arial" panose="020B0604020202020204" pitchFamily="34" charset="0"/>
              <a:buChar char="•"/>
            </a:pPr>
            <a:r>
              <a:rPr lang="en-US" dirty="0"/>
              <a:t>Consider techniques like user-based average ratings and categorization to provide granular information for more informed decision-making.</a:t>
            </a:r>
            <a:endParaRPr lang="en-CA" dirty="0"/>
          </a:p>
        </p:txBody>
      </p:sp>
    </p:spTree>
    <p:extLst>
      <p:ext uri="{BB962C8B-B14F-4D97-AF65-F5344CB8AC3E}">
        <p14:creationId xmlns:p14="http://schemas.microsoft.com/office/powerpoint/2010/main" val="2329758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0E26-C57A-E44F-6701-B99CDF088A53}"/>
              </a:ext>
            </a:extLst>
          </p:cNvPr>
          <p:cNvSpPr>
            <a:spLocks noGrp="1"/>
          </p:cNvSpPr>
          <p:nvPr>
            <p:ph type="title"/>
          </p:nvPr>
        </p:nvSpPr>
        <p:spPr/>
        <p:txBody>
          <a:bodyPr/>
          <a:lstStyle/>
          <a:p>
            <a:r>
              <a:rPr lang="en-CA" dirty="0"/>
              <a:t>Key Learnings</a:t>
            </a:r>
          </a:p>
        </p:txBody>
      </p:sp>
      <p:sp>
        <p:nvSpPr>
          <p:cNvPr id="3" name="Content Placeholder 2">
            <a:extLst>
              <a:ext uri="{FF2B5EF4-FFF2-40B4-BE49-F238E27FC236}">
                <a16:creationId xmlns:a16="http://schemas.microsoft.com/office/drawing/2014/main" id="{9FE1197B-2FE7-9CE9-55BF-9CE16BA01105}"/>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Visualization for Effective Communication:</a:t>
            </a:r>
          </a:p>
          <a:p>
            <a:pPr marL="571500" lvl="1" indent="-342900">
              <a:buFont typeface="Arial" panose="020B0604020202020204" pitchFamily="34" charset="0"/>
              <a:buChar char="•"/>
            </a:pPr>
            <a:r>
              <a:rPr lang="en-US" dirty="0"/>
              <a:t>Use visualization tools like Matplotlib and Seaborn in conjunction with Spark.</a:t>
            </a:r>
          </a:p>
          <a:p>
            <a:pPr marL="571500" lvl="1" indent="-342900">
              <a:buFont typeface="Arial" panose="020B0604020202020204" pitchFamily="34" charset="0"/>
              <a:buChar char="•"/>
            </a:pPr>
            <a:r>
              <a:rPr lang="en-US" dirty="0"/>
              <a:t>Recognize that visual aids can significantly improve communication and understanding of complex concepts for a diverse audience.</a:t>
            </a:r>
          </a:p>
          <a:p>
            <a:pPr marL="571500"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Collaboration of Tools:</a:t>
            </a:r>
          </a:p>
          <a:p>
            <a:pPr marL="571500" lvl="1" indent="-342900">
              <a:buFont typeface="Arial" panose="020B0604020202020204" pitchFamily="34" charset="0"/>
              <a:buChar char="•"/>
            </a:pPr>
            <a:r>
              <a:rPr lang="en-US" dirty="0"/>
              <a:t>Understand the synergy between different tools (e.g., Spark, Matplotlib, Seaborn) to create a comprehensive data processing and visualization pipeline.</a:t>
            </a:r>
          </a:p>
          <a:p>
            <a:pPr marL="571500" lvl="1" indent="-342900">
              <a:buFont typeface="Arial" panose="020B0604020202020204" pitchFamily="34" charset="0"/>
              <a:buChar char="•"/>
            </a:pPr>
            <a:r>
              <a:rPr lang="en-US" dirty="0"/>
              <a:t>Integrate tools effectively to exploit their individual strengths and enhance the overall efficiency of the project.</a:t>
            </a:r>
            <a:endParaRPr lang="en-CA" dirty="0"/>
          </a:p>
        </p:txBody>
      </p:sp>
    </p:spTree>
    <p:extLst>
      <p:ext uri="{BB962C8B-B14F-4D97-AF65-F5344CB8AC3E}">
        <p14:creationId xmlns:p14="http://schemas.microsoft.com/office/powerpoint/2010/main" val="2803761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0E26-C57A-E44F-6701-B99CDF088A53}"/>
              </a:ext>
            </a:extLst>
          </p:cNvPr>
          <p:cNvSpPr>
            <a:spLocks noGrp="1"/>
          </p:cNvSpPr>
          <p:nvPr>
            <p:ph type="title"/>
          </p:nvPr>
        </p:nvSpPr>
        <p:spPr/>
        <p:txBody>
          <a:bodyPr/>
          <a:lstStyle/>
          <a:p>
            <a:r>
              <a:rPr lang="en-CA" dirty="0"/>
              <a:t>Key Learnings</a:t>
            </a:r>
          </a:p>
        </p:txBody>
      </p:sp>
      <p:sp>
        <p:nvSpPr>
          <p:cNvPr id="3" name="Content Placeholder 2">
            <a:extLst>
              <a:ext uri="{FF2B5EF4-FFF2-40B4-BE49-F238E27FC236}">
                <a16:creationId xmlns:a16="http://schemas.microsoft.com/office/drawing/2014/main" id="{9FE1197B-2FE7-9CE9-55BF-9CE16BA01105}"/>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Visualization for Effective Communication:</a:t>
            </a:r>
          </a:p>
          <a:p>
            <a:pPr marL="571500" lvl="1" indent="-342900">
              <a:buFont typeface="Arial" panose="020B0604020202020204" pitchFamily="34" charset="0"/>
              <a:buChar char="•"/>
            </a:pPr>
            <a:r>
              <a:rPr lang="en-US" dirty="0"/>
              <a:t>Use visualization tools like Matplotlib and Seaborn in conjunction with Spark.</a:t>
            </a:r>
          </a:p>
          <a:p>
            <a:pPr marL="571500" lvl="1" indent="-342900">
              <a:buFont typeface="Arial" panose="020B0604020202020204" pitchFamily="34" charset="0"/>
              <a:buChar char="•"/>
            </a:pPr>
            <a:r>
              <a:rPr lang="en-US" dirty="0"/>
              <a:t>Recognize that visual aids can significantly improve communication and understanding of complex concepts for a diverse audience.</a:t>
            </a:r>
          </a:p>
          <a:p>
            <a:pPr marL="571500"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Collaboration of Tools:</a:t>
            </a:r>
          </a:p>
          <a:p>
            <a:pPr marL="571500" lvl="1" indent="-342900">
              <a:buFont typeface="Arial" panose="020B0604020202020204" pitchFamily="34" charset="0"/>
              <a:buChar char="•"/>
            </a:pPr>
            <a:r>
              <a:rPr lang="en-US" dirty="0"/>
              <a:t>Understand the synergy between different tools (e.g., Spark, Matplotlib, Seaborn) to create a comprehensive data processing and visualization pipeline.</a:t>
            </a:r>
          </a:p>
          <a:p>
            <a:pPr marL="571500" lvl="1" indent="-342900">
              <a:buFont typeface="Arial" panose="020B0604020202020204" pitchFamily="34" charset="0"/>
              <a:buChar char="•"/>
            </a:pPr>
            <a:r>
              <a:rPr lang="en-US" dirty="0"/>
              <a:t>Integrate tools effectively to exploit their individual strengths and enhance the overall efficiency of the project.</a:t>
            </a:r>
            <a:endParaRPr lang="en-CA" dirty="0"/>
          </a:p>
        </p:txBody>
      </p:sp>
    </p:spTree>
    <p:extLst>
      <p:ext uri="{BB962C8B-B14F-4D97-AF65-F5344CB8AC3E}">
        <p14:creationId xmlns:p14="http://schemas.microsoft.com/office/powerpoint/2010/main" val="906924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C7BC1E0-1C8D-47CB-B48A-D3D0D2EF0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AD1C04B-04EF-43BA-B2AB-6F52AF8B9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
            <a:ext cx="6939937" cy="6453893"/>
          </a:xfrm>
          <a:custGeom>
            <a:avLst/>
            <a:gdLst>
              <a:gd name="connsiteX0" fmla="*/ 111814 w 4695433"/>
              <a:gd name="connsiteY0" fmla="*/ 3049004 h 4582435"/>
              <a:gd name="connsiteX1" fmla="*/ 297409 w 4695433"/>
              <a:gd name="connsiteY1" fmla="*/ 3091902 h 4582435"/>
              <a:gd name="connsiteX2" fmla="*/ 416673 w 4695433"/>
              <a:gd name="connsiteY2" fmla="*/ 3537003 h 4582435"/>
              <a:gd name="connsiteX3" fmla="*/ 31751 w 4695433"/>
              <a:gd name="connsiteY3" fmla="*/ 3683368 h 4582435"/>
              <a:gd name="connsiteX4" fmla="*/ 0 w 4695433"/>
              <a:gd name="connsiteY4" fmla="*/ 3669070 h 4582435"/>
              <a:gd name="connsiteX5" fmla="*/ 0 w 4695433"/>
              <a:gd name="connsiteY5" fmla="*/ 3079852 h 4582435"/>
              <a:gd name="connsiteX6" fmla="*/ 35156 w 4695433"/>
              <a:gd name="connsiteY6" fmla="*/ 3063756 h 4582435"/>
              <a:gd name="connsiteX7" fmla="*/ 111814 w 4695433"/>
              <a:gd name="connsiteY7" fmla="*/ 3049004 h 4582435"/>
              <a:gd name="connsiteX8" fmla="*/ 0 w 4695433"/>
              <a:gd name="connsiteY8" fmla="*/ 0 h 4582435"/>
              <a:gd name="connsiteX9" fmla="*/ 4695433 w 4695433"/>
              <a:gd name="connsiteY9" fmla="*/ 0 h 4582435"/>
              <a:gd name="connsiteX10" fmla="*/ 4663044 w 4695433"/>
              <a:gd name="connsiteY10" fmla="*/ 68762 h 4582435"/>
              <a:gd name="connsiteX11" fmla="*/ 4571319 w 4695433"/>
              <a:gd name="connsiteY11" fmla="*/ 201411 h 4582435"/>
              <a:gd name="connsiteX12" fmla="*/ 4099777 w 4695433"/>
              <a:gd name="connsiteY12" fmla="*/ 504347 h 4582435"/>
              <a:gd name="connsiteX13" fmla="*/ 3811860 w 4695433"/>
              <a:gd name="connsiteY13" fmla="*/ 1682068 h 4582435"/>
              <a:gd name="connsiteX14" fmla="*/ 3167043 w 4695433"/>
              <a:gd name="connsiteY14" fmla="*/ 4278500 h 4582435"/>
              <a:gd name="connsiteX15" fmla="*/ 2640955 w 4695433"/>
              <a:gd name="connsiteY15" fmla="*/ 4485587 h 4582435"/>
              <a:gd name="connsiteX16" fmla="*/ 1495663 w 4695433"/>
              <a:gd name="connsiteY16" fmla="*/ 4435228 h 4582435"/>
              <a:gd name="connsiteX17" fmla="*/ 1020813 w 4695433"/>
              <a:gd name="connsiteY17" fmla="*/ 3838149 h 4582435"/>
              <a:gd name="connsiteX18" fmla="*/ 626404 w 4695433"/>
              <a:gd name="connsiteY18" fmla="*/ 3045292 h 4582435"/>
              <a:gd name="connsiteX19" fmla="*/ 147061 w 4695433"/>
              <a:gd name="connsiteY19" fmla="*/ 2765401 h 4582435"/>
              <a:gd name="connsiteX20" fmla="*/ 0 w 4695433"/>
              <a:gd name="connsiteY20" fmla="*/ 2736690 h 458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95433" h="4582435">
                <a:moveTo>
                  <a:pt x="111814" y="3049004"/>
                </a:moveTo>
                <a:cubicBezTo>
                  <a:pt x="174417" y="3044581"/>
                  <a:pt x="238967" y="3058160"/>
                  <a:pt x="297409" y="3091902"/>
                </a:cubicBezTo>
                <a:cubicBezTo>
                  <a:pt x="453255" y="3181878"/>
                  <a:pt x="506651" y="3381158"/>
                  <a:pt x="416673" y="3537003"/>
                </a:cubicBezTo>
                <a:cubicBezTo>
                  <a:pt x="337943" y="3673368"/>
                  <a:pt x="175529" y="3731295"/>
                  <a:pt x="31751" y="3683368"/>
                </a:cubicBezTo>
                <a:lnTo>
                  <a:pt x="0" y="3669070"/>
                </a:lnTo>
                <a:lnTo>
                  <a:pt x="0" y="3079852"/>
                </a:lnTo>
                <a:lnTo>
                  <a:pt x="35156" y="3063756"/>
                </a:lnTo>
                <a:cubicBezTo>
                  <a:pt x="59982" y="3055817"/>
                  <a:pt x="85729" y="3050848"/>
                  <a:pt x="111814" y="3049004"/>
                </a:cubicBezTo>
                <a:close/>
                <a:moveTo>
                  <a:pt x="0" y="0"/>
                </a:moveTo>
                <a:lnTo>
                  <a:pt x="4695433" y="0"/>
                </a:lnTo>
                <a:lnTo>
                  <a:pt x="4663044" y="68762"/>
                </a:lnTo>
                <a:cubicBezTo>
                  <a:pt x="4636274" y="118744"/>
                  <a:pt x="4605467" y="163546"/>
                  <a:pt x="4571319" y="201411"/>
                </a:cubicBezTo>
                <a:cubicBezTo>
                  <a:pt x="4449886" y="335755"/>
                  <a:pt x="4268949" y="426743"/>
                  <a:pt x="4099777" y="504347"/>
                </a:cubicBezTo>
                <a:cubicBezTo>
                  <a:pt x="3604896" y="731933"/>
                  <a:pt x="3591784" y="1317548"/>
                  <a:pt x="3811860" y="1682068"/>
                </a:cubicBezTo>
                <a:cubicBezTo>
                  <a:pt x="4454413" y="2741008"/>
                  <a:pt x="4084752" y="3706193"/>
                  <a:pt x="3167043" y="4278500"/>
                </a:cubicBezTo>
                <a:cubicBezTo>
                  <a:pt x="3009772" y="4376529"/>
                  <a:pt x="2817700" y="4417630"/>
                  <a:pt x="2640955" y="4485587"/>
                </a:cubicBezTo>
                <a:cubicBezTo>
                  <a:pt x="2250950" y="4603206"/>
                  <a:pt x="1866703" y="4642930"/>
                  <a:pt x="1495663" y="4435228"/>
                </a:cubicBezTo>
                <a:cubicBezTo>
                  <a:pt x="1259049" y="4302759"/>
                  <a:pt x="1121911" y="4090107"/>
                  <a:pt x="1020813" y="3838149"/>
                </a:cubicBezTo>
                <a:cubicBezTo>
                  <a:pt x="910679" y="3564211"/>
                  <a:pt x="784571" y="3292847"/>
                  <a:pt x="626404" y="3045292"/>
                </a:cubicBezTo>
                <a:cubicBezTo>
                  <a:pt x="516355" y="2873268"/>
                  <a:pt x="336073" y="2807363"/>
                  <a:pt x="147061" y="2765401"/>
                </a:cubicBezTo>
                <a:lnTo>
                  <a:pt x="0" y="27366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D5F9E70-881D-32FF-5A40-8F2C81D9B738}"/>
              </a:ext>
            </a:extLst>
          </p:cNvPr>
          <p:cNvSpPr>
            <a:spLocks noGrp="1"/>
          </p:cNvSpPr>
          <p:nvPr>
            <p:ph type="title"/>
          </p:nvPr>
        </p:nvSpPr>
        <p:spPr>
          <a:xfrm>
            <a:off x="609600" y="663960"/>
            <a:ext cx="4298417" cy="2539390"/>
          </a:xfrm>
        </p:spPr>
        <p:txBody>
          <a:bodyPr vert="horz" lIns="91440" tIns="45720" rIns="91440" bIns="45720" rtlCol="0" anchor="b">
            <a:normAutofit/>
          </a:bodyPr>
          <a:lstStyle/>
          <a:p>
            <a:r>
              <a:rPr lang="en-US"/>
              <a:t>Thank you</a:t>
            </a:r>
          </a:p>
        </p:txBody>
      </p:sp>
      <p:pic>
        <p:nvPicPr>
          <p:cNvPr id="7" name="Graphic 6" descr="Smiling Face with No Fill">
            <a:extLst>
              <a:ext uri="{FF2B5EF4-FFF2-40B4-BE49-F238E27FC236}">
                <a16:creationId xmlns:a16="http://schemas.microsoft.com/office/drawing/2014/main" id="{BD31E5EE-0151-C484-615D-4207CBE070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0082" y="865204"/>
            <a:ext cx="5022318" cy="5022318"/>
          </a:xfrm>
          <a:prstGeom prst="rect">
            <a:avLst/>
          </a:prstGeom>
        </p:spPr>
      </p:pic>
    </p:spTree>
    <p:extLst>
      <p:ext uri="{BB962C8B-B14F-4D97-AF65-F5344CB8AC3E}">
        <p14:creationId xmlns:p14="http://schemas.microsoft.com/office/powerpoint/2010/main" val="280309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D8B5-0463-467C-4917-69AE40C95D3D}"/>
              </a:ext>
            </a:extLst>
          </p:cNvPr>
          <p:cNvSpPr>
            <a:spLocks noGrp="1"/>
          </p:cNvSpPr>
          <p:nvPr>
            <p:ph type="title"/>
          </p:nvPr>
        </p:nvSpPr>
        <p:spPr/>
        <p:txBody>
          <a:bodyPr/>
          <a:lstStyle/>
          <a:p>
            <a:r>
              <a:rPr lang="en-CA" dirty="0"/>
              <a:t>Project Summary</a:t>
            </a:r>
          </a:p>
        </p:txBody>
      </p:sp>
      <p:sp>
        <p:nvSpPr>
          <p:cNvPr id="3" name="Content Placeholder 2">
            <a:extLst>
              <a:ext uri="{FF2B5EF4-FFF2-40B4-BE49-F238E27FC236}">
                <a16:creationId xmlns:a16="http://schemas.microsoft.com/office/drawing/2014/main" id="{F2C4013A-921D-252F-A317-71671E4B7D88}"/>
              </a:ext>
            </a:extLst>
          </p:cNvPr>
          <p:cNvSpPr>
            <a:spLocks noGrp="1"/>
          </p:cNvSpPr>
          <p:nvPr>
            <p:ph idx="1"/>
          </p:nvPr>
        </p:nvSpPr>
        <p:spPr/>
        <p:txBody>
          <a:bodyPr/>
          <a:lstStyle/>
          <a:p>
            <a:pPr marL="342900" indent="-342900">
              <a:buFont typeface="Arial" panose="020B0604020202020204" pitchFamily="34" charset="0"/>
              <a:buChar char="•"/>
            </a:pPr>
            <a:r>
              <a:rPr lang="en-US" dirty="0"/>
              <a:t>Demonstrate students' proficiency in utilizing big data tools (Apache Hive and Apache Spark) for comprehensive analysis of craft beer production data.</a:t>
            </a:r>
          </a:p>
          <a:p>
            <a:pPr marL="342900" indent="-342900">
              <a:buFont typeface="Arial" panose="020B0604020202020204" pitchFamily="34" charset="0"/>
              <a:buChar char="•"/>
            </a:pPr>
            <a:r>
              <a:rPr lang="en-US" dirty="0"/>
              <a:t>Investigate important factors influencing the craft brewing process using diverse parameters such as Beer Style, Location, and Fermentation Time.</a:t>
            </a:r>
          </a:p>
          <a:p>
            <a:pPr marL="342900" indent="-342900">
              <a:buFont typeface="Arial" panose="020B0604020202020204" pitchFamily="34" charset="0"/>
              <a:buChar char="•"/>
            </a:pPr>
            <a:r>
              <a:rPr lang="en-US" dirty="0"/>
              <a:t>Identify trends and patterns within the dataset to gain a deeper understanding of the craft beer industry.</a:t>
            </a:r>
          </a:p>
          <a:p>
            <a:pPr marL="342900" indent="-342900">
              <a:buFont typeface="Arial" panose="020B0604020202020204" pitchFamily="34" charset="0"/>
              <a:buChar char="•"/>
            </a:pPr>
            <a:r>
              <a:rPr lang="en-US" dirty="0"/>
              <a:t>Conduct in-depth analysis to draw meaningful conclusions about the variables impacting craft beer production.</a:t>
            </a:r>
          </a:p>
          <a:p>
            <a:pPr marL="342900" indent="-342900">
              <a:buFont typeface="Arial" panose="020B0604020202020204" pitchFamily="34" charset="0"/>
              <a:buChar char="•"/>
            </a:pPr>
            <a:r>
              <a:rPr lang="en-US" dirty="0"/>
              <a:t>Utilized Hive for data processing and Apache Spark for analyzed data, making it easier to communicate findings.</a:t>
            </a:r>
            <a:endParaRPr lang="en-CA" dirty="0"/>
          </a:p>
        </p:txBody>
      </p:sp>
    </p:spTree>
    <p:extLst>
      <p:ext uri="{BB962C8B-B14F-4D97-AF65-F5344CB8AC3E}">
        <p14:creationId xmlns:p14="http://schemas.microsoft.com/office/powerpoint/2010/main" val="2724785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D8B5-0463-467C-4917-69AE40C95D3D}"/>
              </a:ext>
            </a:extLst>
          </p:cNvPr>
          <p:cNvSpPr>
            <a:spLocks noGrp="1"/>
          </p:cNvSpPr>
          <p:nvPr>
            <p:ph type="title"/>
          </p:nvPr>
        </p:nvSpPr>
        <p:spPr/>
        <p:txBody>
          <a:bodyPr/>
          <a:lstStyle/>
          <a:p>
            <a:r>
              <a:rPr lang="en-CA" dirty="0"/>
              <a:t>Dataset</a:t>
            </a:r>
          </a:p>
        </p:txBody>
      </p:sp>
      <p:sp>
        <p:nvSpPr>
          <p:cNvPr id="3" name="Content Placeholder 2">
            <a:extLst>
              <a:ext uri="{FF2B5EF4-FFF2-40B4-BE49-F238E27FC236}">
                <a16:creationId xmlns:a16="http://schemas.microsoft.com/office/drawing/2014/main" id="{F2C4013A-921D-252F-A317-71671E4B7D88}"/>
              </a:ext>
            </a:extLst>
          </p:cNvPr>
          <p:cNvSpPr>
            <a:spLocks noGrp="1"/>
          </p:cNvSpPr>
          <p:nvPr>
            <p:ph idx="1"/>
          </p:nvPr>
        </p:nvSpPr>
        <p:spPr/>
        <p:txBody>
          <a:bodyPr/>
          <a:lstStyle/>
          <a:p>
            <a:pPr marL="342900" indent="-342900">
              <a:buFont typeface="Arial" panose="020B0604020202020204" pitchFamily="34" charset="0"/>
              <a:buChar char="•"/>
            </a:pPr>
            <a:r>
              <a:rPr lang="en-US" dirty="0"/>
              <a:t>The dataset has been obtained from Kaggle.</a:t>
            </a:r>
          </a:p>
          <a:p>
            <a:pPr marL="571500" lvl="1" indent="-342900">
              <a:buFont typeface="Arial" panose="020B0604020202020204" pitchFamily="34" charset="0"/>
              <a:buChar char="•"/>
            </a:pPr>
            <a:r>
              <a:rPr lang="en-CA" dirty="0">
                <a:hlinkClick r:id="rId2"/>
              </a:rPr>
              <a:t>https://www.kaggle.com/datasets/ankurnapa/brewery-operations-and-market-analysis-dataset</a:t>
            </a:r>
            <a:endParaRPr lang="en-US" dirty="0"/>
          </a:p>
          <a:p>
            <a:pPr marL="342900" indent="-342900">
              <a:buFont typeface="Arial" panose="020B0604020202020204" pitchFamily="34" charset="0"/>
              <a:buChar char="•"/>
            </a:pPr>
            <a:r>
              <a:rPr lang="en-US" dirty="0"/>
              <a:t>This dataset, covers the period from January 2020 to January 2024, offers a comprehensive compilation of information from a craft beer brewery. It provides a comprehensive understanding of the brewing process and its effects on the market by encapsulating a rich blend of brewing parameters, sales data, and quality assessments.</a:t>
            </a:r>
          </a:p>
          <a:p>
            <a:pPr marL="342900" indent="-342900">
              <a:buFont typeface="Arial" panose="020B0604020202020204" pitchFamily="34" charset="0"/>
              <a:buChar char="•"/>
            </a:pPr>
            <a:r>
              <a:rPr lang="en-US" dirty="0"/>
              <a:t>It also fulfills the requirement of having a large dataset (at least 1 GB) for the project.</a:t>
            </a:r>
          </a:p>
          <a:p>
            <a:pPr marL="342900" indent="-342900">
              <a:buFont typeface="Arial" panose="020B0604020202020204" pitchFamily="34" charset="0"/>
              <a:buChar char="•"/>
            </a:pPr>
            <a:r>
              <a:rPr lang="en-US" dirty="0"/>
              <a:t>Key Parameters: </a:t>
            </a:r>
            <a:r>
              <a:rPr lang="en-US" dirty="0" err="1"/>
              <a:t>Batch_ID</a:t>
            </a:r>
            <a:r>
              <a:rPr lang="en-US" dirty="0"/>
              <a:t>, </a:t>
            </a:r>
            <a:r>
              <a:rPr lang="en-US" dirty="0" err="1"/>
              <a:t>Brew_Date</a:t>
            </a:r>
            <a:r>
              <a:rPr lang="en-US" dirty="0"/>
              <a:t>, </a:t>
            </a:r>
            <a:r>
              <a:rPr lang="en-US" dirty="0" err="1"/>
              <a:t>Beer_Style</a:t>
            </a:r>
            <a:r>
              <a:rPr lang="en-US" dirty="0"/>
              <a:t>, Location, Temperature, </a:t>
            </a:r>
            <a:r>
              <a:rPr lang="en-US" dirty="0" err="1"/>
              <a:t>Alcohol_Content</a:t>
            </a:r>
            <a:r>
              <a:rPr lang="en-US" dirty="0"/>
              <a:t>, Total Sales, etc.</a:t>
            </a:r>
          </a:p>
        </p:txBody>
      </p:sp>
    </p:spTree>
    <p:extLst>
      <p:ext uri="{BB962C8B-B14F-4D97-AF65-F5344CB8AC3E}">
        <p14:creationId xmlns:p14="http://schemas.microsoft.com/office/powerpoint/2010/main" val="396785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D8B5-0463-467C-4917-69AE40C95D3D}"/>
              </a:ext>
            </a:extLst>
          </p:cNvPr>
          <p:cNvSpPr>
            <a:spLocks noGrp="1"/>
          </p:cNvSpPr>
          <p:nvPr>
            <p:ph type="title"/>
          </p:nvPr>
        </p:nvSpPr>
        <p:spPr/>
        <p:txBody>
          <a:bodyPr/>
          <a:lstStyle/>
          <a:p>
            <a:r>
              <a:rPr lang="en-CA" dirty="0"/>
              <a:t>Key Steps</a:t>
            </a:r>
          </a:p>
        </p:txBody>
      </p:sp>
      <p:sp>
        <p:nvSpPr>
          <p:cNvPr id="3" name="Content Placeholder 2">
            <a:extLst>
              <a:ext uri="{FF2B5EF4-FFF2-40B4-BE49-F238E27FC236}">
                <a16:creationId xmlns:a16="http://schemas.microsoft.com/office/drawing/2014/main" id="{F2C4013A-921D-252F-A317-71671E4B7D88}"/>
              </a:ext>
            </a:extLst>
          </p:cNvPr>
          <p:cNvSpPr>
            <a:spLocks noGrp="1"/>
          </p:cNvSpPr>
          <p:nvPr>
            <p:ph idx="1"/>
          </p:nvPr>
        </p:nvSpPr>
        <p:spPr/>
        <p:txBody>
          <a:bodyPr/>
          <a:lstStyle/>
          <a:p>
            <a:pPr marL="342900" indent="-342900">
              <a:buFont typeface="Arial" panose="020B0604020202020204" pitchFamily="34" charset="0"/>
              <a:buChar char="•"/>
            </a:pPr>
            <a:r>
              <a:rPr lang="en-US" dirty="0"/>
              <a:t>Data Loading and Preprocessing using Hive</a:t>
            </a:r>
          </a:p>
          <a:p>
            <a:pPr marL="571500" lvl="1" indent="-342900">
              <a:buFont typeface="Arial" panose="020B0604020202020204" pitchFamily="34" charset="0"/>
              <a:buChar char="•"/>
            </a:pPr>
            <a:r>
              <a:rPr lang="en-US" dirty="0"/>
              <a:t>Creating Data Table</a:t>
            </a:r>
          </a:p>
          <a:p>
            <a:pPr marL="571500" lvl="1" indent="-342900">
              <a:buFont typeface="Arial" panose="020B0604020202020204" pitchFamily="34" charset="0"/>
              <a:buChar char="•"/>
            </a:pPr>
            <a:r>
              <a:rPr lang="en-US" dirty="0"/>
              <a:t>Loading Data into the Table</a:t>
            </a:r>
          </a:p>
          <a:p>
            <a:pPr marL="571500" lvl="1" indent="-342900">
              <a:buFont typeface="Arial" panose="020B0604020202020204" pitchFamily="34" charset="0"/>
              <a:buChar char="•"/>
            </a:pPr>
            <a:r>
              <a:rPr lang="en-US" dirty="0"/>
              <a:t>Recognizing and Handling missing values.</a:t>
            </a:r>
          </a:p>
          <a:p>
            <a:pPr marL="571500" lvl="1" indent="-342900">
              <a:buFont typeface="Arial" panose="020B0604020202020204" pitchFamily="34" charset="0"/>
              <a:buChar char="•"/>
            </a:pPr>
            <a:r>
              <a:rPr lang="en-US" dirty="0"/>
              <a:t>Checking data types and format.</a:t>
            </a:r>
          </a:p>
          <a:p>
            <a:pPr marL="571500" lvl="1" indent="-342900">
              <a:buFont typeface="Arial" panose="020B0604020202020204" pitchFamily="34" charset="0"/>
              <a:buChar char="•"/>
            </a:pPr>
            <a:r>
              <a:rPr lang="en-US" dirty="0"/>
              <a:t>Storing altered data into the bucket in four different parts.</a:t>
            </a:r>
          </a:p>
        </p:txBody>
      </p:sp>
    </p:spTree>
    <p:extLst>
      <p:ext uri="{BB962C8B-B14F-4D97-AF65-F5344CB8AC3E}">
        <p14:creationId xmlns:p14="http://schemas.microsoft.com/office/powerpoint/2010/main" val="4094932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D8B5-0463-467C-4917-69AE40C95D3D}"/>
              </a:ext>
            </a:extLst>
          </p:cNvPr>
          <p:cNvSpPr>
            <a:spLocks noGrp="1"/>
          </p:cNvSpPr>
          <p:nvPr>
            <p:ph type="title"/>
          </p:nvPr>
        </p:nvSpPr>
        <p:spPr/>
        <p:txBody>
          <a:bodyPr/>
          <a:lstStyle/>
          <a:p>
            <a:r>
              <a:rPr lang="en-CA" dirty="0"/>
              <a:t>Key Steps</a:t>
            </a:r>
          </a:p>
        </p:txBody>
      </p:sp>
      <p:sp>
        <p:nvSpPr>
          <p:cNvPr id="3" name="Content Placeholder 2">
            <a:extLst>
              <a:ext uri="{FF2B5EF4-FFF2-40B4-BE49-F238E27FC236}">
                <a16:creationId xmlns:a16="http://schemas.microsoft.com/office/drawing/2014/main" id="{F2C4013A-921D-252F-A317-71671E4B7D88}"/>
              </a:ext>
            </a:extLst>
          </p:cNvPr>
          <p:cNvSpPr>
            <a:spLocks noGrp="1"/>
          </p:cNvSpPr>
          <p:nvPr>
            <p:ph idx="1"/>
          </p:nvPr>
        </p:nvSpPr>
        <p:spPr/>
        <p:txBody>
          <a:bodyPr/>
          <a:lstStyle/>
          <a:p>
            <a:pPr marL="342900" indent="-342900">
              <a:buFont typeface="Arial" panose="020B0604020202020204" pitchFamily="34" charset="0"/>
              <a:buChar char="•"/>
            </a:pPr>
            <a:r>
              <a:rPr lang="en-US" dirty="0"/>
              <a:t>Data Processing and Analysis using Apache Spark</a:t>
            </a:r>
          </a:p>
          <a:p>
            <a:pPr marL="571500" lvl="1" indent="-342900">
              <a:buFont typeface="Arial" panose="020B0604020202020204" pitchFamily="34" charset="0"/>
              <a:buChar char="•"/>
            </a:pPr>
            <a:r>
              <a:rPr lang="en-US" dirty="0"/>
              <a:t>Creating spark session.</a:t>
            </a:r>
          </a:p>
          <a:p>
            <a:pPr marL="571500" lvl="1" indent="-342900">
              <a:buFont typeface="Arial" panose="020B0604020202020204" pitchFamily="34" charset="0"/>
              <a:buChar char="•"/>
            </a:pPr>
            <a:r>
              <a:rPr lang="en-US" dirty="0"/>
              <a:t>Loading cleaned data into the spark from the bucket.</a:t>
            </a:r>
          </a:p>
          <a:p>
            <a:pPr marL="571500" lvl="1" indent="-342900">
              <a:buFont typeface="Arial" panose="020B0604020202020204" pitchFamily="34" charset="0"/>
              <a:buChar char="•"/>
            </a:pPr>
            <a:r>
              <a:rPr lang="en-US" dirty="0"/>
              <a:t>Generating descriptive statistics of numerical variables.</a:t>
            </a:r>
          </a:p>
          <a:p>
            <a:pPr marL="571500" lvl="1" indent="-342900">
              <a:buFont typeface="Arial" panose="020B0604020202020204" pitchFamily="34" charset="0"/>
              <a:buChar char="•"/>
            </a:pPr>
            <a:r>
              <a:rPr lang="en-US" dirty="0"/>
              <a:t>Running Beer Style, Quality Score, Time Series, Location Based, Correlation, Loss, Ingredient, Volume and Sales, and Cost Analysis.</a:t>
            </a:r>
          </a:p>
          <a:p>
            <a:pPr marL="571500" lvl="1" indent="-342900">
              <a:buFont typeface="Arial" panose="020B0604020202020204" pitchFamily="34" charset="0"/>
              <a:buChar char="•"/>
            </a:pPr>
            <a:r>
              <a:rPr lang="en-US" dirty="0"/>
              <a:t>Visualizing the outcomes of the analysis using matplotlib and seaborn.</a:t>
            </a:r>
          </a:p>
        </p:txBody>
      </p:sp>
    </p:spTree>
    <p:extLst>
      <p:ext uri="{BB962C8B-B14F-4D97-AF65-F5344CB8AC3E}">
        <p14:creationId xmlns:p14="http://schemas.microsoft.com/office/powerpoint/2010/main" val="2612158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D8B5-0463-467C-4917-69AE40C95D3D}"/>
              </a:ext>
            </a:extLst>
          </p:cNvPr>
          <p:cNvSpPr>
            <a:spLocks noGrp="1"/>
          </p:cNvSpPr>
          <p:nvPr>
            <p:ph type="title"/>
          </p:nvPr>
        </p:nvSpPr>
        <p:spPr/>
        <p:txBody>
          <a:bodyPr/>
          <a:lstStyle/>
          <a:p>
            <a:r>
              <a:rPr lang="en-CA" dirty="0"/>
              <a:t>Technologies Used</a:t>
            </a:r>
          </a:p>
        </p:txBody>
      </p:sp>
      <p:sp>
        <p:nvSpPr>
          <p:cNvPr id="3" name="Content Placeholder 2">
            <a:extLst>
              <a:ext uri="{FF2B5EF4-FFF2-40B4-BE49-F238E27FC236}">
                <a16:creationId xmlns:a16="http://schemas.microsoft.com/office/drawing/2014/main" id="{F2C4013A-921D-252F-A317-71671E4B7D88}"/>
              </a:ext>
            </a:extLst>
          </p:cNvPr>
          <p:cNvSpPr>
            <a:spLocks noGrp="1"/>
          </p:cNvSpPr>
          <p:nvPr>
            <p:ph idx="1"/>
          </p:nvPr>
        </p:nvSpPr>
        <p:spPr/>
        <p:txBody>
          <a:bodyPr/>
          <a:lstStyle/>
          <a:p>
            <a:pPr marL="342900" indent="-342900">
              <a:buFont typeface="Arial" panose="020B0604020202020204" pitchFamily="34" charset="0"/>
              <a:buChar char="•"/>
            </a:pPr>
            <a:r>
              <a:rPr lang="en-US" dirty="0"/>
              <a:t>Hive</a:t>
            </a:r>
          </a:p>
          <a:p>
            <a:pPr marL="342900" indent="-342900">
              <a:buFont typeface="Arial" panose="020B0604020202020204" pitchFamily="34" charset="0"/>
              <a:buChar char="•"/>
            </a:pPr>
            <a:r>
              <a:rPr lang="en-US" dirty="0"/>
              <a:t>Spark</a:t>
            </a:r>
          </a:p>
          <a:p>
            <a:pPr marL="342900" indent="-342900">
              <a:buFont typeface="Arial" panose="020B0604020202020204" pitchFamily="34" charset="0"/>
              <a:buChar char="•"/>
            </a:pPr>
            <a:r>
              <a:rPr lang="en-US" dirty="0"/>
              <a:t>Python</a:t>
            </a:r>
          </a:p>
          <a:p>
            <a:pPr marL="342900" indent="-342900">
              <a:buFont typeface="Arial" panose="020B0604020202020204" pitchFamily="34" charset="0"/>
              <a:buChar char="•"/>
            </a:pPr>
            <a:r>
              <a:rPr lang="en-US" dirty="0"/>
              <a:t>Matplotlib</a:t>
            </a:r>
          </a:p>
          <a:p>
            <a:pPr marL="342900" indent="-342900">
              <a:buFont typeface="Arial" panose="020B0604020202020204" pitchFamily="34" charset="0"/>
              <a:buChar char="•"/>
            </a:pPr>
            <a:r>
              <a:rPr lang="en-US" dirty="0"/>
              <a:t>Seaborn</a:t>
            </a:r>
          </a:p>
        </p:txBody>
      </p:sp>
      <p:pic>
        <p:nvPicPr>
          <p:cNvPr id="1026" name="Picture 2">
            <a:extLst>
              <a:ext uri="{FF2B5EF4-FFF2-40B4-BE49-F238E27FC236}">
                <a16:creationId xmlns:a16="http://schemas.microsoft.com/office/drawing/2014/main" id="{7A0ADA45-887E-D73D-8EF8-D2212BDDB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4277" y="1200769"/>
            <a:ext cx="1440000" cy="12951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8FB006D-19F4-C9FF-0D0F-8F8904001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6154" y="2885605"/>
            <a:ext cx="1440000" cy="747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FF1E432-AE89-428E-E3D5-C8F2FE3490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4127" y="4507910"/>
            <a:ext cx="944152" cy="10346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FF9BE75-53E8-D3BE-F847-D5B5E4D74FA4}"/>
              </a:ext>
            </a:extLst>
          </p:cNvPr>
          <p:cNvPicPr>
            <a:picLocks noChangeAspect="1"/>
          </p:cNvPicPr>
          <p:nvPr/>
        </p:nvPicPr>
        <p:blipFill>
          <a:blip r:embed="rId5"/>
          <a:stretch>
            <a:fillRect/>
          </a:stretch>
        </p:blipFill>
        <p:spPr>
          <a:xfrm>
            <a:off x="9186154" y="5025254"/>
            <a:ext cx="2520000" cy="604800"/>
          </a:xfrm>
          <a:prstGeom prst="rect">
            <a:avLst/>
          </a:prstGeom>
        </p:spPr>
      </p:pic>
      <p:pic>
        <p:nvPicPr>
          <p:cNvPr id="9" name="Picture 8">
            <a:extLst>
              <a:ext uri="{FF2B5EF4-FFF2-40B4-BE49-F238E27FC236}">
                <a16:creationId xmlns:a16="http://schemas.microsoft.com/office/drawing/2014/main" id="{84F64079-B41C-302E-F488-91C862CEE1D2}"/>
              </a:ext>
            </a:extLst>
          </p:cNvPr>
          <p:cNvPicPr>
            <a:picLocks noChangeAspect="1"/>
          </p:cNvPicPr>
          <p:nvPr/>
        </p:nvPicPr>
        <p:blipFill>
          <a:blip r:embed="rId6"/>
          <a:stretch>
            <a:fillRect/>
          </a:stretch>
        </p:blipFill>
        <p:spPr>
          <a:xfrm>
            <a:off x="9062400" y="4020454"/>
            <a:ext cx="2520000" cy="722717"/>
          </a:xfrm>
          <a:prstGeom prst="rect">
            <a:avLst/>
          </a:prstGeom>
        </p:spPr>
      </p:pic>
      <p:pic>
        <p:nvPicPr>
          <p:cNvPr id="1042" name="Picture 18">
            <a:extLst>
              <a:ext uri="{FF2B5EF4-FFF2-40B4-BE49-F238E27FC236}">
                <a16:creationId xmlns:a16="http://schemas.microsoft.com/office/drawing/2014/main" id="{662F72F8-3DA8-73DC-7DC0-AFA0283F08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0084" y="2755255"/>
            <a:ext cx="984138" cy="1140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306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D8B5-0463-467C-4917-69AE40C95D3D}"/>
              </a:ext>
            </a:extLst>
          </p:cNvPr>
          <p:cNvSpPr>
            <a:spLocks noGrp="1"/>
          </p:cNvSpPr>
          <p:nvPr>
            <p:ph type="title"/>
          </p:nvPr>
        </p:nvSpPr>
        <p:spPr/>
        <p:txBody>
          <a:bodyPr/>
          <a:lstStyle/>
          <a:p>
            <a:r>
              <a:rPr lang="en-CA" dirty="0"/>
              <a:t>Key Findings</a:t>
            </a:r>
          </a:p>
        </p:txBody>
      </p:sp>
      <p:sp>
        <p:nvSpPr>
          <p:cNvPr id="3" name="Content Placeholder 2">
            <a:extLst>
              <a:ext uri="{FF2B5EF4-FFF2-40B4-BE49-F238E27FC236}">
                <a16:creationId xmlns:a16="http://schemas.microsoft.com/office/drawing/2014/main" id="{F2C4013A-921D-252F-A317-71671E4B7D88}"/>
              </a:ext>
            </a:extLst>
          </p:cNvPr>
          <p:cNvSpPr>
            <a:spLocks noGrp="1"/>
          </p:cNvSpPr>
          <p:nvPr>
            <p:ph idx="1"/>
          </p:nvPr>
        </p:nvSpPr>
        <p:spPr/>
        <p:txBody>
          <a:bodyPr/>
          <a:lstStyle/>
          <a:p>
            <a:pPr marL="342900" indent="-342900">
              <a:buFont typeface="Arial" panose="020B0604020202020204" pitchFamily="34" charset="0"/>
              <a:buChar char="•"/>
            </a:pPr>
            <a:r>
              <a:rPr lang="en-US" dirty="0"/>
              <a:t>Beer Style Analysis</a:t>
            </a:r>
          </a:p>
          <a:p>
            <a:pPr marL="571500" lvl="1" indent="-342900">
              <a:buFont typeface="Arial" panose="020B0604020202020204" pitchFamily="34" charset="0"/>
              <a:buChar char="•"/>
            </a:pPr>
            <a:r>
              <a:rPr lang="en-US" dirty="0"/>
              <a:t>Consistent Alcohol Content: The average alcohol content across different beer styles is consistently close, ranging from approximately 5.244% to 5.258%, indicating a level of uniformity in brewing.</a:t>
            </a:r>
          </a:p>
          <a:p>
            <a:pPr marL="571500" lvl="1" indent="-342900">
              <a:buFont typeface="Arial" panose="020B0604020202020204" pitchFamily="34" charset="0"/>
              <a:buChar char="•"/>
            </a:pPr>
            <a:r>
              <a:rPr lang="en-US" dirty="0"/>
              <a:t>IPA Distinction: The India Pale Ale (IPA) stands out with a slightly higher average alcohol content of 5.258%, suggesting a potential preference for bolder flavors in this popular beer style.</a:t>
            </a:r>
          </a:p>
          <a:p>
            <a:pPr marL="342900" indent="-342900">
              <a:buFont typeface="Arial" panose="020B0604020202020204" pitchFamily="34" charset="0"/>
              <a:buChar char="•"/>
            </a:pPr>
            <a:r>
              <a:rPr lang="en-US" dirty="0"/>
              <a:t>Quality Score Analysis</a:t>
            </a:r>
          </a:p>
          <a:p>
            <a:pPr marL="571500" lvl="1" indent="-342900">
              <a:buFont typeface="Arial" panose="020B0604020202020204" pitchFamily="34" charset="0"/>
              <a:buChar char="•"/>
            </a:pPr>
            <a:r>
              <a:rPr lang="en-US" dirty="0"/>
              <a:t>Wheat Beer and Sour having the highest average quality scores at approximately 8.00, followed closely by Ale at 8.03.</a:t>
            </a:r>
          </a:p>
          <a:p>
            <a:pPr marL="571500" lvl="1" indent="-342900">
              <a:buFont typeface="Arial" panose="020B0604020202020204" pitchFamily="34" charset="0"/>
              <a:buChar char="•"/>
            </a:pPr>
            <a:r>
              <a:rPr lang="en-US" dirty="0"/>
              <a:t>Stout, Lager, Pilsner, IPA, and Porter also have respectable average quality scores, ranging from 7.98 to 8.00, indicating a generally high quality across a variety of beer styles.</a:t>
            </a:r>
          </a:p>
          <a:p>
            <a:pPr marL="571500" lvl="1" indent="-342900">
              <a:buFont typeface="Arial" panose="020B0604020202020204" pitchFamily="34" charset="0"/>
              <a:buChar char="•"/>
            </a:pPr>
            <a:endParaRPr lang="en-US" dirty="0"/>
          </a:p>
          <a:p>
            <a:pPr marL="5715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1986297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D8B5-0463-467C-4917-69AE40C95D3D}"/>
              </a:ext>
            </a:extLst>
          </p:cNvPr>
          <p:cNvSpPr>
            <a:spLocks noGrp="1"/>
          </p:cNvSpPr>
          <p:nvPr>
            <p:ph type="title"/>
          </p:nvPr>
        </p:nvSpPr>
        <p:spPr/>
        <p:txBody>
          <a:bodyPr/>
          <a:lstStyle/>
          <a:p>
            <a:r>
              <a:rPr lang="en-CA" dirty="0"/>
              <a:t>Key Findings</a:t>
            </a:r>
          </a:p>
        </p:txBody>
      </p:sp>
      <p:sp>
        <p:nvSpPr>
          <p:cNvPr id="3" name="Content Placeholder 2">
            <a:extLst>
              <a:ext uri="{FF2B5EF4-FFF2-40B4-BE49-F238E27FC236}">
                <a16:creationId xmlns:a16="http://schemas.microsoft.com/office/drawing/2014/main" id="{F2C4013A-921D-252F-A317-71671E4B7D88}"/>
              </a:ext>
            </a:extLst>
          </p:cNvPr>
          <p:cNvSpPr>
            <a:spLocks noGrp="1"/>
          </p:cNvSpPr>
          <p:nvPr>
            <p:ph idx="1"/>
          </p:nvPr>
        </p:nvSpPr>
        <p:spPr/>
        <p:txBody>
          <a:bodyPr/>
          <a:lstStyle/>
          <a:p>
            <a:pPr marL="342900" indent="-342900">
              <a:buFont typeface="Arial" panose="020B0604020202020204" pitchFamily="34" charset="0"/>
              <a:buChar char="•"/>
            </a:pPr>
            <a:r>
              <a:rPr lang="en-US" dirty="0"/>
              <a:t>Time Series Analysis</a:t>
            </a:r>
          </a:p>
          <a:p>
            <a:pPr marL="571500" lvl="1" indent="-342900">
              <a:buFont typeface="Arial" panose="020B0604020202020204" pitchFamily="34" charset="0"/>
              <a:buChar char="•"/>
            </a:pPr>
            <a:r>
              <a:rPr lang="en-US" dirty="0"/>
              <a:t>In January 2020, the total sales reached approximately 522 million units, with an average quality score of approximately 7.997, reflecting both the sales performance and the quality assessment during that specific month.</a:t>
            </a:r>
          </a:p>
          <a:p>
            <a:pPr marL="342900" indent="-342900">
              <a:buFont typeface="Arial" panose="020B0604020202020204" pitchFamily="34" charset="0"/>
              <a:buChar char="•"/>
            </a:pPr>
            <a:r>
              <a:rPr lang="en-US" dirty="0"/>
              <a:t>Location Based Analysis</a:t>
            </a:r>
          </a:p>
          <a:p>
            <a:pPr marL="571500" lvl="1" indent="-342900">
              <a:buFont typeface="Arial" panose="020B0604020202020204" pitchFamily="34" charset="0"/>
              <a:buChar char="•"/>
            </a:pPr>
            <a:r>
              <a:rPr lang="en-US" dirty="0"/>
              <a:t>Rajajinagar having the highest average quality score of approximately 8.03, followed closely by Yelahanka at 8.01.</a:t>
            </a:r>
          </a:p>
          <a:p>
            <a:pPr marL="571500" lvl="1" indent="-342900">
              <a:buFont typeface="Arial" panose="020B0604020202020204" pitchFamily="34" charset="0"/>
              <a:buChar char="•"/>
            </a:pPr>
            <a:r>
              <a:rPr lang="en-US" dirty="0"/>
              <a:t>Overall, the data suggests relatively consistent total sales across various locations in the range of approximately 50 million units, with quality scores ranging from 7.98 to 8.03, indicating a generally high level of quality across different areas.</a:t>
            </a:r>
          </a:p>
          <a:p>
            <a:pPr marL="5715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2298543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D8B5-0463-467C-4917-69AE40C95D3D}"/>
              </a:ext>
            </a:extLst>
          </p:cNvPr>
          <p:cNvSpPr>
            <a:spLocks noGrp="1"/>
          </p:cNvSpPr>
          <p:nvPr>
            <p:ph type="title"/>
          </p:nvPr>
        </p:nvSpPr>
        <p:spPr/>
        <p:txBody>
          <a:bodyPr/>
          <a:lstStyle/>
          <a:p>
            <a:r>
              <a:rPr lang="en-CA" dirty="0"/>
              <a:t>Key Findings</a:t>
            </a:r>
          </a:p>
        </p:txBody>
      </p:sp>
      <p:sp>
        <p:nvSpPr>
          <p:cNvPr id="3" name="Content Placeholder 2">
            <a:extLst>
              <a:ext uri="{FF2B5EF4-FFF2-40B4-BE49-F238E27FC236}">
                <a16:creationId xmlns:a16="http://schemas.microsoft.com/office/drawing/2014/main" id="{F2C4013A-921D-252F-A317-71671E4B7D88}"/>
              </a:ext>
            </a:extLst>
          </p:cNvPr>
          <p:cNvSpPr>
            <a:spLocks noGrp="1"/>
          </p:cNvSpPr>
          <p:nvPr>
            <p:ph idx="1"/>
          </p:nvPr>
        </p:nvSpPr>
        <p:spPr/>
        <p:txBody>
          <a:bodyPr/>
          <a:lstStyle/>
          <a:p>
            <a:pPr marL="342900" indent="-342900">
              <a:buFont typeface="Arial" panose="020B0604020202020204" pitchFamily="34" charset="0"/>
              <a:buChar char="•"/>
            </a:pPr>
            <a:r>
              <a:rPr lang="en-US" dirty="0"/>
              <a:t>Correlation Analysis</a:t>
            </a:r>
          </a:p>
          <a:p>
            <a:pPr marL="571500" lvl="1" indent="-342900">
              <a:buFont typeface="Arial" panose="020B0604020202020204" pitchFamily="34" charset="0"/>
              <a:buChar char="•"/>
            </a:pPr>
            <a:r>
              <a:rPr lang="en-US" dirty="0"/>
              <a:t>The correlation analysis between the "</a:t>
            </a:r>
            <a:r>
              <a:rPr lang="en-US" dirty="0" err="1"/>
              <a:t>Alcohol_Content</a:t>
            </a:r>
            <a:r>
              <a:rPr lang="en-US" dirty="0"/>
              <a:t>" and "</a:t>
            </a:r>
            <a:r>
              <a:rPr lang="en-US" dirty="0" err="1"/>
              <a:t>Total_Sales</a:t>
            </a:r>
            <a:r>
              <a:rPr lang="en-US" dirty="0"/>
              <a:t>" in the brewery data reveals a very low correlation coefficient of approximately 0.0058, suggesting a weak positive correlation between the alcohol content of the beers and their corresponding total sales.</a:t>
            </a:r>
          </a:p>
          <a:p>
            <a:pPr marL="342900" indent="-342900">
              <a:buFont typeface="Arial" panose="020B0604020202020204" pitchFamily="34" charset="0"/>
              <a:buChar char="•"/>
            </a:pPr>
            <a:r>
              <a:rPr lang="en-US" dirty="0"/>
              <a:t>Loss Analysis</a:t>
            </a:r>
          </a:p>
          <a:p>
            <a:pPr marL="571500" lvl="1" indent="-342900">
              <a:buFont typeface="Arial" panose="020B0604020202020204" pitchFamily="34" charset="0"/>
              <a:buChar char="•"/>
            </a:pPr>
            <a:r>
              <a:rPr lang="en-US" dirty="0"/>
              <a:t>The mean values for these stages are approximately 3.00, suggesting a relatively consistent average loss across the brewing process. </a:t>
            </a:r>
          </a:p>
          <a:p>
            <a:pPr marL="571500" lvl="1" indent="-342900">
              <a:buFont typeface="Arial" panose="020B0604020202020204" pitchFamily="34" charset="0"/>
              <a:buChar char="•"/>
            </a:pPr>
            <a:r>
              <a:rPr lang="en-US" dirty="0"/>
              <a:t>The standard deviations are around 1.15, indicating moderate variability in the loss values.</a:t>
            </a:r>
          </a:p>
        </p:txBody>
      </p:sp>
    </p:spTree>
    <p:extLst>
      <p:ext uri="{BB962C8B-B14F-4D97-AF65-F5344CB8AC3E}">
        <p14:creationId xmlns:p14="http://schemas.microsoft.com/office/powerpoint/2010/main" val="3174325358"/>
      </p:ext>
    </p:extLst>
  </p:cSld>
  <p:clrMapOvr>
    <a:masterClrMapping/>
  </p:clrMapOvr>
</p:sld>
</file>

<file path=ppt/theme/theme1.xml><?xml version="1.0" encoding="utf-8"?>
<a:theme xmlns:a="http://schemas.openxmlformats.org/drawingml/2006/main" name="Splash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88</TotalTime>
  <Words>1157</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Avenir Next LT Pro</vt:lpstr>
      <vt:lpstr>Posterama</vt:lpstr>
      <vt:lpstr>SplashVTI</vt:lpstr>
      <vt:lpstr>Final Project Craft Beer Analytics with Hive and Spark</vt:lpstr>
      <vt:lpstr>Project Summary</vt:lpstr>
      <vt:lpstr>Dataset</vt:lpstr>
      <vt:lpstr>Key Steps</vt:lpstr>
      <vt:lpstr>Key Steps</vt:lpstr>
      <vt:lpstr>Technologies Used</vt:lpstr>
      <vt:lpstr>Key Findings</vt:lpstr>
      <vt:lpstr>Key Findings</vt:lpstr>
      <vt:lpstr>Key Findings</vt:lpstr>
      <vt:lpstr>Key Findings</vt:lpstr>
      <vt:lpstr>Key Findings</vt:lpstr>
      <vt:lpstr>Key Learnings</vt:lpstr>
      <vt:lpstr>Key Learnings</vt:lpstr>
      <vt:lpstr>Key Learnings</vt:lpstr>
      <vt:lpstr>Key Learnings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 Brewery Analysis</dc:title>
  <dc:creator>Jay Mangukiya</dc:creator>
  <cp:lastModifiedBy>Jay Mangukiya</cp:lastModifiedBy>
  <cp:revision>17</cp:revision>
  <dcterms:created xsi:type="dcterms:W3CDTF">2023-12-13T21:16:57Z</dcterms:created>
  <dcterms:modified xsi:type="dcterms:W3CDTF">2023-12-13T22:45:04Z</dcterms:modified>
</cp:coreProperties>
</file>