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3" r:id="rId7"/>
    <p:sldId id="267" r:id="rId8"/>
    <p:sldId id="264" r:id="rId9"/>
    <p:sldId id="268" r:id="rId10"/>
    <p:sldId id="265" r:id="rId11"/>
    <p:sldId id="269" r:id="rId12"/>
    <p:sldId id="266" r:id="rId13"/>
    <p:sldId id="270" r:id="rId14"/>
    <p:sldId id="261" r:id="rId15"/>
    <p:sldId id="262"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768"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262721664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1311238"/>
            <a:ext cx="8520600" cy="2052600"/>
          </a:xfrm>
          <a:prstGeom prst="rect">
            <a:avLst/>
          </a:prstGeom>
        </p:spPr>
        <p:txBody>
          <a:bodyPr lIns="91425" tIns="91425" rIns="91425" bIns="91425" anchor="b" anchorCtr="0">
            <a:noAutofit/>
          </a:bodyPr>
          <a:lstStyle/>
          <a:p>
            <a:pPr lvl="0">
              <a:spcBef>
                <a:spcPts val="0"/>
              </a:spcBef>
              <a:buNone/>
            </a:pPr>
            <a:r>
              <a:rPr lang="en" dirty="0" smtClean="0"/>
              <a:t>The relationship between female labor </a:t>
            </a:r>
            <a:r>
              <a:rPr lang="en" dirty="0" smtClean="0"/>
              <a:t>force participation </a:t>
            </a:r>
            <a:r>
              <a:rPr lang="en" dirty="0" smtClean="0"/>
              <a:t>and fertility rate in </a:t>
            </a:r>
            <a:r>
              <a:rPr lang="en" dirty="0" smtClean="0"/>
              <a:t>Brazil (1960-2013)</a:t>
            </a:r>
            <a:endParaRPr lang="en" dirty="0"/>
          </a:p>
        </p:txBody>
      </p:sp>
      <p:sp>
        <p:nvSpPr>
          <p:cNvPr id="55" name="Shape 55"/>
          <p:cNvSpPr txBox="1">
            <a:spLocks noGrp="1"/>
          </p:cNvSpPr>
          <p:nvPr>
            <p:ph type="subTitle" idx="1"/>
          </p:nvPr>
        </p:nvSpPr>
        <p:spPr>
          <a:xfrm>
            <a:off x="311700" y="3291318"/>
            <a:ext cx="8520600" cy="792600"/>
          </a:xfrm>
          <a:prstGeom prst="rect">
            <a:avLst/>
          </a:prstGeom>
        </p:spPr>
        <p:txBody>
          <a:bodyPr lIns="91425" tIns="91425" rIns="91425" bIns="91425" anchor="t" anchorCtr="0">
            <a:noAutofit/>
          </a:bodyPr>
          <a:lstStyle/>
          <a:p>
            <a:pPr lvl="0">
              <a:spcBef>
                <a:spcPts val="0"/>
              </a:spcBef>
              <a:buNone/>
            </a:pPr>
            <a:r>
              <a:rPr lang="en" dirty="0" smtClean="0"/>
              <a:t>Jayme Anchante</a:t>
            </a:r>
            <a:endParaRPr lang="e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4099" name="Picture 3" descr="Y:\Courses\Python4DS\brazil_fert_lab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0" y="0"/>
            <a:ext cx="51435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771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Shape 8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lgn="just">
              <a:spcBef>
                <a:spcPts val="0"/>
              </a:spcBef>
              <a:buNone/>
            </a:pPr>
            <a:r>
              <a:rPr lang="en" sz="2000" dirty="0" smtClean="0"/>
              <a:t>Plotted together as a line plot at different scales, we can see a clear inverse relationship between the fertility rate and the female labor force participation in Brazil. Most of the rise in the female participation happened between the mid-80’s and the mid-90’s.</a:t>
            </a:r>
            <a:endParaRPr lang="en" sz="2000" dirty="0"/>
          </a:p>
        </p:txBody>
      </p:sp>
    </p:spTree>
    <p:extLst>
      <p:ext uri="{BB962C8B-B14F-4D97-AF65-F5344CB8AC3E}">
        <p14:creationId xmlns:p14="http://schemas.microsoft.com/office/powerpoint/2010/main" val="299639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5122" name="Picture 2" descr="Y:\Courses\Python4DS\joint_pl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4496" y="0"/>
            <a:ext cx="5155007"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524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Shape 8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lgn="just">
              <a:spcBef>
                <a:spcPts val="0"/>
              </a:spcBef>
              <a:buNone/>
            </a:pPr>
            <a:r>
              <a:rPr lang="en" sz="2000" dirty="0" smtClean="0"/>
              <a:t>Plotted together as a scatter plot, we can confirm the inverse relationship between the fertility rate and the female labor force participation in Brazil. We also draw a fitted a linear curve to the data that shows the steep negative angular coefficient. The Pearson correlation coefficient of – 0.95 shows a strong negative linear relationship between the two variables.</a:t>
            </a:r>
            <a:endParaRPr lang="en" sz="2000" dirty="0"/>
          </a:p>
        </p:txBody>
      </p:sp>
    </p:spTree>
    <p:extLst>
      <p:ext uri="{BB962C8B-B14F-4D97-AF65-F5344CB8AC3E}">
        <p14:creationId xmlns:p14="http://schemas.microsoft.com/office/powerpoint/2010/main" val="3353902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sz="3200" dirty="0"/>
              <a:t>Acknowledgements</a:t>
            </a:r>
          </a:p>
        </p:txBody>
      </p:sp>
      <p:sp>
        <p:nvSpPr>
          <p:cNvPr id="86" name="Shape 8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sz="2000" dirty="0" smtClean="0"/>
              <a:t>I would like to thanks the Python for Data Science professors Ilkay Altintas and Leo Porter for the insightful classes.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sz="3200" dirty="0"/>
              <a:t>References</a:t>
            </a:r>
          </a:p>
        </p:txBody>
      </p:sp>
      <p:sp>
        <p:nvSpPr>
          <p:cNvPr id="92" name="Shape 9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lgn="just">
              <a:buNone/>
            </a:pPr>
            <a:r>
              <a:rPr lang="en-US" sz="2000" dirty="0"/>
              <a:t>- </a:t>
            </a:r>
            <a:r>
              <a:rPr lang="en-US" sz="2000" dirty="0" err="1"/>
              <a:t>Lj</a:t>
            </a:r>
            <a:r>
              <a:rPr lang="en-US" sz="2000" dirty="0"/>
              <a:t> Miranda. Philippines: Energy </a:t>
            </a:r>
            <a:r>
              <a:rPr lang="en-US" sz="2000" dirty="0" smtClean="0"/>
              <a:t>Use. </a:t>
            </a:r>
            <a:r>
              <a:rPr lang="en-US" sz="2000" dirty="0"/>
              <a:t>Source: https://www.kaggle.com/ljvmiranda/philippines-energy-use/notebook</a:t>
            </a:r>
            <a:endParaRPr lang="en-US" sz="2000" dirty="0" smtClean="0"/>
          </a:p>
          <a:p>
            <a:pPr lvl="0" algn="just">
              <a:buNone/>
            </a:pPr>
            <a:r>
              <a:rPr lang="en-US" sz="2000" dirty="0" smtClean="0"/>
              <a:t>- Slater </a:t>
            </a:r>
            <a:r>
              <a:rPr lang="en-US" sz="2000" dirty="0"/>
              <a:t>Stich. Data Visualization in Python: Advanced Functionality in </a:t>
            </a:r>
            <a:r>
              <a:rPr lang="en-US" sz="2000" dirty="0" err="1" smtClean="0"/>
              <a:t>Seaborn</a:t>
            </a:r>
            <a:r>
              <a:rPr lang="en-US" sz="2000" dirty="0" smtClean="0"/>
              <a:t>. </a:t>
            </a:r>
            <a:r>
              <a:rPr lang="en-US" sz="2000" dirty="0"/>
              <a:t>Source: http://blog.insightdatalabs.com/advanced-functionality-in-seaborn/</a:t>
            </a:r>
            <a:endParaRPr lang="en" sz="2000" dirty="0" smtClean="0"/>
          </a:p>
          <a:p>
            <a:pPr lvl="0" algn="just">
              <a:buNone/>
            </a:pPr>
            <a:r>
              <a:rPr lang="en" sz="2000" dirty="0" smtClean="0"/>
              <a:t>- Pyplot tutorial. Source: </a:t>
            </a:r>
            <a:r>
              <a:rPr lang="en-US" sz="2000" dirty="0" smtClean="0"/>
              <a:t>https</a:t>
            </a:r>
            <a:r>
              <a:rPr lang="en-US" sz="2000" dirty="0"/>
              <a:t>://matplotlib.org/users/pyplot_tutorial.html</a:t>
            </a:r>
            <a:endParaRPr lang="en" sz="2000" dirty="0" smtClean="0"/>
          </a:p>
          <a:p>
            <a:pPr lvl="0" algn="just">
              <a:buNone/>
            </a:pPr>
            <a:r>
              <a:rPr lang="en" sz="2000" dirty="0" smtClean="0"/>
              <a:t>- Seaborn tutorial. Source: </a:t>
            </a:r>
            <a:r>
              <a:rPr lang="en-US" sz="2000" dirty="0"/>
              <a:t>https://seaborn.pydata.org/tutorial.html</a:t>
            </a:r>
            <a:endParaRPr lang="en" sz="2000" dirty="0" smtClean="0"/>
          </a:p>
          <a:p>
            <a:pPr lvl="0" algn="just" rtl="0">
              <a:spcBef>
                <a:spcPts val="0"/>
              </a:spcBef>
              <a:buNone/>
            </a:pPr>
            <a:endParaRPr lang="e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sz="3200" dirty="0" smtClean="0"/>
              <a:t>Dataset</a:t>
            </a:r>
            <a:endParaRPr lang="en" sz="3200" dirty="0"/>
          </a:p>
        </p:txBody>
      </p:sp>
      <p:sp>
        <p:nvSpPr>
          <p:cNvPr id="62" name="Shape 6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lgn="just">
              <a:spcBef>
                <a:spcPts val="0"/>
              </a:spcBef>
              <a:buNone/>
            </a:pPr>
            <a:r>
              <a:rPr lang="en" sz="2000" dirty="0"/>
              <a:t>Which dataset did you use of the following:</a:t>
            </a:r>
          </a:p>
          <a:p>
            <a:pPr marL="457200" lvl="0" indent="-228600" algn="just">
              <a:buChar char="-"/>
            </a:pPr>
            <a:r>
              <a:rPr lang="en" sz="2000" dirty="0" smtClean="0"/>
              <a:t>World </a:t>
            </a:r>
            <a:r>
              <a:rPr lang="en" sz="2000" dirty="0"/>
              <a:t>Development </a:t>
            </a:r>
            <a:r>
              <a:rPr lang="en" sz="2000" dirty="0" smtClean="0"/>
              <a:t>Indicators. </a:t>
            </a:r>
            <a:r>
              <a:rPr lang="en-US" sz="2000" dirty="0"/>
              <a:t>The </a:t>
            </a:r>
            <a:r>
              <a:rPr lang="en-US" sz="2000" dirty="0" smtClean="0"/>
              <a:t>dataset from </a:t>
            </a:r>
            <a:r>
              <a:rPr lang="en-US" sz="2000" dirty="0"/>
              <a:t>the World Bank </a:t>
            </a:r>
            <a:r>
              <a:rPr lang="en-US" sz="2000" dirty="0" smtClean="0"/>
              <a:t>contains </a:t>
            </a:r>
            <a:r>
              <a:rPr lang="en-US" sz="2000" dirty="0"/>
              <a:t>over a thousand annual indicators of economic development from hundreds of countries around the </a:t>
            </a:r>
            <a:r>
              <a:rPr lang="en-US" sz="2000" dirty="0" smtClean="0"/>
              <a:t>world.</a:t>
            </a:r>
            <a:endParaRPr lang="en" sz="2000" dirty="0"/>
          </a:p>
          <a:p>
            <a:pPr marL="228600" lvl="0" algn="just">
              <a:buNone/>
            </a:pPr>
            <a:r>
              <a:rPr lang="en" sz="2000" dirty="0" smtClean="0"/>
              <a:t>Source: </a:t>
            </a:r>
            <a:r>
              <a:rPr lang="en-US" sz="2000" dirty="0"/>
              <a:t>https://www.kaggle.com/worldbank/world-development-indicators</a:t>
            </a:r>
            <a:endParaRPr lang="en" sz="2000" dirty="0"/>
          </a:p>
          <a:p>
            <a:pPr lvl="0" algn="just">
              <a:spcBef>
                <a:spcPts val="0"/>
              </a:spcBef>
              <a:buNone/>
            </a:pPr>
            <a:endParaRP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sz="3200" dirty="0"/>
              <a:t>Motivation</a:t>
            </a:r>
          </a:p>
        </p:txBody>
      </p:sp>
      <p:sp>
        <p:nvSpPr>
          <p:cNvPr id="68" name="Shape 6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lgn="just" rtl="0">
              <a:spcBef>
                <a:spcPts val="0"/>
              </a:spcBef>
              <a:buNone/>
            </a:pPr>
            <a:r>
              <a:rPr lang="en" sz="2000" dirty="0" smtClean="0"/>
              <a:t>O</a:t>
            </a:r>
            <a:r>
              <a:rPr lang="en-US" sz="2000" dirty="0" smtClean="0"/>
              <a:t>v</a:t>
            </a:r>
            <a:r>
              <a:rPr lang="en" sz="2000" dirty="0" smtClean="0"/>
              <a:t>er the last 50 years, we have witnessed an increase in female labor force participation and a decrease in the fertility rate in most countries. We know that usually women need to pause their professional life in order to have a baby and also that non-working females tend to be domestic workers and have more time to become a mother. But we need to know how both are related in order to better understand the female labor market dynamics and the parenthood decision in the country-level.</a:t>
            </a:r>
            <a:endParaRPr lang="e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sz="3200" dirty="0"/>
              <a:t>Research Question(s)</a:t>
            </a:r>
          </a:p>
        </p:txBody>
      </p:sp>
      <p:sp>
        <p:nvSpPr>
          <p:cNvPr id="74" name="Shape 7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lgn="just">
              <a:spcBef>
                <a:spcPts val="0"/>
              </a:spcBef>
              <a:buNone/>
            </a:pPr>
            <a:r>
              <a:rPr lang="en" sz="2000" dirty="0" smtClean="0"/>
              <a:t>What is the relationship between female labor force participation and fertility rate in Brazil? How Brazil compares to other Mercosur full-member countries regarding these two indicators over time?</a:t>
            </a:r>
          </a:p>
          <a:p>
            <a:pPr lvl="0" algn="just">
              <a:spcBef>
                <a:spcPts val="0"/>
              </a:spcBef>
              <a:buNone/>
            </a:pPr>
            <a:endParaRPr lang="e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sz="3200" dirty="0" smtClean="0"/>
              <a:t>Main Findings</a:t>
            </a:r>
            <a:endParaRPr lang="en" sz="3200" dirty="0"/>
          </a:p>
        </p:txBody>
      </p:sp>
      <p:sp>
        <p:nvSpPr>
          <p:cNvPr id="80" name="Shape 8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lgn="just">
              <a:spcBef>
                <a:spcPts val="0"/>
              </a:spcBef>
              <a:buNone/>
            </a:pPr>
            <a:r>
              <a:rPr lang="en" sz="2000" dirty="0" smtClean="0"/>
              <a:t>Decline in the fertility rate among the Mercosur countries, especially for Brazil, Paraguay and Venezuela.</a:t>
            </a:r>
          </a:p>
          <a:p>
            <a:pPr lvl="0" algn="just">
              <a:spcBef>
                <a:spcPts val="0"/>
              </a:spcBef>
              <a:buNone/>
            </a:pPr>
            <a:r>
              <a:rPr lang="en" sz="2000" dirty="0" smtClean="0"/>
              <a:t>Rise in the female labor force participation.</a:t>
            </a:r>
          </a:p>
          <a:p>
            <a:pPr lvl="0" algn="just">
              <a:spcBef>
                <a:spcPts val="0"/>
              </a:spcBef>
              <a:buNone/>
            </a:pPr>
            <a:r>
              <a:rPr lang="en" sz="2000" dirty="0" smtClean="0"/>
              <a:t>Strong linear inverse relationship between the fertility rate and the female labor force participation in Brazil.</a:t>
            </a:r>
            <a:endParaRPr lang="e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2057" name="Picture 9" descr="Y:\Courses\Python4DS\fe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380578"/>
            <a:ext cx="5976664" cy="5976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771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Shape 8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lgn="just">
              <a:spcBef>
                <a:spcPts val="0"/>
              </a:spcBef>
              <a:buNone/>
            </a:pPr>
            <a:r>
              <a:rPr lang="en" sz="2000" dirty="0" smtClean="0"/>
              <a:t>We can see a smooth decline in the fertility rate among all Mercosur countries. Brazil, Paraguay and Venezuela had rates over 6 children per female, whereas Argentina and Uruguay had rates around 3 in 1980. In 2013, all rates are between 1.8 and 2.8 children per female, Brazil has the lowest and Paraguay has the highest rate. Interestingly, Argentina and Uruguay both experienced some increase in their rate between 1970 and 1980.</a:t>
            </a:r>
            <a:endParaRPr lang="en" sz="2000" dirty="0"/>
          </a:p>
        </p:txBody>
      </p:sp>
    </p:spTree>
    <p:extLst>
      <p:ext uri="{BB962C8B-B14F-4D97-AF65-F5344CB8AC3E}">
        <p14:creationId xmlns:p14="http://schemas.microsoft.com/office/powerpoint/2010/main" val="299639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3075" name="Picture 3" descr="Y:\Courses\Python4DS\lab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95486"/>
            <a:ext cx="5760640" cy="576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771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Shape 8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lgn="just">
              <a:spcBef>
                <a:spcPts val="0"/>
              </a:spcBef>
              <a:buNone/>
            </a:pPr>
            <a:r>
              <a:rPr lang="en" sz="2000" dirty="0" smtClean="0"/>
              <a:t>There is a lot more variation in the female labor force participation than in the fertility rate, probably because of the own labor market dynamics. We can also see that the first record is only in 1980 (contrary to the fertility rate, which is 1960). Most countries began with 30% of the female working, but this percentage rised to around 50% in 2013.</a:t>
            </a:r>
            <a:endParaRPr lang="en" sz="2000" dirty="0"/>
          </a:p>
        </p:txBody>
      </p:sp>
    </p:spTree>
    <p:extLst>
      <p:ext uri="{BB962C8B-B14F-4D97-AF65-F5344CB8AC3E}">
        <p14:creationId xmlns:p14="http://schemas.microsoft.com/office/powerpoint/2010/main" val="299639322"/>
      </p:ext>
    </p:extLst>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TotalTime>
  <Words>567</Words>
  <Application>Microsoft Office PowerPoint</Application>
  <PresentationFormat>On-screen Show (16:9)</PresentationFormat>
  <Paragraphs>25</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simple-light-2</vt:lpstr>
      <vt:lpstr>The relationship between female labor force participation and fertility rate in Brazil (1960-2013)</vt:lpstr>
      <vt:lpstr>Dataset</vt:lpstr>
      <vt:lpstr>Motivation</vt:lpstr>
      <vt:lpstr>Research Question(s)</vt:lpstr>
      <vt:lpstr>Main Findings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Acknowledgements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relationship between female labor participation and fertility rate in Brazil (1960-2010)</dc:title>
  <cp:lastModifiedBy>Jayme</cp:lastModifiedBy>
  <cp:revision>12</cp:revision>
  <dcterms:modified xsi:type="dcterms:W3CDTF">2017-08-19T22:42:37Z</dcterms:modified>
</cp:coreProperties>
</file>