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3" roundtripDataSignature="AMtx7miLjgzNG1uHuGqiPDvncrGFhXXX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D77D14-936A-443B-8480-A36FD9A9072E}">
  <a:tblStyle styleId="{D4D77D14-936A-443B-8480-A36FD9A9072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fill>
          <a:solidFill>
            <a:srgbClr val="CA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AC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  <a:tblStyle styleId="{28138EDA-0881-44A8-9843-46B7E6662D0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7d3272fe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7d3272f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8" name="Google Shape;35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6" name="Google Shape;36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2" name="Google Shape;38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3" name="Google Shape;39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2" name="Google Shape;40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8" name="Google Shape;40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4" name="Google Shape;41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3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3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3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3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3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Inteligentes </a:t>
            </a:r>
            <a:br>
              <a:rPr b="0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br>
              <a:rPr b="0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baseados no conhecimento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Leandro Escobar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pt-BR"/>
              <a:t>l.escobar72@gmail.com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 txBox="1"/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Representação do conhecimento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 txBox="1"/>
          <p:nvPr>
            <p:ph idx="1" type="body"/>
          </p:nvPr>
        </p:nvSpPr>
        <p:spPr>
          <a:xfrm>
            <a:off x="457200" y="119675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Regras de produção: relacionamentos lógicos ou equivalências para simular o raciocínio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b="0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0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então </a:t>
            </a:r>
            <a:r>
              <a:rPr b="0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raciocínios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pt-BR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Encadeamento para frente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deduz um novo estado a partir de fatos existentes: </a:t>
            </a:r>
            <a:r>
              <a:rPr b="0" i="0" lang="pt-B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b="0" i="1" lang="pt-B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pt-B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0" i="1" lang="pt-B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pt-B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deduz </a:t>
            </a:r>
            <a:r>
              <a:rPr b="0" i="1" lang="pt-B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pt-BR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Encadeamento para trás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Avalia a consequência e verifica os precedentes: </a:t>
            </a:r>
            <a:r>
              <a:rPr b="0" i="1" lang="pt-B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pt-B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é verdade? Então verificar </a:t>
            </a:r>
            <a:r>
              <a:rPr b="0" i="1" lang="pt-B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pt-B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0" i="1" lang="pt-B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0"/>
          <p:cNvSpPr txBox="1"/>
          <p:nvPr/>
        </p:nvSpPr>
        <p:spPr>
          <a:xfrm>
            <a:off x="-2119745" y="1510145"/>
            <a:ext cx="1755609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Febre alta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Trauma recente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Fumante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Sedentário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Consome álcool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Fertilidade reduzida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9490364" y="1510145"/>
            <a:ext cx="3034805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Resultado = Fertilidade reduzida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Então houve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Febre alta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Trauma recente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Fumante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Sedentário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Consome álcool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0"/>
          <p:cNvSpPr/>
          <p:nvPr/>
        </p:nvSpPr>
        <p:spPr>
          <a:xfrm>
            <a:off x="-2382982" y="1510145"/>
            <a:ext cx="110837" cy="123110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0"/>
          <p:cNvSpPr txBox="1"/>
          <p:nvPr/>
        </p:nvSpPr>
        <p:spPr>
          <a:xfrm rot="-5400000">
            <a:off x="-2995559" y="1971809"/>
            <a:ext cx="7922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 rot="-5400000">
            <a:off x="-3168567" y="3213036"/>
            <a:ext cx="13292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Consequencia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10"/>
          <p:cNvCxnSpPr/>
          <p:nvPr/>
        </p:nvCxnSpPr>
        <p:spPr>
          <a:xfrm>
            <a:off x="-2350073" y="3200400"/>
            <a:ext cx="23032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8" name="Google Shape;218;p10"/>
          <p:cNvSpPr txBox="1"/>
          <p:nvPr/>
        </p:nvSpPr>
        <p:spPr>
          <a:xfrm rot="-5400000">
            <a:off x="8496957" y="1644982"/>
            <a:ext cx="13292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Consequencia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10"/>
          <p:cNvCxnSpPr/>
          <p:nvPr/>
        </p:nvCxnSpPr>
        <p:spPr>
          <a:xfrm>
            <a:off x="9315451" y="1632346"/>
            <a:ext cx="23032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0" name="Google Shape;220;p10"/>
          <p:cNvSpPr/>
          <p:nvPr/>
        </p:nvSpPr>
        <p:spPr>
          <a:xfrm>
            <a:off x="9431973" y="2960703"/>
            <a:ext cx="110837" cy="123110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 txBox="1"/>
          <p:nvPr/>
        </p:nvSpPr>
        <p:spPr>
          <a:xfrm rot="-5400000">
            <a:off x="8819396" y="3422367"/>
            <a:ext cx="7922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-2867891" y="1064990"/>
            <a:ext cx="24320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Encadeamento para frente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0"/>
          <p:cNvSpPr txBox="1"/>
          <p:nvPr/>
        </p:nvSpPr>
        <p:spPr>
          <a:xfrm>
            <a:off x="9090803" y="843324"/>
            <a:ext cx="22637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Encadeamento para trás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 txBox="1"/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Representação do conhecimento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1"/>
          <p:cNvSpPr txBox="1"/>
          <p:nvPr>
            <p:ph idx="1" type="body"/>
          </p:nvPr>
        </p:nvSpPr>
        <p:spPr>
          <a:xfrm>
            <a:off x="457200" y="119675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 semânticas: grafo direcionado no qual os vértices representam conceitos, e as arestas representam relações semânticas entre os conceitos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upload.wikimedia.org/wikipedia/commons/thumb/b/b1/Rede_Sem%C3%A2ntica.png/250px-Rede_Sem%C3%A2ntica.png" id="230" name="Google Shape;23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88" y="3429000"/>
            <a:ext cx="5688632" cy="318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Atividade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Utilize regras de produção para construir uma base de conhecimento para um SBC capaz de determinar se uma pessoa está cansada, com fome ou com sede.</a:t>
            </a:r>
            <a:endParaRPr/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pt-BR">
                <a:solidFill>
                  <a:srgbClr val="FF0000"/>
                </a:solidFill>
              </a:rPr>
              <a:t>Utiliza</a:t>
            </a:r>
            <a:r>
              <a:rPr b="0" i="0" lang="pt-BR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uma rede semântica para criar uma base de conhecimento para um SBC capaz de identificar se um veículo é uma motocicleta, um automóvel de passageiros ou um ônibus.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ao aprendizado de máquina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Leandro Escobar, msc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/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Aprendizado de máquina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4"/>
          <p:cNvSpPr txBox="1"/>
          <p:nvPr>
            <p:ph idx="1" type="body"/>
          </p:nvPr>
        </p:nvSpPr>
        <p:spPr>
          <a:xfrm>
            <a:off x="457200" y="1196752"/>
            <a:ext cx="8229600" cy="5472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pt-BR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“Área da Inteligência Artificial cujo objetivo é desenvolver técnicas computacionais sobre o aprendizado b</a:t>
            </a:r>
            <a:r>
              <a:rPr lang="pt-BR" sz="2720"/>
              <a:t>e</a:t>
            </a:r>
            <a:r>
              <a:rPr b="0" i="0" lang="pt-BR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como a construção de sistemas capazes de adquirir conhecimento de forma automática”</a:t>
            </a:r>
            <a:r>
              <a:rPr b="0" i="0" lang="pt-BR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(Rezende, 2003)</a:t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pt-BR" sz="272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Indutor</a:t>
            </a:r>
            <a:r>
              <a:rPr b="0" i="0" lang="pt-BR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algoritmo de aprendizado.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pt-BR" sz="272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dados</a:t>
            </a:r>
            <a:r>
              <a:rPr b="0" i="0" lang="pt-BR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exemplos fornecidos para aprendizado, representados por um vetor de características.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pt-BR" sz="272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</a:t>
            </a:r>
            <a:r>
              <a:rPr b="0" i="0" lang="pt-BR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rótulo que determina a conclusão a ser aprendida ou induzida.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pt-BR" sz="272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b="0" i="0" lang="pt-BR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representação das condições que determinam uma classe.</a:t>
            </a:r>
            <a:endParaRPr/>
          </a:p>
          <a:p>
            <a:pPr indent="-17018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pt-BR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/>
          <p:nvPr/>
        </p:nvSpPr>
        <p:spPr>
          <a:xfrm>
            <a:off x="1125960" y="1052736"/>
            <a:ext cx="5544616" cy="3708412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5"/>
          <p:cNvSpPr/>
          <p:nvPr/>
        </p:nvSpPr>
        <p:spPr>
          <a:xfrm>
            <a:off x="1125960" y="4824772"/>
            <a:ext cx="5544616" cy="692460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5"/>
          <p:cNvSpPr txBox="1"/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Aprendizado de máquina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5"/>
          <p:cNvSpPr txBox="1"/>
          <p:nvPr>
            <p:ph idx="1" type="body"/>
          </p:nvPr>
        </p:nvSpPr>
        <p:spPr>
          <a:xfrm>
            <a:off x="-180528" y="1196752"/>
            <a:ext cx="8229600" cy="5472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537" y="1178768"/>
            <a:ext cx="5149015" cy="246625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5"/>
          <p:cNvSpPr/>
          <p:nvPr/>
        </p:nvSpPr>
        <p:spPr>
          <a:xfrm>
            <a:off x="1341984" y="3861048"/>
            <a:ext cx="4968552" cy="36004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INDUTOR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5"/>
          <p:cNvSpPr/>
          <p:nvPr/>
        </p:nvSpPr>
        <p:spPr>
          <a:xfrm>
            <a:off x="1341984" y="4581128"/>
            <a:ext cx="4968552" cy="36004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DE CONHECIMENTO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5"/>
          <p:cNvSpPr/>
          <p:nvPr/>
        </p:nvSpPr>
        <p:spPr>
          <a:xfrm>
            <a:off x="3430216" y="3645024"/>
            <a:ext cx="449828" cy="14401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5"/>
          <p:cNvSpPr/>
          <p:nvPr/>
        </p:nvSpPr>
        <p:spPr>
          <a:xfrm>
            <a:off x="3430216" y="4365104"/>
            <a:ext cx="449828" cy="14401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5"/>
          <p:cNvSpPr/>
          <p:nvPr/>
        </p:nvSpPr>
        <p:spPr>
          <a:xfrm>
            <a:off x="1774032" y="5022801"/>
            <a:ext cx="1368152" cy="40566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Coletor de dados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5"/>
          <p:cNvSpPr/>
          <p:nvPr/>
        </p:nvSpPr>
        <p:spPr>
          <a:xfrm>
            <a:off x="3141821" y="5013176"/>
            <a:ext cx="1440523" cy="40566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 de inferência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5"/>
          <p:cNvSpPr/>
          <p:nvPr/>
        </p:nvSpPr>
        <p:spPr>
          <a:xfrm>
            <a:off x="4582344" y="5013176"/>
            <a:ext cx="1368152" cy="40566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 de explicações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5"/>
          <p:cNvSpPr/>
          <p:nvPr/>
        </p:nvSpPr>
        <p:spPr>
          <a:xfrm>
            <a:off x="6876256" y="1052736"/>
            <a:ext cx="144016" cy="370841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5"/>
          <p:cNvSpPr/>
          <p:nvPr/>
        </p:nvSpPr>
        <p:spPr>
          <a:xfrm>
            <a:off x="6876256" y="4824772"/>
            <a:ext cx="144016" cy="69246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5"/>
          <p:cNvSpPr txBox="1"/>
          <p:nvPr/>
        </p:nvSpPr>
        <p:spPr>
          <a:xfrm>
            <a:off x="7051514" y="2722276"/>
            <a:ext cx="14233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Aprendizado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5"/>
          <p:cNvSpPr txBox="1"/>
          <p:nvPr/>
        </p:nvSpPr>
        <p:spPr>
          <a:xfrm>
            <a:off x="6974711" y="4985418"/>
            <a:ext cx="16090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Aplicação / uso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5"/>
          <p:cNvSpPr txBox="1"/>
          <p:nvPr/>
        </p:nvSpPr>
        <p:spPr>
          <a:xfrm>
            <a:off x="1125950" y="5690125"/>
            <a:ext cx="6822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Nova instância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Rodas = 1; Combustível = NA; Ocupantes = 1; Categoria = 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Processamento da instância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Conclusão de máquina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"/>
          <p:cNvSpPr txBox="1"/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Aprendizado de máquina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6"/>
          <p:cNvSpPr/>
          <p:nvPr/>
        </p:nvSpPr>
        <p:spPr>
          <a:xfrm>
            <a:off x="3707904" y="1412776"/>
            <a:ext cx="2016224" cy="86409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3707904" y="1486525"/>
            <a:ext cx="20291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Aprendizado INDUTIVO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6"/>
          <p:cNvSpPr/>
          <p:nvPr/>
        </p:nvSpPr>
        <p:spPr>
          <a:xfrm>
            <a:off x="5220072" y="2492896"/>
            <a:ext cx="2016224" cy="86409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5220072" y="2566645"/>
            <a:ext cx="20291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Aprendizado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não-supervisionado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6"/>
          <p:cNvSpPr/>
          <p:nvPr/>
        </p:nvSpPr>
        <p:spPr>
          <a:xfrm>
            <a:off x="2182769" y="2492896"/>
            <a:ext cx="2016224" cy="86409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6"/>
          <p:cNvSpPr txBox="1"/>
          <p:nvPr/>
        </p:nvSpPr>
        <p:spPr>
          <a:xfrm>
            <a:off x="2182769" y="2566645"/>
            <a:ext cx="20291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Aprendizado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supervisionado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6"/>
          <p:cNvSpPr/>
          <p:nvPr/>
        </p:nvSpPr>
        <p:spPr>
          <a:xfrm>
            <a:off x="886625" y="3645024"/>
            <a:ext cx="2016224" cy="86409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6"/>
          <p:cNvSpPr txBox="1"/>
          <p:nvPr/>
        </p:nvSpPr>
        <p:spPr>
          <a:xfrm>
            <a:off x="886625" y="3923764"/>
            <a:ext cx="20291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Classificação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6"/>
          <p:cNvSpPr/>
          <p:nvPr/>
        </p:nvSpPr>
        <p:spPr>
          <a:xfrm>
            <a:off x="3347864" y="3645024"/>
            <a:ext cx="2016224" cy="86409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6"/>
          <p:cNvSpPr txBox="1"/>
          <p:nvPr/>
        </p:nvSpPr>
        <p:spPr>
          <a:xfrm>
            <a:off x="3334734" y="3892406"/>
            <a:ext cx="20291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Google Shape;285;p16"/>
          <p:cNvCxnSpPr>
            <a:stCxn id="276" idx="1"/>
            <a:endCxn id="279" idx="0"/>
          </p:cNvCxnSpPr>
          <p:nvPr/>
        </p:nvCxnSpPr>
        <p:spPr>
          <a:xfrm flipH="1">
            <a:off x="3191004" y="1809691"/>
            <a:ext cx="516900" cy="6831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6" name="Google Shape;286;p16"/>
          <p:cNvCxnSpPr>
            <a:stCxn id="280" idx="1"/>
            <a:endCxn id="281" idx="0"/>
          </p:cNvCxnSpPr>
          <p:nvPr/>
        </p:nvCxnSpPr>
        <p:spPr>
          <a:xfrm flipH="1">
            <a:off x="1894769" y="2889810"/>
            <a:ext cx="288000" cy="7551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7" name="Google Shape;287;p16"/>
          <p:cNvCxnSpPr>
            <a:stCxn id="280" idx="3"/>
            <a:endCxn id="283" idx="0"/>
          </p:cNvCxnSpPr>
          <p:nvPr/>
        </p:nvCxnSpPr>
        <p:spPr>
          <a:xfrm>
            <a:off x="4211960" y="2889810"/>
            <a:ext cx="144000" cy="7551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8" name="Google Shape;288;p16"/>
          <p:cNvCxnSpPr>
            <a:stCxn id="275" idx="3"/>
            <a:endCxn id="277" idx="0"/>
          </p:cNvCxnSpPr>
          <p:nvPr/>
        </p:nvCxnSpPr>
        <p:spPr>
          <a:xfrm>
            <a:off x="5724128" y="1844824"/>
            <a:ext cx="504000" cy="6480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9" name="Google Shape;289;p16"/>
          <p:cNvSpPr txBox="1"/>
          <p:nvPr/>
        </p:nvSpPr>
        <p:spPr>
          <a:xfrm>
            <a:off x="899592" y="4221088"/>
            <a:ext cx="195758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as classes forem discretas</a:t>
            </a:r>
            <a:endParaRPr b="0" i="1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6"/>
          <p:cNvSpPr txBox="1"/>
          <p:nvPr/>
        </p:nvSpPr>
        <p:spPr>
          <a:xfrm>
            <a:off x="3406501" y="4221088"/>
            <a:ext cx="20074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as classes forem contínuas</a:t>
            </a:r>
            <a:endParaRPr b="0" i="1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6"/>
          <p:cNvSpPr txBox="1"/>
          <p:nvPr/>
        </p:nvSpPr>
        <p:spPr>
          <a:xfrm>
            <a:off x="1691680" y="4725144"/>
            <a:ext cx="2718557" cy="52322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aprendizado supervisionado, os rótulos de classe são conhecidos</a:t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6"/>
          <p:cNvSpPr txBox="1"/>
          <p:nvPr/>
        </p:nvSpPr>
        <p:spPr>
          <a:xfrm>
            <a:off x="5976156" y="3417330"/>
            <a:ext cx="2988332" cy="954107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aprendizado não-supervisionado, os rótulos de classe não são conhecidos e o indutor tenta agrupar os exemplos de alguma maneira.</a:t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6"/>
          <p:cNvSpPr txBox="1"/>
          <p:nvPr/>
        </p:nvSpPr>
        <p:spPr>
          <a:xfrm>
            <a:off x="5590625" y="4951025"/>
            <a:ext cx="6822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Prog Baixo e Logic Baixo -&gt; Evade</a:t>
            </a:r>
            <a:b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Prog Baixo e Logic Baixo e BD Alto -&gt; Retem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type="title"/>
          </p:nvPr>
        </p:nvSpPr>
        <p:spPr>
          <a:xfrm>
            <a:off x="457200" y="56267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3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geral: Aprendizado de máquina</a:t>
            </a:r>
            <a:br>
              <a:rPr b="0" i="0" lang="pt-BR" sz="3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Classificação</a:t>
            </a:r>
            <a:b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7"/>
          <p:cNvSpPr/>
          <p:nvPr/>
        </p:nvSpPr>
        <p:spPr>
          <a:xfrm>
            <a:off x="209600" y="2636912"/>
            <a:ext cx="792088" cy="5760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7"/>
          <p:cNvSpPr/>
          <p:nvPr/>
        </p:nvSpPr>
        <p:spPr>
          <a:xfrm>
            <a:off x="362000" y="2789312"/>
            <a:ext cx="792088" cy="5760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7"/>
          <p:cNvSpPr/>
          <p:nvPr/>
        </p:nvSpPr>
        <p:spPr>
          <a:xfrm>
            <a:off x="514400" y="2941712"/>
            <a:ext cx="792088" cy="5760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7"/>
          <p:cNvSpPr/>
          <p:nvPr/>
        </p:nvSpPr>
        <p:spPr>
          <a:xfrm>
            <a:off x="666800" y="3094112"/>
            <a:ext cx="792088" cy="5760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7"/>
          <p:cNvSpPr/>
          <p:nvPr/>
        </p:nvSpPr>
        <p:spPr>
          <a:xfrm>
            <a:off x="819200" y="3246512"/>
            <a:ext cx="792088" cy="5760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7"/>
          <p:cNvSpPr/>
          <p:nvPr/>
        </p:nvSpPr>
        <p:spPr>
          <a:xfrm>
            <a:off x="971600" y="3398912"/>
            <a:ext cx="792088" cy="5760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7"/>
          <p:cNvSpPr/>
          <p:nvPr/>
        </p:nvSpPr>
        <p:spPr>
          <a:xfrm>
            <a:off x="2602632" y="2667000"/>
            <a:ext cx="792088" cy="5760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7"/>
          <p:cNvSpPr/>
          <p:nvPr/>
        </p:nvSpPr>
        <p:spPr>
          <a:xfrm>
            <a:off x="2755032" y="2819400"/>
            <a:ext cx="792088" cy="5760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7"/>
          <p:cNvSpPr/>
          <p:nvPr/>
        </p:nvSpPr>
        <p:spPr>
          <a:xfrm>
            <a:off x="2907432" y="2971800"/>
            <a:ext cx="792088" cy="5760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7"/>
          <p:cNvSpPr/>
          <p:nvPr/>
        </p:nvSpPr>
        <p:spPr>
          <a:xfrm>
            <a:off x="3059832" y="3124200"/>
            <a:ext cx="792088" cy="5760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7"/>
          <p:cNvSpPr/>
          <p:nvPr/>
        </p:nvSpPr>
        <p:spPr>
          <a:xfrm>
            <a:off x="2907432" y="4932784"/>
            <a:ext cx="792088" cy="5760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7"/>
          <p:cNvSpPr/>
          <p:nvPr/>
        </p:nvSpPr>
        <p:spPr>
          <a:xfrm>
            <a:off x="3059832" y="5085184"/>
            <a:ext cx="792088" cy="5760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17"/>
          <p:cNvCxnSpPr/>
          <p:nvPr/>
        </p:nvCxnSpPr>
        <p:spPr>
          <a:xfrm>
            <a:off x="1812427" y="3077344"/>
            <a:ext cx="639372" cy="0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2" name="Google Shape;312;p17"/>
          <p:cNvCxnSpPr/>
          <p:nvPr/>
        </p:nvCxnSpPr>
        <p:spPr>
          <a:xfrm>
            <a:off x="1907704" y="3974976"/>
            <a:ext cx="936104" cy="957808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13" name="Google Shape;313;p17"/>
          <p:cNvSpPr/>
          <p:nvPr/>
        </p:nvSpPr>
        <p:spPr>
          <a:xfrm>
            <a:off x="6732240" y="2132856"/>
            <a:ext cx="1872208" cy="1800200"/>
          </a:xfrm>
          <a:prstGeom prst="cube">
            <a:avLst>
              <a:gd fmla="val 2500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Modelo Classificador</a:t>
            </a:r>
            <a:endParaRPr b="0" i="0" sz="18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" name="Google Shape;314;p17"/>
          <p:cNvCxnSpPr/>
          <p:nvPr/>
        </p:nvCxnSpPr>
        <p:spPr>
          <a:xfrm>
            <a:off x="4139952" y="3060576"/>
            <a:ext cx="2448272" cy="0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5" name="Google Shape;315;p17"/>
          <p:cNvCxnSpPr/>
          <p:nvPr/>
        </p:nvCxnSpPr>
        <p:spPr>
          <a:xfrm flipH="1">
            <a:off x="3851920" y="3645024"/>
            <a:ext cx="2808312" cy="1287760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6" name="Google Shape;316;p17"/>
          <p:cNvCxnSpPr/>
          <p:nvPr/>
        </p:nvCxnSpPr>
        <p:spPr>
          <a:xfrm>
            <a:off x="3995936" y="5301208"/>
            <a:ext cx="2808312" cy="0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17" name="Google Shape;317;p17"/>
          <p:cNvSpPr/>
          <p:nvPr/>
        </p:nvSpPr>
        <p:spPr>
          <a:xfrm>
            <a:off x="6884957" y="4587287"/>
            <a:ext cx="1278743" cy="923786"/>
          </a:xfrm>
          <a:prstGeom prst="cube">
            <a:avLst>
              <a:gd fmla="val 2500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Acurácia</a:t>
            </a:r>
            <a:endParaRPr b="0" i="0" sz="18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7"/>
          <p:cNvSpPr/>
          <p:nvPr/>
        </p:nvSpPr>
        <p:spPr>
          <a:xfrm>
            <a:off x="6369874" y="1988840"/>
            <a:ext cx="2522606" cy="3672408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7"/>
          <p:cNvSpPr txBox="1"/>
          <p:nvPr/>
        </p:nvSpPr>
        <p:spPr>
          <a:xfrm>
            <a:off x="-36512" y="2123564"/>
            <a:ext cx="1723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Dados históricos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2056683" y="2123564"/>
            <a:ext cx="24589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Dados para aprendizado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7"/>
          <p:cNvSpPr txBox="1"/>
          <p:nvPr/>
        </p:nvSpPr>
        <p:spPr>
          <a:xfrm>
            <a:off x="2627784" y="4294823"/>
            <a:ext cx="12956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Dados para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7"/>
          <p:cNvSpPr/>
          <p:nvPr/>
        </p:nvSpPr>
        <p:spPr>
          <a:xfrm>
            <a:off x="4796408" y="5013176"/>
            <a:ext cx="1368152" cy="57606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 b="1" i="0" sz="18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7"/>
          <p:cNvSpPr/>
          <p:nvPr/>
        </p:nvSpPr>
        <p:spPr>
          <a:xfrm>
            <a:off x="4644008" y="2780928"/>
            <a:ext cx="1368152" cy="57606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Aprendizado de Máquina</a:t>
            </a:r>
            <a:endParaRPr b="1" i="0" sz="18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/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Constatações relativas às classes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8"/>
          <p:cNvSpPr txBox="1"/>
          <p:nvPr>
            <p:ph idx="1" type="body"/>
          </p:nvPr>
        </p:nvSpPr>
        <p:spPr>
          <a:xfrm>
            <a:off x="457200" y="1196752"/>
            <a:ext cx="8229600" cy="5472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Distribuição de classes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representa a frequência de cada classe no conjunto de aprendizado 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Prevalência de classes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ocorre quando uma classe prevalece sobre outras por conta da distribuição desbalanceada e de um indutor insuficiente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0" name="Google Shape;330;p18"/>
          <p:cNvGraphicFramePr/>
          <p:nvPr/>
        </p:nvGraphicFramePr>
        <p:xfrm>
          <a:off x="1547664" y="1988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{D4D77D14-936A-443B-8480-A36FD9A9072E}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Classe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Contagem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60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25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15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Frequencia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0,6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0,25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0,15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31" name="Google Shape;331;p18"/>
          <p:cNvGraphicFramePr/>
          <p:nvPr/>
        </p:nvGraphicFramePr>
        <p:xfrm>
          <a:off x="1572344" y="45487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{D4D77D14-936A-443B-8480-A36FD9A9072E}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Classe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Contagem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85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Frequencia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0,85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0,10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0,5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32" name="Google Shape;332;p18"/>
          <p:cNvSpPr txBox="1"/>
          <p:nvPr/>
        </p:nvSpPr>
        <p:spPr>
          <a:xfrm>
            <a:off x="179512" y="5805264"/>
            <a:ext cx="8839856" cy="92333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classe C3 pode ser absorvida pela C1 e o indutor ser incapaz de reconhecê-la.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Isso é indesejado.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exemplo: C1 = Paciente saudável; C2 = Paciente gripado; C3 = Contaminado por Dengue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Critério sugerido para avaliação do desbalanceamento</a:t>
            </a:r>
            <a:endParaRPr/>
          </a:p>
        </p:txBody>
      </p:sp>
      <p:sp>
        <p:nvSpPr>
          <p:cNvPr id="338" name="Google Shape;338;p38"/>
          <p:cNvSpPr txBox="1"/>
          <p:nvPr>
            <p:ph idx="1" type="body"/>
          </p:nvPr>
        </p:nvSpPr>
        <p:spPr>
          <a:xfrm>
            <a:off x="457200" y="1600200"/>
            <a:ext cx="8229600" cy="4897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1º Quando há uma classe menor que a proporção de instancias relativa ao erro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Ex. Uma amostra com 10000 instancias e erro amostral de 5%.</a:t>
            </a:r>
            <a:endParaRPr/>
          </a:p>
          <a:p>
            <a: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C1 com 3600 instâncias = desbalanceada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2º Quando há uma classe menor que a metade de qualquer outra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3º Quando há uma classe maior que a soma das demais</a:t>
            </a:r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-2812473" y="1974272"/>
            <a:ext cx="2479964" cy="256309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8"/>
          <p:cNvSpPr/>
          <p:nvPr/>
        </p:nvSpPr>
        <p:spPr>
          <a:xfrm>
            <a:off x="-2812473" y="2036618"/>
            <a:ext cx="775854" cy="141316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30K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8"/>
          <p:cNvSpPr/>
          <p:nvPr/>
        </p:nvSpPr>
        <p:spPr>
          <a:xfrm>
            <a:off x="-2008911" y="2036618"/>
            <a:ext cx="775854" cy="4987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15K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8"/>
          <p:cNvSpPr/>
          <p:nvPr/>
        </p:nvSpPr>
        <p:spPr>
          <a:xfrm>
            <a:off x="-2812473" y="4419600"/>
            <a:ext cx="2479964" cy="180109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Erro (5%)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8"/>
          <p:cNvSpPr/>
          <p:nvPr/>
        </p:nvSpPr>
        <p:spPr>
          <a:xfrm>
            <a:off x="-2008911" y="4239492"/>
            <a:ext cx="1676402" cy="1801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3,6K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8"/>
          <p:cNvSpPr/>
          <p:nvPr/>
        </p:nvSpPr>
        <p:spPr>
          <a:xfrm>
            <a:off x="-2008910" y="2611581"/>
            <a:ext cx="1468582" cy="141316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50k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8"/>
          <p:cNvSpPr/>
          <p:nvPr/>
        </p:nvSpPr>
        <p:spPr>
          <a:xfrm>
            <a:off x="-2812473" y="6012873"/>
            <a:ext cx="387927" cy="623454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-2466110" y="5777345"/>
            <a:ext cx="387927" cy="858982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8"/>
          <p:cNvSpPr/>
          <p:nvPr/>
        </p:nvSpPr>
        <p:spPr>
          <a:xfrm>
            <a:off x="-2119747" y="5541817"/>
            <a:ext cx="387927" cy="109451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8"/>
          <p:cNvSpPr/>
          <p:nvPr/>
        </p:nvSpPr>
        <p:spPr>
          <a:xfrm>
            <a:off x="-1773384" y="5306289"/>
            <a:ext cx="387927" cy="133003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8"/>
          <p:cNvSpPr/>
          <p:nvPr/>
        </p:nvSpPr>
        <p:spPr>
          <a:xfrm>
            <a:off x="-1427021" y="5070761"/>
            <a:ext cx="387927" cy="156556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8"/>
          <p:cNvSpPr/>
          <p:nvPr/>
        </p:nvSpPr>
        <p:spPr>
          <a:xfrm>
            <a:off x="-1080658" y="4835233"/>
            <a:ext cx="387927" cy="1801094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8"/>
          <p:cNvSpPr/>
          <p:nvPr/>
        </p:nvSpPr>
        <p:spPr>
          <a:xfrm>
            <a:off x="9240982" y="1274618"/>
            <a:ext cx="2618509" cy="2604655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8"/>
          <p:cNvSpPr txBox="1"/>
          <p:nvPr/>
        </p:nvSpPr>
        <p:spPr>
          <a:xfrm>
            <a:off x="9157849" y="1039091"/>
            <a:ext cx="7328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8"/>
          <p:cNvSpPr/>
          <p:nvPr/>
        </p:nvSpPr>
        <p:spPr>
          <a:xfrm>
            <a:off x="9240982" y="1274618"/>
            <a:ext cx="1309254" cy="260465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C1 = </a:t>
            </a: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DESISTENTES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8"/>
          <p:cNvSpPr/>
          <p:nvPr/>
        </p:nvSpPr>
        <p:spPr>
          <a:xfrm>
            <a:off x="10543308" y="1281543"/>
            <a:ext cx="1309254" cy="2604655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C2 = </a:t>
            </a: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ATIVOS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8"/>
          <p:cNvSpPr txBox="1"/>
          <p:nvPr/>
        </p:nvSpPr>
        <p:spPr>
          <a:xfrm>
            <a:off x="9157849" y="3966065"/>
            <a:ext cx="2951018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 = a dupla {Atributo;Valor} que rotula (indica a natureza) de uma instância (linha de dados).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 1= {Situação;Desistente}</a:t>
            </a:r>
            <a:b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 2= {Situação;Ativo}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7d3272fef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50"/>
              <a:buChar char="●"/>
            </a:pPr>
            <a:r>
              <a:rPr lang="pt-BR" sz="1350">
                <a:latin typeface="Arial"/>
                <a:ea typeface="Arial"/>
                <a:cs typeface="Arial"/>
                <a:sym typeface="Arial"/>
              </a:rPr>
              <a:t>Modelo de Trabalho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pt-BR" sz="1050">
                <a:latin typeface="Arial"/>
                <a:ea typeface="Arial"/>
                <a:cs typeface="Arial"/>
                <a:sym typeface="Arial"/>
              </a:rPr>
              <a:t>Apresentação dos conceitos e técnicas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pt-BR" sz="1050">
                <a:latin typeface="Arial"/>
                <a:ea typeface="Arial"/>
                <a:cs typeface="Arial"/>
                <a:sym typeface="Arial"/>
              </a:rPr>
              <a:t>Prática supervisionada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pt-BR" sz="1050">
                <a:latin typeface="Arial"/>
                <a:ea typeface="Arial"/>
                <a:cs typeface="Arial"/>
                <a:sym typeface="Arial"/>
              </a:rPr>
              <a:t>Discussão com a turma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pt-BR" sz="1050">
                <a:latin typeface="Arial"/>
                <a:ea typeface="Arial"/>
                <a:cs typeface="Arial"/>
                <a:sym typeface="Arial"/>
              </a:rPr>
              <a:t>Exercícios Práticos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pt-BR" sz="1350">
                <a:latin typeface="Arial"/>
                <a:ea typeface="Arial"/>
                <a:cs typeface="Arial"/>
                <a:sym typeface="Arial"/>
              </a:rPr>
              <a:t>Organização do módulo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pt-BR" sz="1050">
                <a:latin typeface="Arial"/>
                <a:ea typeface="Arial"/>
                <a:cs typeface="Arial"/>
                <a:sym typeface="Arial"/>
              </a:rPr>
              <a:t>Fase 1: </a:t>
            </a:r>
            <a:r>
              <a:rPr lang="pt-BR" sz="1050">
                <a:latin typeface="Arial"/>
                <a:ea typeface="Arial"/>
                <a:cs typeface="Arial"/>
                <a:sym typeface="Arial"/>
              </a:rPr>
              <a:t>Machine Learning (Preparação de dados, Cluster, Classificadores, Visão Computacional)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pt-BR" sz="1050">
                <a:latin typeface="Arial"/>
                <a:ea typeface="Arial"/>
                <a:cs typeface="Arial"/>
                <a:sym typeface="Arial"/>
              </a:rPr>
              <a:t>Fase 2: Redes Neurais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pt-BR" sz="1050">
                <a:latin typeface="Arial"/>
                <a:ea typeface="Arial"/>
                <a:cs typeface="Arial"/>
                <a:sym typeface="Arial"/>
              </a:rPr>
              <a:t>Fase 3: Pipeline.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pt-BR" sz="1350">
                <a:latin typeface="Arial"/>
                <a:ea typeface="Arial"/>
                <a:cs typeface="Arial"/>
                <a:sym typeface="Arial"/>
              </a:rPr>
              <a:t>Aulas das 19h00 às 21h40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pt-BR" sz="1350">
                <a:latin typeface="Arial"/>
                <a:ea typeface="Arial"/>
                <a:cs typeface="Arial"/>
                <a:sym typeface="Arial"/>
              </a:rPr>
              <a:t>Avaliação bimestral: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Atividades práticas das aulas: 2,5 pontos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Atividade prática final: 2,5 pontos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pt-BR" sz="1350">
                <a:latin typeface="Arial"/>
                <a:ea typeface="Arial"/>
                <a:cs typeface="Arial"/>
                <a:sym typeface="Arial"/>
              </a:rPr>
              <a:t>A chamada está suspensa no primeiro bimestre.</a:t>
            </a:r>
            <a:br>
              <a:rPr lang="pt-BR" sz="1350">
                <a:latin typeface="Arial"/>
                <a:ea typeface="Arial"/>
                <a:cs typeface="Arial"/>
                <a:sym typeface="Arial"/>
              </a:rPr>
            </a:br>
            <a:r>
              <a:rPr lang="pt-BR" sz="1350">
                <a:latin typeface="Arial"/>
                <a:ea typeface="Arial"/>
                <a:cs typeface="Arial"/>
                <a:sym typeface="Arial"/>
              </a:rPr>
              <a:t>	A chamada do segundo bimestre ainda será definida pela reitoria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pt-BR" sz="1350">
                <a:latin typeface="Arial"/>
                <a:ea typeface="Arial"/>
                <a:cs typeface="Arial"/>
                <a:sym typeface="Arial"/>
              </a:rPr>
              <a:t>Orientação tecnológica: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pt-BR" sz="1050">
                <a:latin typeface="Arial"/>
                <a:ea typeface="Arial"/>
                <a:cs typeface="Arial"/>
                <a:sym typeface="Arial"/>
              </a:rPr>
              <a:t>Python para todos os modelos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Char char="●"/>
            </a:pPr>
            <a:r>
              <a:rPr lang="pt-BR" sz="1050">
                <a:latin typeface="Arial"/>
                <a:ea typeface="Arial"/>
                <a:cs typeface="Arial"/>
                <a:sym typeface="Arial"/>
              </a:rPr>
              <a:t>C, C++ ou J like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e7d3272fef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Contrato didático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9"/>
          <p:cNvSpPr txBox="1"/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 de contingência (ou de confusão)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9"/>
          <p:cNvSpPr txBox="1"/>
          <p:nvPr>
            <p:ph idx="1" type="body"/>
          </p:nvPr>
        </p:nvSpPr>
        <p:spPr>
          <a:xfrm>
            <a:off x="457200" y="1196752"/>
            <a:ext cx="8229600" cy="5472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 o número de classificações corretas e de classificações preditas.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 como base para a determinação dos indicadores de acurácia do modelo classificador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2" name="Google Shape;362;p19"/>
          <p:cNvGraphicFramePr/>
          <p:nvPr/>
        </p:nvGraphicFramePr>
        <p:xfrm>
          <a:off x="1547664" y="27797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{D4D77D14-936A-443B-8480-A36FD9A9072E}</a:tableStyleId>
              </a:tblPr>
              <a:tblGrid>
                <a:gridCol w="1476175"/>
                <a:gridCol w="1476175"/>
                <a:gridCol w="1476175"/>
                <a:gridCol w="1476175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Classe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Predita C1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Predita C2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Tx Erro de Classe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Verdadeira C1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Nº VP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Nº FN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Verdadeira C2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Nº FP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Nº VN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63" name="Google Shape;363;p19"/>
          <p:cNvSpPr txBox="1"/>
          <p:nvPr/>
        </p:nvSpPr>
        <p:spPr>
          <a:xfrm>
            <a:off x="2843808" y="5116420"/>
            <a:ext cx="3456384" cy="6168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89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0"/>
          <p:cNvSpPr txBox="1"/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Acurácia de modelos classificadores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0"/>
          <p:cNvSpPr txBox="1"/>
          <p:nvPr>
            <p:ph idx="1" type="body"/>
          </p:nvPr>
        </p:nvSpPr>
        <p:spPr>
          <a:xfrm>
            <a:off x="457200" y="1196752"/>
            <a:ext cx="8229600" cy="5472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-252536" y="980728"/>
            <a:ext cx="3456384" cy="6168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89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-468560" y="2067846"/>
            <a:ext cx="4608512" cy="6169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89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-396552" y="3316092"/>
            <a:ext cx="4608512" cy="61696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89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-252536" y="4708354"/>
            <a:ext cx="4608512" cy="6648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74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4067945" y="980728"/>
            <a:ext cx="52565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Acurácia global do algoritmo em relação à classe ou aos exemplos dos dados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0"/>
          <p:cNvSpPr txBox="1"/>
          <p:nvPr/>
        </p:nvSpPr>
        <p:spPr>
          <a:xfrm>
            <a:off x="4067944" y="2060848"/>
            <a:ext cx="52565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Capacidade do modelo identificar verdadeiros positivos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0"/>
          <p:cNvSpPr txBox="1"/>
          <p:nvPr/>
        </p:nvSpPr>
        <p:spPr>
          <a:xfrm>
            <a:off x="4067944" y="3358733"/>
            <a:ext cx="52565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Capacidade do modelo identificar verdadeiros negativos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0"/>
          <p:cNvSpPr txBox="1"/>
          <p:nvPr/>
        </p:nvSpPr>
        <p:spPr>
          <a:xfrm>
            <a:off x="4067944" y="4726885"/>
            <a:ext cx="52565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Média ponderada das capacidades preditivas do algoritmo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0"/>
          <p:cNvSpPr txBox="1"/>
          <p:nvPr/>
        </p:nvSpPr>
        <p:spPr>
          <a:xfrm>
            <a:off x="983075" y="2576888"/>
            <a:ext cx="6360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NO WEKA, MOSTRA COMO PRECISION.</a:t>
            </a:r>
            <a:endParaRPr b="0" i="0" sz="1400" u="none" cap="none" strike="noStrike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0"/>
          <p:cNvSpPr txBox="1"/>
          <p:nvPr/>
        </p:nvSpPr>
        <p:spPr>
          <a:xfrm>
            <a:off x="1091300" y="4044688"/>
            <a:ext cx="6360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NO WEKA, MOSTRA COMO RECALL.</a:t>
            </a:r>
            <a:endParaRPr b="0" i="0" sz="1400" u="none" cap="none" strike="noStrike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"/>
          <p:cNvSpPr txBox="1"/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Acurácia de modelos classificadores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1"/>
          <p:cNvSpPr txBox="1"/>
          <p:nvPr>
            <p:ph idx="1" type="body"/>
          </p:nvPr>
        </p:nvSpPr>
        <p:spPr>
          <a:xfrm>
            <a:off x="457200" y="727830"/>
            <a:ext cx="8229600" cy="5472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827584" y="692696"/>
            <a:ext cx="6498959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Kappa statistic.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Medida de acurácia utilizada para comparação entre classificadores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Considera a </a:t>
            </a:r>
            <a:r>
              <a:rPr b="0" i="1" lang="pt-BR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acurácia observada 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a </a:t>
            </a:r>
            <a:r>
              <a:rPr b="0" i="1" lang="pt-BR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acurácia esperada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Dada a matriz de contigencia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7" name="Google Shape;387;p21"/>
          <p:cNvGraphicFramePr/>
          <p:nvPr/>
        </p:nvGraphicFramePr>
        <p:xfrm>
          <a:off x="4139952" y="21023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{28138EDA-0881-44A8-9843-46B7E6662D08}</a:tableStyleId>
              </a:tblPr>
              <a:tblGrid>
                <a:gridCol w="1008100"/>
                <a:gridCol w="1008100"/>
                <a:gridCol w="1008100"/>
              </a:tblGrid>
              <a:tr h="18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Mulheres 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Homens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Mulheres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10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Homens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5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cap="none" strike="noStrike"/>
                        <a:t>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</a:tbl>
          </a:graphicData>
        </a:graphic>
      </p:graphicFrame>
      <p:sp>
        <p:nvSpPr>
          <p:cNvPr id="388" name="Google Shape;388;p21"/>
          <p:cNvSpPr txBox="1"/>
          <p:nvPr/>
        </p:nvSpPr>
        <p:spPr>
          <a:xfrm>
            <a:off x="5625077" y="1772816"/>
            <a:ext cx="110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Realidade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 rot="-5400000">
            <a:off x="3468293" y="2390398"/>
            <a:ext cx="9739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Previsão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1043609" y="3068960"/>
            <a:ext cx="7704856" cy="36828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92" r="0" t="-49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Exercício</a:t>
            </a:r>
            <a:endParaRPr b="0" i="0" sz="4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 a matriz de contingência abaixo, determine e explique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Kappa</a:t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Prel</a:t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Recall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Spec</a:t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7" name="Google Shape;397;p22"/>
          <p:cNvGraphicFramePr/>
          <p:nvPr/>
        </p:nvGraphicFramePr>
        <p:xfrm>
          <a:off x="5148064" y="33569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{28138EDA-0881-44A8-9843-46B7E6662D08}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18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 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a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b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a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49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 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 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b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47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 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3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48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</a:tbl>
          </a:graphicData>
        </a:graphic>
      </p:graphicFrame>
      <p:sp>
        <p:nvSpPr>
          <p:cNvPr id="398" name="Google Shape;398;p22"/>
          <p:cNvSpPr txBox="1"/>
          <p:nvPr/>
        </p:nvSpPr>
        <p:spPr>
          <a:xfrm>
            <a:off x="5985117" y="3075863"/>
            <a:ext cx="110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Realidade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2"/>
          <p:cNvSpPr txBox="1"/>
          <p:nvPr/>
        </p:nvSpPr>
        <p:spPr>
          <a:xfrm rot="-5400000">
            <a:off x="4548413" y="3875343"/>
            <a:ext cx="9739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Previsão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"/>
          <p:cNvSpPr txBox="1"/>
          <p:nvPr>
            <p:ph type="title"/>
          </p:nvPr>
        </p:nvSpPr>
        <p:spPr>
          <a:xfrm>
            <a:off x="457200" y="-171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Avaliação de algoritmos classificadores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3"/>
          <p:cNvSpPr txBox="1"/>
          <p:nvPr>
            <p:ph idx="1" type="body"/>
          </p:nvPr>
        </p:nvSpPr>
        <p:spPr>
          <a:xfrm>
            <a:off x="457200" y="836712"/>
            <a:ext cx="8229600" cy="5472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há algoritmo que apresente um melhor desempenho para todos os problemas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necessário utilizar uma metodologia que permita avaliar e comparar algoritmos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Testes devem comparar as conclusões do classificador com as classes oriundas da base</a:t>
            </a:r>
            <a:endParaRPr/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4"/>
          <p:cNvSpPr txBox="1"/>
          <p:nvPr>
            <p:ph type="title"/>
          </p:nvPr>
        </p:nvSpPr>
        <p:spPr>
          <a:xfrm>
            <a:off x="457200" y="-171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Avaliação de algoritmos classificadores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4"/>
          <p:cNvSpPr txBox="1"/>
          <p:nvPr>
            <p:ph idx="1" type="body"/>
          </p:nvPr>
        </p:nvSpPr>
        <p:spPr>
          <a:xfrm>
            <a:off x="457200" y="836712"/>
            <a:ext cx="8229600" cy="5472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pt-B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Testes(1/2)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Resubstituição</a:t>
            </a: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Construir o classificador e testar seu desempenho no mesmo conjunto de exemplos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pt-B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Gera uma tendência otimista distorcida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pt-B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Necessidade de métodos de reamostragem em que os testes sejam realizados sobre exemplos diferentes daqueles utilizados na aprendizagem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 Out</a:t>
            </a: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Divide os exemplos em uma porcentagem fixa de exemplos </a:t>
            </a:r>
            <a:r>
              <a:rPr b="0" i="1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treinamento e (1-</a:t>
            </a:r>
            <a:r>
              <a:rPr b="0" i="1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para testes.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pt-B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Tipicamente: p=2/3 e (1-p) = 1/3, mas não há fundamento teórico que comprove a eficácia desta divisão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5"/>
          <p:cNvSpPr txBox="1"/>
          <p:nvPr>
            <p:ph type="title"/>
          </p:nvPr>
        </p:nvSpPr>
        <p:spPr>
          <a:xfrm>
            <a:off x="457200" y="-171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Avaliação de algoritmos classificadores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5"/>
          <p:cNvSpPr txBox="1"/>
          <p:nvPr>
            <p:ph idx="1" type="body"/>
          </p:nvPr>
        </p:nvSpPr>
        <p:spPr>
          <a:xfrm>
            <a:off x="457200" y="836712"/>
            <a:ext cx="8229600" cy="5472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pt-BR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Testes (2/2)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pt-BR" sz="238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Cross-Validation</a:t>
            </a:r>
            <a:r>
              <a:rPr b="0" i="0" lang="pt-BR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os exemplos são divididos em </a:t>
            </a:r>
            <a:r>
              <a:rPr b="0" i="1" lang="pt-BR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pt-BR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partições mutuamente excludentes e tamanho </a:t>
            </a:r>
            <a:r>
              <a:rPr b="0" i="1" lang="pt-BR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pt-BR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0" i="1" lang="pt-BR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pt-BR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pt-BR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exemplos nas (</a:t>
            </a:r>
            <a:r>
              <a:rPr b="0" i="1" lang="pt-BR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pt-BR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-1) partições são utilizados para treinamento e a hipótese induzida é testada na partição remanescente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pt-BR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processo é repetido </a:t>
            </a:r>
            <a:r>
              <a:rPr b="0" i="1" lang="pt-BR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pt-BR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vezes, considerando uma partição diferente para cada teste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pt-BR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acurácia é obtida com a média dos erros de todas as iterações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pt-BR" sz="238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Stratified Cross-Validation</a:t>
            </a:r>
            <a:r>
              <a:rPr b="0" i="0" lang="pt-BR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Semelhante ao Cross-Validation. Porém, as distribuição de classes é mantida em cada uma das partições gerada.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pt-BR" sz="238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Leave-one-out</a:t>
            </a:r>
            <a:r>
              <a:rPr b="0" i="0" lang="pt-BR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 treinamento é realizado em um conjunto (</a:t>
            </a:r>
            <a:r>
              <a:rPr b="0" i="1" lang="pt-BR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r>
              <a:rPr b="0" i="0" lang="pt-BR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de exemplos e a hipótese induzida é testada no único exemplo remanescente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pt-BR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erro é obtido pela média dos erros (soma dos erros divida por </a:t>
            </a:r>
            <a:r>
              <a:rPr b="0" i="1" lang="pt-BR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pt-BR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Inteligência</a:t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Habilidade para a resolução de problemas complexo</a:t>
            </a:r>
            <a:r>
              <a:rPr lang="pt-BR"/>
              <a:t>s</a:t>
            </a:r>
            <a:r>
              <a:rPr b="0" i="0" lang="pt-BR" sz="2400" u="none" cap="none" strike="noStrike">
                <a:solidFill>
                  <a:srgbClr val="C00000"/>
                </a:solidFill>
              </a:rPr>
              <a:t> (forçam a mudança do comportament</a:t>
            </a:r>
            <a:r>
              <a:rPr lang="pt-BR" sz="2400">
                <a:solidFill>
                  <a:srgbClr val="C00000"/>
                </a:solidFill>
              </a:rPr>
              <a:t>o a cada instância do problema)</a:t>
            </a:r>
            <a:endParaRPr>
              <a:solidFill>
                <a:srgbClr val="C00000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"O centro do comportamento inteligente humano está na habilidade para adaptar ou modificar o comportamento com base na racionalidade e empregar várias habilidades a uma dada situação“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-2829235" y="204841"/>
            <a:ext cx="10310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Situação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-2108799" y="589791"/>
            <a:ext cx="10711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Decisões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3"/>
          <p:cNvCxnSpPr>
            <a:stCxn id="98" idx="2"/>
          </p:cNvCxnSpPr>
          <p:nvPr/>
        </p:nvCxnSpPr>
        <p:spPr>
          <a:xfrm flipH="1" rot="-5400000">
            <a:off x="-2264359" y="463268"/>
            <a:ext cx="231000" cy="3297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1" name="Google Shape;101;p3"/>
          <p:cNvSpPr txBox="1"/>
          <p:nvPr/>
        </p:nvSpPr>
        <p:spPr>
          <a:xfrm>
            <a:off x="-1778515" y="1227100"/>
            <a:ext cx="8418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3"/>
          <p:cNvCxnSpPr>
            <a:stCxn id="99" idx="2"/>
          </p:cNvCxnSpPr>
          <p:nvPr/>
        </p:nvCxnSpPr>
        <p:spPr>
          <a:xfrm flipH="1" rot="-5400000">
            <a:off x="-1737636" y="1061968"/>
            <a:ext cx="329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3" name="Google Shape;103;p3"/>
          <p:cNvCxnSpPr/>
          <p:nvPr/>
        </p:nvCxnSpPr>
        <p:spPr>
          <a:xfrm rot="10800000">
            <a:off x="-2260124" y="1728841"/>
            <a:ext cx="1323506" cy="13854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3"/>
          <p:cNvSpPr txBox="1"/>
          <p:nvPr/>
        </p:nvSpPr>
        <p:spPr>
          <a:xfrm>
            <a:off x="-2246268" y="1811961"/>
            <a:ext cx="132350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 entre o esperado e o alcançado</a:t>
            </a:r>
            <a:endParaRPr/>
          </a:p>
        </p:txBody>
      </p:sp>
      <p:cxnSp>
        <p:nvCxnSpPr>
          <p:cNvPr id="105" name="Google Shape;105;p3"/>
          <p:cNvCxnSpPr/>
          <p:nvPr/>
        </p:nvCxnSpPr>
        <p:spPr>
          <a:xfrm>
            <a:off x="-2940071" y="358729"/>
            <a:ext cx="831272" cy="117614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6" name="Google Shape;106;p3"/>
          <p:cNvSpPr txBox="1"/>
          <p:nvPr/>
        </p:nvSpPr>
        <p:spPr>
          <a:xfrm>
            <a:off x="10875818" y="651164"/>
            <a:ext cx="3048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1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10529455" y="805052"/>
            <a:ext cx="83127" cy="4571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10681855" y="957452"/>
            <a:ext cx="83127" cy="4571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11194485" y="763477"/>
            <a:ext cx="83127" cy="4571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0377055" y="512618"/>
            <a:ext cx="1052945" cy="637309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0155365" y="957452"/>
            <a:ext cx="83127" cy="45719"/>
          </a:xfrm>
          <a:prstGeom prst="ellipse">
            <a:avLst/>
          </a:prstGeom>
          <a:solidFill>
            <a:srgbClr val="E36C09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3"/>
          <p:cNvCxnSpPr>
            <a:endCxn id="111" idx="5"/>
          </p:cNvCxnSpPr>
          <p:nvPr/>
        </p:nvCxnSpPr>
        <p:spPr>
          <a:xfrm rot="10800000">
            <a:off x="10226318" y="996476"/>
            <a:ext cx="801900" cy="1040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3" name="Google Shape;113;p3"/>
          <p:cNvSpPr txBox="1"/>
          <p:nvPr/>
        </p:nvSpPr>
        <p:spPr>
          <a:xfrm>
            <a:off x="10764982" y="2036618"/>
            <a:ext cx="5132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3"/>
          <p:cNvCxnSpPr/>
          <p:nvPr/>
        </p:nvCxnSpPr>
        <p:spPr>
          <a:xfrm>
            <a:off x="9712036" y="3103418"/>
            <a:ext cx="2008909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3"/>
          <p:cNvCxnSpPr/>
          <p:nvPr/>
        </p:nvCxnSpPr>
        <p:spPr>
          <a:xfrm>
            <a:off x="9712036" y="2884974"/>
            <a:ext cx="13854" cy="50783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3"/>
          <p:cNvCxnSpPr/>
          <p:nvPr/>
        </p:nvCxnSpPr>
        <p:spPr>
          <a:xfrm>
            <a:off x="11734799" y="2884974"/>
            <a:ext cx="13854" cy="50783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3"/>
          <p:cNvSpPr txBox="1"/>
          <p:nvPr/>
        </p:nvSpPr>
        <p:spPr>
          <a:xfrm>
            <a:off x="9419561" y="3528310"/>
            <a:ext cx="61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11380919" y="3528310"/>
            <a:ext cx="60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725890" y="2654119"/>
            <a:ext cx="1870365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lgDash"/>
            <a:round/>
            <a:headEnd len="med" w="med" type="stealth"/>
            <a:tailEnd len="med" w="med" type="stealth"/>
          </a:ln>
        </p:spPr>
      </p:cxnSp>
      <p:cxnSp>
        <p:nvCxnSpPr>
          <p:cNvPr id="120" name="Google Shape;120;p3"/>
          <p:cNvCxnSpPr/>
          <p:nvPr/>
        </p:nvCxnSpPr>
        <p:spPr>
          <a:xfrm flipH="1" rot="10800000">
            <a:off x="10758189" y="3301173"/>
            <a:ext cx="388800" cy="1436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1" name="Google Shape;121;p3"/>
          <p:cNvSpPr/>
          <p:nvPr/>
        </p:nvSpPr>
        <p:spPr>
          <a:xfrm>
            <a:off x="10238492" y="2915729"/>
            <a:ext cx="955993" cy="35394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-2883963" y="3143347"/>
            <a:ext cx="10310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Situação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-2163527" y="3528297"/>
            <a:ext cx="11047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Decisões 1’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3"/>
          <p:cNvCxnSpPr>
            <a:stCxn id="122" idx="2"/>
          </p:cNvCxnSpPr>
          <p:nvPr/>
        </p:nvCxnSpPr>
        <p:spPr>
          <a:xfrm flipH="1" rot="-5400000">
            <a:off x="-2319088" y="3401774"/>
            <a:ext cx="231000" cy="3297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5" name="Google Shape;125;p3"/>
          <p:cNvSpPr txBox="1"/>
          <p:nvPr/>
        </p:nvSpPr>
        <p:spPr>
          <a:xfrm>
            <a:off x="-1833243" y="4165606"/>
            <a:ext cx="8418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3"/>
          <p:cNvCxnSpPr>
            <a:stCxn id="123" idx="2"/>
          </p:cNvCxnSpPr>
          <p:nvPr/>
        </p:nvCxnSpPr>
        <p:spPr>
          <a:xfrm rot="5400000">
            <a:off x="-1784232" y="3992374"/>
            <a:ext cx="329400" cy="16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7" name="Google Shape;127;p3"/>
          <p:cNvCxnSpPr/>
          <p:nvPr/>
        </p:nvCxnSpPr>
        <p:spPr>
          <a:xfrm rot="10800000">
            <a:off x="-2314852" y="4667347"/>
            <a:ext cx="1323506" cy="13854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3"/>
          <p:cNvSpPr txBox="1"/>
          <p:nvPr/>
        </p:nvSpPr>
        <p:spPr>
          <a:xfrm>
            <a:off x="-2300996" y="4750467"/>
            <a:ext cx="132350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 entre o esperado e o alcançado</a:t>
            </a:r>
            <a:endParaRPr/>
          </a:p>
        </p:txBody>
      </p:sp>
      <p:cxnSp>
        <p:nvCxnSpPr>
          <p:cNvPr id="129" name="Google Shape;129;p3"/>
          <p:cNvCxnSpPr/>
          <p:nvPr/>
        </p:nvCxnSpPr>
        <p:spPr>
          <a:xfrm>
            <a:off x="-2994799" y="3297235"/>
            <a:ext cx="831272" cy="117614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0" name="Google Shape;130;p3"/>
          <p:cNvSpPr txBox="1"/>
          <p:nvPr/>
        </p:nvSpPr>
        <p:spPr>
          <a:xfrm>
            <a:off x="9683300" y="4908225"/>
            <a:ext cx="5895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Uma guia é avaliada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 máquina devide "não fraude"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o score é fraco; vai para o auditor;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O auditor verifica que "há fraude"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= drift/ requer correção / re treinamento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inteligentes</a:t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Emulam o comportamento inteligente humano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Habilidade para usar o </a:t>
            </a:r>
            <a:r>
              <a:rPr b="0" i="0" lang="pt-BR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conhecimento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desempenho de tarefas ou resolver problemas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Capacidade para aproveitar as associações e inferências para trabalhar com problemas complexos (similares a realidade)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4283968" y="5151383"/>
            <a:ext cx="4824536" cy="1661993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substantivo feminino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ação ou efeito de inferir; </a:t>
            </a:r>
            <a:r>
              <a:rPr b="0" i="0" lang="pt-BR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indução.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(</a:t>
            </a:r>
            <a:r>
              <a:rPr b="0" i="1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lógica)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operação intelectual por meio da qual se afirma a verdade de uma proposição em decorrência de sua ligação com outras já reconhecidas como verdadeiras.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4"/>
          <p:cNvCxnSpPr/>
          <p:nvPr/>
        </p:nvCxnSpPr>
        <p:spPr>
          <a:xfrm flipH="1">
            <a:off x="6539345" y="1745673"/>
            <a:ext cx="2410691" cy="90054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9" name="Google Shape;139;p4"/>
          <p:cNvSpPr txBox="1"/>
          <p:nvPr/>
        </p:nvSpPr>
        <p:spPr>
          <a:xfrm>
            <a:off x="8950036" y="1591784"/>
            <a:ext cx="10330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Repertório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9258729" y="1918853"/>
            <a:ext cx="1727926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T=0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Obtenção do 1º modelo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Altera o futuro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modelo desatualizado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 Obter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novo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baseados em conhecimento</a:t>
            </a:r>
            <a:endParaRPr b="0" i="0" sz="27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pt-B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Sistemas inteligentes cuja base de conhecimento está separada do código executável</a:t>
            </a:r>
            <a:endParaRPr/>
          </a:p>
          <a:p>
            <a:pPr indent="-1549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0" i="0" lang="pt-B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Tudo o que se sabe sobre o problema está explicitamente representado em uma base de conhecimento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base de conhecimento é explorada por um agente capaz de interpretá-la = mecanismo de inferência (ou motor de inferência)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Habilidade para resolver problemas sobre os quais não é conhecido um procedimento determinístico</a:t>
            </a:r>
            <a:endParaRPr/>
          </a:p>
          <a:p>
            <a:pPr indent="-1549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-2365475" y="1602050"/>
            <a:ext cx="1289700" cy="10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-2273375" y="3198850"/>
            <a:ext cx="1105500" cy="7677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Razões para desenvolver um SBC</a:t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654693" y="1455909"/>
            <a:ext cx="2304256" cy="936104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539552" y="4797152"/>
            <a:ext cx="237626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Necessidade de retenção do conhecimento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611560" y="1583268"/>
            <a:ext cx="23762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Solucionar é altamente remunerativo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650060" y="2579162"/>
            <a:ext cx="2304256" cy="936104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592310" y="2564904"/>
            <a:ext cx="237626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ausência de um especialista afeta a eficiência da tarefa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640435" y="3717032"/>
            <a:ext cx="2304256" cy="936104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611560" y="3729806"/>
            <a:ext cx="237626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Especialistas são necessários em vários locais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611560" y="4869160"/>
            <a:ext cx="2304256" cy="936104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5436096" y="3140968"/>
            <a:ext cx="2304256" cy="936104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5364088" y="3286725"/>
            <a:ext cx="25278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JUSTIFICÁVEL DESENVOLVER UM SBC</a:t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3007792" y="3408984"/>
            <a:ext cx="23762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E/OU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3727872" y="3434710"/>
            <a:ext cx="864096" cy="31009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1979712" y="1670840"/>
            <a:ext cx="2088232" cy="3198319"/>
          </a:xfrm>
          <a:custGeom>
            <a:rect b="b" l="l" r="r" t="t"/>
            <a:pathLst>
              <a:path extrusionOk="0" h="120000" w="120000">
                <a:moveTo>
                  <a:pt x="59318" y="2290"/>
                </a:moveTo>
                <a:lnTo>
                  <a:pt x="59318" y="2290"/>
                </a:lnTo>
                <a:cubicBezTo>
                  <a:pt x="86409" y="1956"/>
                  <a:pt x="109918" y="21313"/>
                  <a:pt x="115351" y="48425"/>
                </a:cubicBezTo>
                <a:lnTo>
                  <a:pt x="118838" y="48453"/>
                </a:lnTo>
                <a:lnTo>
                  <a:pt x="114690" y="60432"/>
                </a:lnTo>
                <a:lnTo>
                  <a:pt x="108221" y="48369"/>
                </a:lnTo>
                <a:lnTo>
                  <a:pt x="111708" y="48397"/>
                </a:lnTo>
                <a:cubicBezTo>
                  <a:pt x="106430" y="22626"/>
                  <a:pt x="84524" y="4325"/>
                  <a:pt x="59346" y="4651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2051720" y="2750961"/>
            <a:ext cx="1872208" cy="1326111"/>
          </a:xfrm>
          <a:custGeom>
            <a:rect b="b" l="l" r="r" t="t"/>
            <a:pathLst>
              <a:path extrusionOk="0" h="120000" w="120000">
                <a:moveTo>
                  <a:pt x="59691" y="3502"/>
                </a:moveTo>
                <a:lnTo>
                  <a:pt x="59691" y="3502"/>
                </a:lnTo>
                <a:cubicBezTo>
                  <a:pt x="82231" y="3383"/>
                  <a:pt x="102764" y="16206"/>
                  <a:pt x="112217" y="36304"/>
                </a:cubicBezTo>
                <a:lnTo>
                  <a:pt x="114434" y="36342"/>
                </a:lnTo>
                <a:lnTo>
                  <a:pt x="116231" y="60961"/>
                </a:lnTo>
                <a:lnTo>
                  <a:pt x="106914" y="36214"/>
                </a:lnTo>
                <a:lnTo>
                  <a:pt x="109106" y="36251"/>
                </a:lnTo>
                <a:lnTo>
                  <a:pt x="109106" y="36251"/>
                </a:lnTo>
                <a:cubicBezTo>
                  <a:pt x="99729" y="18300"/>
                  <a:pt x="80591" y="7012"/>
                  <a:pt x="59711" y="7117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6"/>
          <p:cNvSpPr/>
          <p:nvPr/>
        </p:nvSpPr>
        <p:spPr>
          <a:xfrm flipH="1" rot="10800000">
            <a:off x="1835697" y="2276872"/>
            <a:ext cx="2232248" cy="3198319"/>
          </a:xfrm>
          <a:custGeom>
            <a:rect b="b" l="l" r="r" t="t"/>
            <a:pathLst>
              <a:path extrusionOk="0" h="120000" w="120000">
                <a:moveTo>
                  <a:pt x="59364" y="2447"/>
                </a:moveTo>
                <a:cubicBezTo>
                  <a:pt x="86139" y="2140"/>
                  <a:pt x="109449" y="21022"/>
                  <a:pt x="115187" y="47667"/>
                </a:cubicBezTo>
                <a:lnTo>
                  <a:pt x="118668" y="47696"/>
                </a:lnTo>
                <a:lnTo>
                  <a:pt x="114689" y="60462"/>
                </a:lnTo>
                <a:lnTo>
                  <a:pt x="108051" y="47606"/>
                </a:lnTo>
                <a:lnTo>
                  <a:pt x="111531" y="47636"/>
                </a:lnTo>
                <a:cubicBezTo>
                  <a:pt x="105947" y="22430"/>
                  <a:pt x="84247" y="4673"/>
                  <a:pt x="59392" y="4971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/>
          <p:nvPr/>
        </p:nvSpPr>
        <p:spPr>
          <a:xfrm flipH="1" rot="10800000">
            <a:off x="1943708" y="3212976"/>
            <a:ext cx="1980220" cy="1326111"/>
          </a:xfrm>
          <a:custGeom>
            <a:rect b="b" l="l" r="r" t="t"/>
            <a:pathLst>
              <a:path extrusionOk="0" h="120000" w="120000">
                <a:moveTo>
                  <a:pt x="59708" y="3502"/>
                </a:moveTo>
                <a:lnTo>
                  <a:pt x="59708" y="3502"/>
                </a:lnTo>
                <a:cubicBezTo>
                  <a:pt x="81819" y="3392"/>
                  <a:pt x="102046" y="15683"/>
                  <a:pt x="111774" y="35140"/>
                </a:cubicBezTo>
                <a:lnTo>
                  <a:pt x="113817" y="35177"/>
                </a:lnTo>
                <a:lnTo>
                  <a:pt x="116435" y="61021"/>
                </a:lnTo>
                <a:lnTo>
                  <a:pt x="106707" y="35049"/>
                </a:lnTo>
                <a:lnTo>
                  <a:pt x="108720" y="35085"/>
                </a:lnTo>
                <a:lnTo>
                  <a:pt x="108720" y="35085"/>
                </a:lnTo>
                <a:cubicBezTo>
                  <a:pt x="99069" y="17785"/>
                  <a:pt x="80211" y="7020"/>
                  <a:pt x="59727" y="7117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4716016" y="3523150"/>
            <a:ext cx="576064" cy="16674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1769950" y="5720475"/>
            <a:ext cx="18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Sistemas especialistas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Aplicações SBC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Interpretação</a:t>
            </a: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analisar dados para determinar seu significado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–"/>
            </a:pPr>
            <a:r>
              <a:rPr b="0" i="0" lang="pt-BR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Tratamento de imagens e reconhecimento de voz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Classificação</a:t>
            </a: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determinar um resultado a partir de um conjunto de valores obtidos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–"/>
            </a:pPr>
            <a:r>
              <a:rPr b="0" i="0" lang="pt-BR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Determinar o melhor tratamento para pacientes;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–"/>
            </a:pPr>
            <a:r>
              <a:rPr b="0" i="0" lang="pt-BR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Identificar falhas em sistemas;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–"/>
            </a:pPr>
            <a:r>
              <a:rPr b="0" i="0" lang="pt-BR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Determinar eventos futuros.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observação contínua de sistemas a fim de realizar ações quando um determinado evento ocorre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–"/>
            </a:pPr>
            <a:r>
              <a:rPr b="0" i="0" lang="pt-BR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Monitoramento de usinas nucleares; de pacientes em UTI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determinar sequencia de ações para atingir uma meta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–"/>
            </a:pPr>
            <a:r>
              <a:rPr b="0" i="0" lang="pt-BR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Planejamento de ações de robôs; experimentos em genética molecular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desenvolver especificações de objetos, de forma a satisfazer um conjunto de requisitos.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–"/>
            </a:pPr>
            <a:r>
              <a:rPr b="0" i="0" lang="pt-BR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de engenharia, circuitos impressos, projetos de areonaves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/>
          <p:nvPr/>
        </p:nvSpPr>
        <p:spPr>
          <a:xfrm>
            <a:off x="2339751" y="1403484"/>
            <a:ext cx="4464496" cy="1440160"/>
          </a:xfrm>
          <a:prstGeom prst="rect">
            <a:avLst/>
          </a:prstGeom>
          <a:solidFill>
            <a:srgbClr val="DDD9C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geral de um SBC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2483767" y="1413109"/>
            <a:ext cx="1368152" cy="97210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Coletor de dados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3851556" y="1403484"/>
            <a:ext cx="1440523" cy="97210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 de inferência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5292079" y="1403484"/>
            <a:ext cx="1368152" cy="97210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 de explicações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3393679" y="2483604"/>
            <a:ext cx="21864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NÚCLEO DO SISTEMA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2339752" y="2838678"/>
            <a:ext cx="1512530" cy="792088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3852282" y="2843311"/>
            <a:ext cx="1439797" cy="792088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Memória de trabalho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5305935" y="2847944"/>
            <a:ext cx="1512168" cy="782822"/>
          </a:xfrm>
          <a:prstGeom prst="rect">
            <a:avLst/>
          </a:prstGeom>
          <a:solidFill>
            <a:srgbClr val="FABF8E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conhecimento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2339752" y="836712"/>
            <a:ext cx="4464495" cy="576397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de usuário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 txBox="1"/>
          <p:nvPr>
            <p:ph idx="1" type="body"/>
          </p:nvPr>
        </p:nvSpPr>
        <p:spPr>
          <a:xfrm>
            <a:off x="457017" y="3717032"/>
            <a:ext cx="8229600" cy="252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conhecimento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representação explícita e formal do conhecimento sobre um determinado domínio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dados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área para obtenção ou armazenamento de informações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Memória de trabalho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conclusões intermediárias obtidas durante o processamento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Coletor de dados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sensores ou áreas para entrada de dados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 de inferência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responsável pelo raciocínio do SBC. Recebe os dados obtidos pelo coletor e percorre a base de conhecimento buscando conclusões para o problema em questão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 de explicações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justifica as conclusões obtidas.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que: explica porque o CD precisar de mais informações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Como: descreve a sequencia de raciocínios percorrida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se: permite a execução de raciocínios baseados em mudanças na entrada dos dados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que não: justifica porque determinadas conclusões não foram obtidas</a:t>
            </a:r>
            <a:endParaRPr/>
          </a:p>
        </p:txBody>
      </p:sp>
      <p:sp>
        <p:nvSpPr>
          <p:cNvPr id="193" name="Google Shape;193;p8"/>
          <p:cNvSpPr txBox="1"/>
          <p:nvPr/>
        </p:nvSpPr>
        <p:spPr>
          <a:xfrm>
            <a:off x="4600052" y="6539346"/>
            <a:ext cx="34596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Inteligentes. Solange Rezende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/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Representação do conhecimento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"/>
          <p:cNvSpPr txBox="1"/>
          <p:nvPr>
            <p:ph idx="1" type="body"/>
          </p:nvPr>
        </p:nvSpPr>
        <p:spPr>
          <a:xfrm>
            <a:off x="457200" y="119675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pt-B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 que substitui o objeto ou fenômeno real, permitindo a uma entidade determinar as consequencias de uma condição pelo pensamento ao invés de sua realização </a:t>
            </a:r>
            <a:endParaRPr>
              <a:solidFill>
                <a:srgbClr val="C00000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7"/>
              <a:buFont typeface="Arial"/>
              <a:buNone/>
            </a:pPr>
            <a:r>
              <a:rPr b="0" i="0" lang="pt-BR" sz="17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(Davis, Shorobe e Szolovits, 1993)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 permitir sua interpretação por humanos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Abstrata ao funcionamento do motor de inferência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ser utilizada mesmo que não aborde todas as situações possíveis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0" i="0" lang="pt-B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-1801093" y="3976255"/>
            <a:ext cx="318655" cy="11083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-2119747" y="3519052"/>
            <a:ext cx="1039091" cy="29094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-2507673" y="2992582"/>
            <a:ext cx="1801091" cy="36021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-2992582" y="2479964"/>
            <a:ext cx="2992582" cy="36021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9"/>
          <p:cNvCxnSpPr/>
          <p:nvPr/>
        </p:nvCxnSpPr>
        <p:spPr>
          <a:xfrm>
            <a:off x="-1607128" y="983672"/>
            <a:ext cx="0" cy="1302327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5" name="Google Shape;205;p9"/>
          <p:cNvSpPr/>
          <p:nvPr/>
        </p:nvSpPr>
        <p:spPr>
          <a:xfrm>
            <a:off x="-2805548" y="4419600"/>
            <a:ext cx="2327564" cy="36021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Especialistas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