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9" r:id="rId5"/>
    <p:sldId id="270" r:id="rId6"/>
    <p:sldId id="272" r:id="rId7"/>
    <p:sldId id="273" r:id="rId8"/>
    <p:sldId id="275" r:id="rId9"/>
    <p:sldId id="274" r:id="rId10"/>
    <p:sldId id="276" r:id="rId11"/>
    <p:sldId id="260" r:id="rId12"/>
    <p:sldId id="277" r:id="rId13"/>
    <p:sldId id="278" r:id="rId14"/>
    <p:sldId id="279" r:id="rId15"/>
    <p:sldId id="280" r:id="rId16"/>
    <p:sldId id="281" r:id="rId17"/>
    <p:sldId id="335" r:id="rId18"/>
    <p:sldId id="291" r:id="rId19"/>
    <p:sldId id="333" r:id="rId20"/>
    <p:sldId id="285" r:id="rId21"/>
    <p:sldId id="331" r:id="rId22"/>
    <p:sldId id="261" r:id="rId23"/>
    <p:sldId id="292" r:id="rId24"/>
    <p:sldId id="293" r:id="rId25"/>
    <p:sldId id="263" r:id="rId26"/>
    <p:sldId id="296" r:id="rId27"/>
    <p:sldId id="295" r:id="rId28"/>
    <p:sldId id="317" r:id="rId29"/>
    <p:sldId id="320" r:id="rId30"/>
    <p:sldId id="322" r:id="rId31"/>
    <p:sldId id="323" r:id="rId32"/>
    <p:sldId id="321" r:id="rId33"/>
    <p:sldId id="324" r:id="rId34"/>
    <p:sldId id="264" r:id="rId35"/>
    <p:sldId id="326" r:id="rId36"/>
    <p:sldId id="327" r:id="rId37"/>
    <p:sldId id="341" r:id="rId38"/>
    <p:sldId id="266" r:id="rId39"/>
    <p:sldId id="299" r:id="rId40"/>
    <p:sldId id="265" r:id="rId41"/>
    <p:sldId id="329" r:id="rId42"/>
    <p:sldId id="316" r:id="rId43"/>
    <p:sldId id="298" r:id="rId44"/>
    <p:sldId id="339" r:id="rId45"/>
    <p:sldId id="340" r:id="rId46"/>
    <p:sldId id="342" r:id="rId47"/>
    <p:sldId id="267" r:id="rId48"/>
    <p:sldId id="300" r:id="rId49"/>
    <p:sldId id="301" r:id="rId50"/>
    <p:sldId id="34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518AEB-26FC-463B-8EFC-B0F2AF20AEE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D16B49E-374A-4830-B565-71DD91E12724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kern="1200" dirty="0">
              <a:latin typeface="Rockwell" panose="02060603020205020403"/>
              <a:ea typeface="+mn-ea"/>
              <a:cs typeface="+mn-cs"/>
            </a:rPr>
            <a:t>Employment</a:t>
          </a:r>
          <a:r>
            <a:rPr lang="en-US" sz="2000" kern="1200" dirty="0"/>
            <a:t> Type</a:t>
          </a:r>
        </a:p>
      </dgm:t>
    </dgm:pt>
    <dgm:pt modelId="{1A4CC2AA-56BF-4D0E-B345-A56741E09790}" type="parTrans" cxnId="{A29E1CAB-E439-4F46-B062-ADFB46D1BCD0}">
      <dgm:prSet/>
      <dgm:spPr/>
      <dgm:t>
        <a:bodyPr/>
        <a:lstStyle/>
        <a:p>
          <a:endParaRPr lang="en-US"/>
        </a:p>
      </dgm:t>
    </dgm:pt>
    <dgm:pt modelId="{B0413930-ADAB-4D8E-9A06-90E630A3D806}" type="sibTrans" cxnId="{A29E1CAB-E439-4F46-B062-ADFB46D1BCD0}">
      <dgm:prSet/>
      <dgm:spPr/>
      <dgm:t>
        <a:bodyPr/>
        <a:lstStyle/>
        <a:p>
          <a:endParaRPr lang="en-US"/>
        </a:p>
      </dgm:t>
    </dgm:pt>
    <dgm:pt modelId="{478133F2-89DA-4C52-BBD8-CF00CC0777DA}">
      <dgm:prSet/>
      <dgm:spPr/>
      <dgm:t>
        <a:bodyPr/>
        <a:lstStyle/>
        <a:p>
          <a:r>
            <a:rPr lang="en-US" dirty="0"/>
            <a:t>Fewest fraudulent job postings are found for ‘Temporary’ </a:t>
          </a:r>
        </a:p>
      </dgm:t>
    </dgm:pt>
    <dgm:pt modelId="{4708C79C-E816-4C8F-86B2-87962E9608E6}" type="parTrans" cxnId="{D5C450D9-48E7-4108-AD73-EFF4A0375268}">
      <dgm:prSet/>
      <dgm:spPr/>
      <dgm:t>
        <a:bodyPr/>
        <a:lstStyle/>
        <a:p>
          <a:endParaRPr lang="en-US"/>
        </a:p>
      </dgm:t>
    </dgm:pt>
    <dgm:pt modelId="{B0C7E70C-7586-4B80-B2D5-011C72A0905A}" type="sibTrans" cxnId="{D5C450D9-48E7-4108-AD73-EFF4A0375268}">
      <dgm:prSet/>
      <dgm:spPr/>
      <dgm:t>
        <a:bodyPr/>
        <a:lstStyle/>
        <a:p>
          <a:endParaRPr lang="en-US"/>
        </a:p>
      </dgm:t>
    </dgm:pt>
    <dgm:pt modelId="{0FEA0B81-2AE9-4EDD-8AB7-7BEFFDE2B55F}">
      <dgm:prSet/>
      <dgm:spPr/>
      <dgm:t>
        <a:bodyPr/>
        <a:lstStyle/>
        <a:p>
          <a:r>
            <a:rPr lang="en-US" dirty="0"/>
            <a:t>Most fraudulent postings appear to be found for ‘No Data’, ‘Other’, and ‘Part-time’</a:t>
          </a:r>
        </a:p>
      </dgm:t>
    </dgm:pt>
    <dgm:pt modelId="{635456A4-8FD4-47B9-A776-B14F76573954}" type="parTrans" cxnId="{866B0237-04B0-4866-813C-C200600FD60E}">
      <dgm:prSet/>
      <dgm:spPr/>
      <dgm:t>
        <a:bodyPr/>
        <a:lstStyle/>
        <a:p>
          <a:endParaRPr lang="en-US"/>
        </a:p>
      </dgm:t>
    </dgm:pt>
    <dgm:pt modelId="{531CDDBF-7D74-48AF-A001-FA37049CDB23}" type="sibTrans" cxnId="{866B0237-04B0-4866-813C-C200600FD60E}">
      <dgm:prSet/>
      <dgm:spPr/>
      <dgm:t>
        <a:bodyPr/>
        <a:lstStyle/>
        <a:p>
          <a:endParaRPr lang="en-US"/>
        </a:p>
      </dgm:t>
    </dgm:pt>
    <dgm:pt modelId="{8DEA53A3-5E13-41D8-B638-B00416788138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Required Experience</a:t>
          </a:r>
        </a:p>
      </dgm:t>
    </dgm:pt>
    <dgm:pt modelId="{65D6B267-C399-4279-9EBB-B63951DDA23C}" type="parTrans" cxnId="{3D799686-4391-4B81-BE23-8AD95CC8E555}">
      <dgm:prSet/>
      <dgm:spPr/>
      <dgm:t>
        <a:bodyPr/>
        <a:lstStyle/>
        <a:p>
          <a:endParaRPr lang="en-US"/>
        </a:p>
      </dgm:t>
    </dgm:pt>
    <dgm:pt modelId="{3CDCA46E-FBB1-4344-AB06-0CE7EE3BB08A}" type="sibTrans" cxnId="{3D799686-4391-4B81-BE23-8AD95CC8E555}">
      <dgm:prSet/>
      <dgm:spPr/>
      <dgm:t>
        <a:bodyPr/>
        <a:lstStyle/>
        <a:p>
          <a:endParaRPr lang="en-US"/>
        </a:p>
      </dgm:t>
    </dgm:pt>
    <dgm:pt modelId="{8AA74109-4B24-4FAC-9C20-2543989A7FD0}">
      <dgm:prSet/>
      <dgm:spPr/>
      <dgm:t>
        <a:bodyPr/>
        <a:lstStyle/>
        <a:p>
          <a:r>
            <a:rPr lang="en-US"/>
            <a:t>Largest amount of fraud postings are for ‘Entry Level’, ‘Executive’, ‘No Data’ or ‘Not Applicable’</a:t>
          </a:r>
        </a:p>
      </dgm:t>
    </dgm:pt>
    <dgm:pt modelId="{BF9B12AE-ED66-4E6E-A986-A231D8978686}" type="parTrans" cxnId="{B13C92EF-D24F-40D0-BC16-FCFB221A02FE}">
      <dgm:prSet/>
      <dgm:spPr/>
      <dgm:t>
        <a:bodyPr/>
        <a:lstStyle/>
        <a:p>
          <a:endParaRPr lang="en-US"/>
        </a:p>
      </dgm:t>
    </dgm:pt>
    <dgm:pt modelId="{16D9D995-834D-45A3-9D66-1294620E40E4}" type="sibTrans" cxnId="{B13C92EF-D24F-40D0-BC16-FCFB221A02FE}">
      <dgm:prSet/>
      <dgm:spPr/>
      <dgm:t>
        <a:bodyPr/>
        <a:lstStyle/>
        <a:p>
          <a:endParaRPr lang="en-US"/>
        </a:p>
      </dgm:t>
    </dgm:pt>
    <dgm:pt modelId="{81CA5E87-E94C-447C-9C63-A53B0035AC5E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Required Education</a:t>
          </a:r>
        </a:p>
      </dgm:t>
    </dgm:pt>
    <dgm:pt modelId="{04D005C3-1328-4803-88AD-90871426E9C7}" type="parTrans" cxnId="{28998541-585B-41F6-BBD6-2BC9D9A4296E}">
      <dgm:prSet/>
      <dgm:spPr/>
      <dgm:t>
        <a:bodyPr/>
        <a:lstStyle/>
        <a:p>
          <a:endParaRPr lang="en-US"/>
        </a:p>
      </dgm:t>
    </dgm:pt>
    <dgm:pt modelId="{8B2E1200-176F-4FFE-85ED-378F9338E3F2}" type="sibTrans" cxnId="{28998541-585B-41F6-BBD6-2BC9D9A4296E}">
      <dgm:prSet/>
      <dgm:spPr/>
      <dgm:t>
        <a:bodyPr/>
        <a:lstStyle/>
        <a:p>
          <a:endParaRPr lang="en-US"/>
        </a:p>
      </dgm:t>
    </dgm:pt>
    <dgm:pt modelId="{13FB29F0-74CB-49CE-AB47-BD19A5FBCB17}">
      <dgm:prSet/>
      <dgm:spPr/>
      <dgm:t>
        <a:bodyPr/>
        <a:lstStyle/>
        <a:p>
          <a:r>
            <a:rPr lang="en-US"/>
            <a:t>No fraudulent postings for any vocational category</a:t>
          </a:r>
        </a:p>
      </dgm:t>
    </dgm:pt>
    <dgm:pt modelId="{1BFC6A96-8A29-4E55-9F66-18F3DDE42300}" type="parTrans" cxnId="{9B4C55A0-1E80-4571-A24A-367F2932E678}">
      <dgm:prSet/>
      <dgm:spPr/>
      <dgm:t>
        <a:bodyPr/>
        <a:lstStyle/>
        <a:p>
          <a:endParaRPr lang="en-US"/>
        </a:p>
      </dgm:t>
    </dgm:pt>
    <dgm:pt modelId="{DC6D109D-4536-4F17-83EC-5C56AB7E2128}" type="sibTrans" cxnId="{9B4C55A0-1E80-4571-A24A-367F2932E678}">
      <dgm:prSet/>
      <dgm:spPr/>
      <dgm:t>
        <a:bodyPr/>
        <a:lstStyle/>
        <a:p>
          <a:endParaRPr lang="en-US"/>
        </a:p>
      </dgm:t>
    </dgm:pt>
    <dgm:pt modelId="{BCC45C93-6290-4FC2-AED5-BA24EB186991}">
      <dgm:prSet/>
      <dgm:spPr/>
      <dgm:t>
        <a:bodyPr/>
        <a:lstStyle/>
        <a:p>
          <a:r>
            <a:rPr lang="en-US"/>
            <a:t>Most fraudulent postings for ‘Some High School Coursework’ (20 out of 27)</a:t>
          </a:r>
        </a:p>
      </dgm:t>
    </dgm:pt>
    <dgm:pt modelId="{EB991A2C-B0C4-4E96-995D-553E16936DBD}" type="parTrans" cxnId="{9F1CB040-D5B2-48CB-A8D4-22050FBEB208}">
      <dgm:prSet/>
      <dgm:spPr/>
      <dgm:t>
        <a:bodyPr/>
        <a:lstStyle/>
        <a:p>
          <a:endParaRPr lang="en-US"/>
        </a:p>
      </dgm:t>
    </dgm:pt>
    <dgm:pt modelId="{24F7866D-6662-4DE3-9705-BE199A977ED2}" type="sibTrans" cxnId="{9F1CB040-D5B2-48CB-A8D4-22050FBEB208}">
      <dgm:prSet/>
      <dgm:spPr/>
      <dgm:t>
        <a:bodyPr/>
        <a:lstStyle/>
        <a:p>
          <a:endParaRPr lang="en-US"/>
        </a:p>
      </dgm:t>
    </dgm:pt>
    <dgm:pt modelId="{DC5B5098-6435-4EEA-98D2-843D290416C7}">
      <dgm:prSet/>
      <dgm:spPr/>
      <dgm:t>
        <a:bodyPr/>
        <a:lstStyle/>
        <a:p>
          <a:r>
            <a:rPr lang="en-US"/>
            <a:t>Large number of fraudulent postings also found for ‘Certification’, ‘Hight School or equivalent’, and ‘Master’s Degree’</a:t>
          </a:r>
        </a:p>
      </dgm:t>
    </dgm:pt>
    <dgm:pt modelId="{CE043093-94AE-448B-B584-0348B5A7DD24}" type="parTrans" cxnId="{0E2BEBD2-6114-41C2-9207-8829F451F677}">
      <dgm:prSet/>
      <dgm:spPr/>
      <dgm:t>
        <a:bodyPr/>
        <a:lstStyle/>
        <a:p>
          <a:endParaRPr lang="en-US"/>
        </a:p>
      </dgm:t>
    </dgm:pt>
    <dgm:pt modelId="{544BD0DD-7679-4B21-823C-DDCB4B44E9C7}" type="sibTrans" cxnId="{0E2BEBD2-6114-41C2-9207-8829F451F677}">
      <dgm:prSet/>
      <dgm:spPr/>
      <dgm:t>
        <a:bodyPr/>
        <a:lstStyle/>
        <a:p>
          <a:endParaRPr lang="en-US"/>
        </a:p>
      </dgm:t>
    </dgm:pt>
    <dgm:pt modelId="{697D5EFB-50D7-4676-9371-C6BB23F1CB10}" type="pres">
      <dgm:prSet presAssocID="{6D518AEB-26FC-463B-8EFC-B0F2AF20AEE5}" presName="linear" presStyleCnt="0">
        <dgm:presLayoutVars>
          <dgm:dir/>
          <dgm:animLvl val="lvl"/>
          <dgm:resizeHandles val="exact"/>
        </dgm:presLayoutVars>
      </dgm:prSet>
      <dgm:spPr/>
    </dgm:pt>
    <dgm:pt modelId="{6B12F9FC-2801-4658-824A-AE12DC7FE72F}" type="pres">
      <dgm:prSet presAssocID="{FD16B49E-374A-4830-B565-71DD91E12724}" presName="parentLin" presStyleCnt="0"/>
      <dgm:spPr/>
    </dgm:pt>
    <dgm:pt modelId="{B5520558-EDDF-42E7-AD5D-60643D5A259C}" type="pres">
      <dgm:prSet presAssocID="{FD16B49E-374A-4830-B565-71DD91E12724}" presName="parentLeftMargin" presStyleLbl="node1" presStyleIdx="0" presStyleCnt="3"/>
      <dgm:spPr/>
    </dgm:pt>
    <dgm:pt modelId="{5533F1D6-C18F-454C-BAE7-9E17083030E0}" type="pres">
      <dgm:prSet presAssocID="{FD16B49E-374A-4830-B565-71DD91E127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9020C6-B489-440C-B052-A73CCFD10E41}" type="pres">
      <dgm:prSet presAssocID="{FD16B49E-374A-4830-B565-71DD91E12724}" presName="negativeSpace" presStyleCnt="0"/>
      <dgm:spPr/>
    </dgm:pt>
    <dgm:pt modelId="{AD320C7F-90D0-4854-83D3-675F577019A5}" type="pres">
      <dgm:prSet presAssocID="{FD16B49E-374A-4830-B565-71DD91E12724}" presName="childText" presStyleLbl="conFgAcc1" presStyleIdx="0" presStyleCnt="3">
        <dgm:presLayoutVars>
          <dgm:bulletEnabled val="1"/>
        </dgm:presLayoutVars>
      </dgm:prSet>
      <dgm:spPr/>
    </dgm:pt>
    <dgm:pt modelId="{B56348ED-F2D0-44DE-97C7-DE30D6567DA4}" type="pres">
      <dgm:prSet presAssocID="{B0413930-ADAB-4D8E-9A06-90E630A3D806}" presName="spaceBetweenRectangles" presStyleCnt="0"/>
      <dgm:spPr/>
    </dgm:pt>
    <dgm:pt modelId="{032B0E72-3D42-4E79-B7FE-69A8B3E6D305}" type="pres">
      <dgm:prSet presAssocID="{8DEA53A3-5E13-41D8-B638-B00416788138}" presName="parentLin" presStyleCnt="0"/>
      <dgm:spPr/>
    </dgm:pt>
    <dgm:pt modelId="{C53BAF81-7B54-456E-A701-637BEE430FB9}" type="pres">
      <dgm:prSet presAssocID="{8DEA53A3-5E13-41D8-B638-B00416788138}" presName="parentLeftMargin" presStyleLbl="node1" presStyleIdx="0" presStyleCnt="3"/>
      <dgm:spPr/>
    </dgm:pt>
    <dgm:pt modelId="{641F70F6-5CA5-4CA8-AEC8-B766DCED01D1}" type="pres">
      <dgm:prSet presAssocID="{8DEA53A3-5E13-41D8-B638-B004167881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CDD981-4A19-41C8-86A1-AB092AC7369F}" type="pres">
      <dgm:prSet presAssocID="{8DEA53A3-5E13-41D8-B638-B00416788138}" presName="negativeSpace" presStyleCnt="0"/>
      <dgm:spPr/>
    </dgm:pt>
    <dgm:pt modelId="{2E5B0109-350C-4314-829A-B7BBC29B3576}" type="pres">
      <dgm:prSet presAssocID="{8DEA53A3-5E13-41D8-B638-B00416788138}" presName="childText" presStyleLbl="conFgAcc1" presStyleIdx="1" presStyleCnt="3">
        <dgm:presLayoutVars>
          <dgm:bulletEnabled val="1"/>
        </dgm:presLayoutVars>
      </dgm:prSet>
      <dgm:spPr/>
    </dgm:pt>
    <dgm:pt modelId="{D4A546DB-F59E-409D-BEC5-35D2A031486B}" type="pres">
      <dgm:prSet presAssocID="{3CDCA46E-FBB1-4344-AB06-0CE7EE3BB08A}" presName="spaceBetweenRectangles" presStyleCnt="0"/>
      <dgm:spPr/>
    </dgm:pt>
    <dgm:pt modelId="{7FEBDC90-AE44-45AF-A602-59AFB0B94B06}" type="pres">
      <dgm:prSet presAssocID="{81CA5E87-E94C-447C-9C63-A53B0035AC5E}" presName="parentLin" presStyleCnt="0"/>
      <dgm:spPr/>
    </dgm:pt>
    <dgm:pt modelId="{0A966FFD-8201-4E14-A494-45EDFB53C021}" type="pres">
      <dgm:prSet presAssocID="{81CA5E87-E94C-447C-9C63-A53B0035AC5E}" presName="parentLeftMargin" presStyleLbl="node1" presStyleIdx="1" presStyleCnt="3"/>
      <dgm:spPr/>
    </dgm:pt>
    <dgm:pt modelId="{E05A430A-F4EE-41FB-BD15-610D4CCF2F50}" type="pres">
      <dgm:prSet presAssocID="{81CA5E87-E94C-447C-9C63-A53B0035AC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6E8DA7-3B30-4625-A5A4-917A3EDAB422}" type="pres">
      <dgm:prSet presAssocID="{81CA5E87-E94C-447C-9C63-A53B0035AC5E}" presName="negativeSpace" presStyleCnt="0"/>
      <dgm:spPr/>
    </dgm:pt>
    <dgm:pt modelId="{AC93873E-6E0E-4666-93F5-AF317252FBB9}" type="pres">
      <dgm:prSet presAssocID="{81CA5E87-E94C-447C-9C63-A53B0035AC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78731B-3A8A-46EB-9338-29571E6ADC12}" type="presOf" srcId="{FD16B49E-374A-4830-B565-71DD91E12724}" destId="{5533F1D6-C18F-454C-BAE7-9E17083030E0}" srcOrd="1" destOrd="0" presId="urn:microsoft.com/office/officeart/2005/8/layout/list1"/>
    <dgm:cxn modelId="{A5146C21-6045-4E64-BE77-947ADD8FEFAE}" type="presOf" srcId="{478133F2-89DA-4C52-BBD8-CF00CC0777DA}" destId="{AD320C7F-90D0-4854-83D3-675F577019A5}" srcOrd="0" destOrd="0" presId="urn:microsoft.com/office/officeart/2005/8/layout/list1"/>
    <dgm:cxn modelId="{CF1D0D25-FAA4-4F09-AE7F-0FB51384B52E}" type="presOf" srcId="{8DEA53A3-5E13-41D8-B638-B00416788138}" destId="{C53BAF81-7B54-456E-A701-637BEE430FB9}" srcOrd="0" destOrd="0" presId="urn:microsoft.com/office/officeart/2005/8/layout/list1"/>
    <dgm:cxn modelId="{27453D2D-84F5-48FF-BA99-FD40390D4EB7}" type="presOf" srcId="{BCC45C93-6290-4FC2-AED5-BA24EB186991}" destId="{AC93873E-6E0E-4666-93F5-AF317252FBB9}" srcOrd="0" destOrd="1" presId="urn:microsoft.com/office/officeart/2005/8/layout/list1"/>
    <dgm:cxn modelId="{866B0237-04B0-4866-813C-C200600FD60E}" srcId="{FD16B49E-374A-4830-B565-71DD91E12724}" destId="{0FEA0B81-2AE9-4EDD-8AB7-7BEFFDE2B55F}" srcOrd="1" destOrd="0" parTransId="{635456A4-8FD4-47B9-A776-B14F76573954}" sibTransId="{531CDDBF-7D74-48AF-A001-FA37049CDB23}"/>
    <dgm:cxn modelId="{DBE00537-BF43-4AB2-9A65-A515AF1E0BF1}" type="presOf" srcId="{8AA74109-4B24-4FAC-9C20-2543989A7FD0}" destId="{2E5B0109-350C-4314-829A-B7BBC29B3576}" srcOrd="0" destOrd="0" presId="urn:microsoft.com/office/officeart/2005/8/layout/list1"/>
    <dgm:cxn modelId="{9F1CB040-D5B2-48CB-A8D4-22050FBEB208}" srcId="{81CA5E87-E94C-447C-9C63-A53B0035AC5E}" destId="{BCC45C93-6290-4FC2-AED5-BA24EB186991}" srcOrd="1" destOrd="0" parTransId="{EB991A2C-B0C4-4E96-995D-553E16936DBD}" sibTransId="{24F7866D-6662-4DE3-9705-BE199A977ED2}"/>
    <dgm:cxn modelId="{AD81F05B-D138-4EFD-AE3F-F92A64FCF1ED}" type="presOf" srcId="{FD16B49E-374A-4830-B565-71DD91E12724}" destId="{B5520558-EDDF-42E7-AD5D-60643D5A259C}" srcOrd="0" destOrd="0" presId="urn:microsoft.com/office/officeart/2005/8/layout/list1"/>
    <dgm:cxn modelId="{28998541-585B-41F6-BBD6-2BC9D9A4296E}" srcId="{6D518AEB-26FC-463B-8EFC-B0F2AF20AEE5}" destId="{81CA5E87-E94C-447C-9C63-A53B0035AC5E}" srcOrd="2" destOrd="0" parTransId="{04D005C3-1328-4803-88AD-90871426E9C7}" sibTransId="{8B2E1200-176F-4FFE-85ED-378F9338E3F2}"/>
    <dgm:cxn modelId="{C0CA636A-51B9-40EC-94F7-BCB8B971EE4F}" type="presOf" srcId="{6D518AEB-26FC-463B-8EFC-B0F2AF20AEE5}" destId="{697D5EFB-50D7-4676-9371-C6BB23F1CB10}" srcOrd="0" destOrd="0" presId="urn:microsoft.com/office/officeart/2005/8/layout/list1"/>
    <dgm:cxn modelId="{14BC9470-41EB-429C-8C7D-6EEA308B7C88}" type="presOf" srcId="{81CA5E87-E94C-447C-9C63-A53B0035AC5E}" destId="{0A966FFD-8201-4E14-A494-45EDFB53C021}" srcOrd="0" destOrd="0" presId="urn:microsoft.com/office/officeart/2005/8/layout/list1"/>
    <dgm:cxn modelId="{FA985276-34D8-4953-9107-5298AB681BEF}" type="presOf" srcId="{DC5B5098-6435-4EEA-98D2-843D290416C7}" destId="{AC93873E-6E0E-4666-93F5-AF317252FBB9}" srcOrd="0" destOrd="2" presId="urn:microsoft.com/office/officeart/2005/8/layout/list1"/>
    <dgm:cxn modelId="{D45FF681-D4CF-4F86-A8A3-984938C9498A}" type="presOf" srcId="{0FEA0B81-2AE9-4EDD-8AB7-7BEFFDE2B55F}" destId="{AD320C7F-90D0-4854-83D3-675F577019A5}" srcOrd="0" destOrd="1" presId="urn:microsoft.com/office/officeart/2005/8/layout/list1"/>
    <dgm:cxn modelId="{3D799686-4391-4B81-BE23-8AD95CC8E555}" srcId="{6D518AEB-26FC-463B-8EFC-B0F2AF20AEE5}" destId="{8DEA53A3-5E13-41D8-B638-B00416788138}" srcOrd="1" destOrd="0" parTransId="{65D6B267-C399-4279-9EBB-B63951DDA23C}" sibTransId="{3CDCA46E-FBB1-4344-AB06-0CE7EE3BB08A}"/>
    <dgm:cxn modelId="{9B4C55A0-1E80-4571-A24A-367F2932E678}" srcId="{81CA5E87-E94C-447C-9C63-A53B0035AC5E}" destId="{13FB29F0-74CB-49CE-AB47-BD19A5FBCB17}" srcOrd="0" destOrd="0" parTransId="{1BFC6A96-8A29-4E55-9F66-18F3DDE42300}" sibTransId="{DC6D109D-4536-4F17-83EC-5C56AB7E2128}"/>
    <dgm:cxn modelId="{A29E1CAB-E439-4F46-B062-ADFB46D1BCD0}" srcId="{6D518AEB-26FC-463B-8EFC-B0F2AF20AEE5}" destId="{FD16B49E-374A-4830-B565-71DD91E12724}" srcOrd="0" destOrd="0" parTransId="{1A4CC2AA-56BF-4D0E-B345-A56741E09790}" sibTransId="{B0413930-ADAB-4D8E-9A06-90E630A3D806}"/>
    <dgm:cxn modelId="{76DC4ECC-01DF-4F5E-B2F4-919D7DC74481}" type="presOf" srcId="{13FB29F0-74CB-49CE-AB47-BD19A5FBCB17}" destId="{AC93873E-6E0E-4666-93F5-AF317252FBB9}" srcOrd="0" destOrd="0" presId="urn:microsoft.com/office/officeart/2005/8/layout/list1"/>
    <dgm:cxn modelId="{0E2BEBD2-6114-41C2-9207-8829F451F677}" srcId="{81CA5E87-E94C-447C-9C63-A53B0035AC5E}" destId="{DC5B5098-6435-4EEA-98D2-843D290416C7}" srcOrd="2" destOrd="0" parTransId="{CE043093-94AE-448B-B584-0348B5A7DD24}" sibTransId="{544BD0DD-7679-4B21-823C-DDCB4B44E9C7}"/>
    <dgm:cxn modelId="{D5C450D9-48E7-4108-AD73-EFF4A0375268}" srcId="{FD16B49E-374A-4830-B565-71DD91E12724}" destId="{478133F2-89DA-4C52-BBD8-CF00CC0777DA}" srcOrd="0" destOrd="0" parTransId="{4708C79C-E816-4C8F-86B2-87962E9608E6}" sibTransId="{B0C7E70C-7586-4B80-B2D5-011C72A0905A}"/>
    <dgm:cxn modelId="{14503BE5-D4C4-428E-BF36-B923BFBBC478}" type="presOf" srcId="{81CA5E87-E94C-447C-9C63-A53B0035AC5E}" destId="{E05A430A-F4EE-41FB-BD15-610D4CCF2F50}" srcOrd="1" destOrd="0" presId="urn:microsoft.com/office/officeart/2005/8/layout/list1"/>
    <dgm:cxn modelId="{B13C92EF-D24F-40D0-BC16-FCFB221A02FE}" srcId="{8DEA53A3-5E13-41D8-B638-B00416788138}" destId="{8AA74109-4B24-4FAC-9C20-2543989A7FD0}" srcOrd="0" destOrd="0" parTransId="{BF9B12AE-ED66-4E6E-A986-A231D8978686}" sibTransId="{16D9D995-834D-45A3-9D66-1294620E40E4}"/>
    <dgm:cxn modelId="{ABBDF1F1-AE56-4C44-BFAE-6EB7617D67F0}" type="presOf" srcId="{8DEA53A3-5E13-41D8-B638-B00416788138}" destId="{641F70F6-5CA5-4CA8-AEC8-B766DCED01D1}" srcOrd="1" destOrd="0" presId="urn:microsoft.com/office/officeart/2005/8/layout/list1"/>
    <dgm:cxn modelId="{94C069AA-EAE5-4D3E-BC0A-8CC5B95961B6}" type="presParOf" srcId="{697D5EFB-50D7-4676-9371-C6BB23F1CB10}" destId="{6B12F9FC-2801-4658-824A-AE12DC7FE72F}" srcOrd="0" destOrd="0" presId="urn:microsoft.com/office/officeart/2005/8/layout/list1"/>
    <dgm:cxn modelId="{6AAE6662-0B31-4F6B-9BCB-0F9B5AD2BF6B}" type="presParOf" srcId="{6B12F9FC-2801-4658-824A-AE12DC7FE72F}" destId="{B5520558-EDDF-42E7-AD5D-60643D5A259C}" srcOrd="0" destOrd="0" presId="urn:microsoft.com/office/officeart/2005/8/layout/list1"/>
    <dgm:cxn modelId="{9AAB5879-4E92-49D5-AC58-8E781B270145}" type="presParOf" srcId="{6B12F9FC-2801-4658-824A-AE12DC7FE72F}" destId="{5533F1D6-C18F-454C-BAE7-9E17083030E0}" srcOrd="1" destOrd="0" presId="urn:microsoft.com/office/officeart/2005/8/layout/list1"/>
    <dgm:cxn modelId="{A51739EC-5D7E-460C-BD5B-4AC024D08C0B}" type="presParOf" srcId="{697D5EFB-50D7-4676-9371-C6BB23F1CB10}" destId="{D19020C6-B489-440C-B052-A73CCFD10E41}" srcOrd="1" destOrd="0" presId="urn:microsoft.com/office/officeart/2005/8/layout/list1"/>
    <dgm:cxn modelId="{8BB747B2-E907-4231-95D6-42677CDBEDC2}" type="presParOf" srcId="{697D5EFB-50D7-4676-9371-C6BB23F1CB10}" destId="{AD320C7F-90D0-4854-83D3-675F577019A5}" srcOrd="2" destOrd="0" presId="urn:microsoft.com/office/officeart/2005/8/layout/list1"/>
    <dgm:cxn modelId="{466F54FC-744A-4DAD-9709-1E9C5966647B}" type="presParOf" srcId="{697D5EFB-50D7-4676-9371-C6BB23F1CB10}" destId="{B56348ED-F2D0-44DE-97C7-DE30D6567DA4}" srcOrd="3" destOrd="0" presId="urn:microsoft.com/office/officeart/2005/8/layout/list1"/>
    <dgm:cxn modelId="{FA8199E2-3CA6-4F5A-A9EB-F7A9A7349227}" type="presParOf" srcId="{697D5EFB-50D7-4676-9371-C6BB23F1CB10}" destId="{032B0E72-3D42-4E79-B7FE-69A8B3E6D305}" srcOrd="4" destOrd="0" presId="urn:microsoft.com/office/officeart/2005/8/layout/list1"/>
    <dgm:cxn modelId="{940BE6E3-03DB-4C69-84A4-3DBE6A97E253}" type="presParOf" srcId="{032B0E72-3D42-4E79-B7FE-69A8B3E6D305}" destId="{C53BAF81-7B54-456E-A701-637BEE430FB9}" srcOrd="0" destOrd="0" presId="urn:microsoft.com/office/officeart/2005/8/layout/list1"/>
    <dgm:cxn modelId="{FB58CFF5-201D-446F-B633-5FBEB7A52CAD}" type="presParOf" srcId="{032B0E72-3D42-4E79-B7FE-69A8B3E6D305}" destId="{641F70F6-5CA5-4CA8-AEC8-B766DCED01D1}" srcOrd="1" destOrd="0" presId="urn:microsoft.com/office/officeart/2005/8/layout/list1"/>
    <dgm:cxn modelId="{10C0B398-F0E3-4DB2-B6B9-8BA7B71EDDA5}" type="presParOf" srcId="{697D5EFB-50D7-4676-9371-C6BB23F1CB10}" destId="{C5CDD981-4A19-41C8-86A1-AB092AC7369F}" srcOrd="5" destOrd="0" presId="urn:microsoft.com/office/officeart/2005/8/layout/list1"/>
    <dgm:cxn modelId="{51B325B8-6DFC-4990-B603-1D2715CBE703}" type="presParOf" srcId="{697D5EFB-50D7-4676-9371-C6BB23F1CB10}" destId="{2E5B0109-350C-4314-829A-B7BBC29B3576}" srcOrd="6" destOrd="0" presId="urn:microsoft.com/office/officeart/2005/8/layout/list1"/>
    <dgm:cxn modelId="{35BE5AFA-2AA7-4E30-8660-AB2FA9AA6DE1}" type="presParOf" srcId="{697D5EFB-50D7-4676-9371-C6BB23F1CB10}" destId="{D4A546DB-F59E-409D-BEC5-35D2A031486B}" srcOrd="7" destOrd="0" presId="urn:microsoft.com/office/officeart/2005/8/layout/list1"/>
    <dgm:cxn modelId="{81A4014C-AF96-40F6-9263-E2EFCE211019}" type="presParOf" srcId="{697D5EFB-50D7-4676-9371-C6BB23F1CB10}" destId="{7FEBDC90-AE44-45AF-A602-59AFB0B94B06}" srcOrd="8" destOrd="0" presId="urn:microsoft.com/office/officeart/2005/8/layout/list1"/>
    <dgm:cxn modelId="{53920EB1-81C2-4F68-9E04-5F49975FD211}" type="presParOf" srcId="{7FEBDC90-AE44-45AF-A602-59AFB0B94B06}" destId="{0A966FFD-8201-4E14-A494-45EDFB53C021}" srcOrd="0" destOrd="0" presId="urn:microsoft.com/office/officeart/2005/8/layout/list1"/>
    <dgm:cxn modelId="{1F70271E-4718-4E95-833B-CE7512ABC80B}" type="presParOf" srcId="{7FEBDC90-AE44-45AF-A602-59AFB0B94B06}" destId="{E05A430A-F4EE-41FB-BD15-610D4CCF2F50}" srcOrd="1" destOrd="0" presId="urn:microsoft.com/office/officeart/2005/8/layout/list1"/>
    <dgm:cxn modelId="{419AA112-8D37-4397-8E73-B508AEB1E91C}" type="presParOf" srcId="{697D5EFB-50D7-4676-9371-C6BB23F1CB10}" destId="{466E8DA7-3B30-4625-A5A4-917A3EDAB422}" srcOrd="9" destOrd="0" presId="urn:microsoft.com/office/officeart/2005/8/layout/list1"/>
    <dgm:cxn modelId="{B3CD2EA2-9792-4884-B990-FAF57AA5799F}" type="presParOf" srcId="{697D5EFB-50D7-4676-9371-C6BB23F1CB10}" destId="{AC93873E-6E0E-4666-93F5-AF317252FB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518AEB-26FC-463B-8EFC-B0F2AF20AEE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16B49E-374A-4830-B565-71DD91E12724}">
      <dgm:prSet custT="1"/>
      <dgm:spPr/>
      <dgm:t>
        <a:bodyPr/>
        <a:lstStyle/>
        <a:p>
          <a:r>
            <a:rPr lang="en-US" sz="2000" dirty="0"/>
            <a:t>Most Common Label</a:t>
          </a:r>
        </a:p>
      </dgm:t>
    </dgm:pt>
    <dgm:pt modelId="{1A4CC2AA-56BF-4D0E-B345-A56741E09790}" type="parTrans" cxnId="{A29E1CAB-E439-4F46-B062-ADFB46D1BCD0}">
      <dgm:prSet/>
      <dgm:spPr/>
      <dgm:t>
        <a:bodyPr/>
        <a:lstStyle/>
        <a:p>
          <a:endParaRPr lang="en-US"/>
        </a:p>
      </dgm:t>
    </dgm:pt>
    <dgm:pt modelId="{B0413930-ADAB-4D8E-9A06-90E630A3D806}" type="sibTrans" cxnId="{A29E1CAB-E439-4F46-B062-ADFB46D1BCD0}">
      <dgm:prSet/>
      <dgm:spPr/>
      <dgm:t>
        <a:bodyPr/>
        <a:lstStyle/>
        <a:p>
          <a:endParaRPr lang="en-US"/>
        </a:p>
      </dgm:t>
    </dgm:pt>
    <dgm:pt modelId="{478133F2-89DA-4C52-BBD8-CF00CC0777DA}">
      <dgm:prSet custT="1"/>
      <dgm:spPr/>
      <dgm:t>
        <a:bodyPr/>
        <a:lstStyle/>
        <a:p>
          <a:r>
            <a:rPr lang="en-US" sz="1900" dirty="0"/>
            <a:t>The lack of an industry or function listed in the job posting was the most frequent among all graphs</a:t>
          </a:r>
        </a:p>
      </dgm:t>
    </dgm:pt>
    <dgm:pt modelId="{4708C79C-E816-4C8F-86B2-87962E9608E6}" type="parTrans" cxnId="{D5C450D9-48E7-4108-AD73-EFF4A0375268}">
      <dgm:prSet/>
      <dgm:spPr/>
      <dgm:t>
        <a:bodyPr/>
        <a:lstStyle/>
        <a:p>
          <a:endParaRPr lang="en-US"/>
        </a:p>
      </dgm:t>
    </dgm:pt>
    <dgm:pt modelId="{B0C7E70C-7586-4B80-B2D5-011C72A0905A}" type="sibTrans" cxnId="{D5C450D9-48E7-4108-AD73-EFF4A0375268}">
      <dgm:prSet/>
      <dgm:spPr/>
      <dgm:t>
        <a:bodyPr/>
        <a:lstStyle/>
        <a:p>
          <a:endParaRPr lang="en-US"/>
        </a:p>
      </dgm:t>
    </dgm:pt>
    <dgm:pt modelId="{8DEA53A3-5E13-41D8-B638-B00416788138}">
      <dgm:prSet custT="1"/>
      <dgm:spPr/>
      <dgm:t>
        <a:bodyPr/>
        <a:lstStyle/>
        <a:p>
          <a:r>
            <a:rPr lang="en-US" sz="2000" dirty="0"/>
            <a:t>Other Top Industries</a:t>
          </a:r>
        </a:p>
      </dgm:t>
    </dgm:pt>
    <dgm:pt modelId="{65D6B267-C399-4279-9EBB-B63951DDA23C}" type="parTrans" cxnId="{3D799686-4391-4B81-BE23-8AD95CC8E555}">
      <dgm:prSet/>
      <dgm:spPr/>
      <dgm:t>
        <a:bodyPr/>
        <a:lstStyle/>
        <a:p>
          <a:endParaRPr lang="en-US"/>
        </a:p>
      </dgm:t>
    </dgm:pt>
    <dgm:pt modelId="{3CDCA46E-FBB1-4344-AB06-0CE7EE3BB08A}" type="sibTrans" cxnId="{3D799686-4391-4B81-BE23-8AD95CC8E555}">
      <dgm:prSet/>
      <dgm:spPr/>
      <dgm:t>
        <a:bodyPr/>
        <a:lstStyle/>
        <a:p>
          <a:endParaRPr lang="en-US"/>
        </a:p>
      </dgm:t>
    </dgm:pt>
    <dgm:pt modelId="{8AA74109-4B24-4FAC-9C20-2543989A7FD0}">
      <dgm:prSet custT="1"/>
      <dgm:spPr/>
      <dgm:t>
        <a:bodyPr/>
        <a:lstStyle/>
        <a:p>
          <a:r>
            <a:rPr lang="en-US" sz="1900"/>
            <a:t>Fake Posts: Oil &amp; Energy, Accounting, Hospital &amp; Healthcare, Marketing and Advertising</a:t>
          </a:r>
          <a:endParaRPr lang="en-US" sz="1900" dirty="0"/>
        </a:p>
      </dgm:t>
    </dgm:pt>
    <dgm:pt modelId="{BF9B12AE-ED66-4E6E-A986-A231D8978686}" type="parTrans" cxnId="{B13C92EF-D24F-40D0-BC16-FCFB221A02FE}">
      <dgm:prSet/>
      <dgm:spPr/>
      <dgm:t>
        <a:bodyPr/>
        <a:lstStyle/>
        <a:p>
          <a:endParaRPr lang="en-US"/>
        </a:p>
      </dgm:t>
    </dgm:pt>
    <dgm:pt modelId="{16D9D995-834D-45A3-9D66-1294620E40E4}" type="sibTrans" cxnId="{B13C92EF-D24F-40D0-BC16-FCFB221A02FE}">
      <dgm:prSet/>
      <dgm:spPr/>
      <dgm:t>
        <a:bodyPr/>
        <a:lstStyle/>
        <a:p>
          <a:endParaRPr lang="en-US"/>
        </a:p>
      </dgm:t>
    </dgm:pt>
    <dgm:pt modelId="{81CA5E87-E94C-447C-9C63-A53B0035AC5E}">
      <dgm:prSet custT="1"/>
      <dgm:spPr/>
      <dgm:t>
        <a:bodyPr/>
        <a:lstStyle/>
        <a:p>
          <a:r>
            <a:rPr lang="en-US" sz="2000" dirty="0"/>
            <a:t>Other Top Functions</a:t>
          </a:r>
        </a:p>
      </dgm:t>
    </dgm:pt>
    <dgm:pt modelId="{04D005C3-1328-4803-88AD-90871426E9C7}" type="parTrans" cxnId="{28998541-585B-41F6-BBD6-2BC9D9A4296E}">
      <dgm:prSet/>
      <dgm:spPr/>
      <dgm:t>
        <a:bodyPr/>
        <a:lstStyle/>
        <a:p>
          <a:endParaRPr lang="en-US"/>
        </a:p>
      </dgm:t>
    </dgm:pt>
    <dgm:pt modelId="{8B2E1200-176F-4FFE-85ED-378F9338E3F2}" type="sibTrans" cxnId="{28998541-585B-41F6-BBD6-2BC9D9A4296E}">
      <dgm:prSet/>
      <dgm:spPr/>
      <dgm:t>
        <a:bodyPr/>
        <a:lstStyle/>
        <a:p>
          <a:endParaRPr lang="en-US"/>
        </a:p>
      </dgm:t>
    </dgm:pt>
    <dgm:pt modelId="{13FB29F0-74CB-49CE-AB47-BD19A5FBCB17}">
      <dgm:prSet custT="1"/>
      <dgm:spPr/>
      <dgm:t>
        <a:bodyPr/>
        <a:lstStyle/>
        <a:p>
          <a:r>
            <a:rPr lang="en-US" sz="1900"/>
            <a:t>Fake Posts: Administrative, Engineering, Customer Service, Sales</a:t>
          </a:r>
          <a:endParaRPr lang="en-US" sz="1900" dirty="0"/>
        </a:p>
      </dgm:t>
    </dgm:pt>
    <dgm:pt modelId="{1BFC6A96-8A29-4E55-9F66-18F3DDE42300}" type="parTrans" cxnId="{9B4C55A0-1E80-4571-A24A-367F2932E678}">
      <dgm:prSet/>
      <dgm:spPr/>
      <dgm:t>
        <a:bodyPr/>
        <a:lstStyle/>
        <a:p>
          <a:endParaRPr lang="en-US"/>
        </a:p>
      </dgm:t>
    </dgm:pt>
    <dgm:pt modelId="{DC6D109D-4536-4F17-83EC-5C56AB7E2128}" type="sibTrans" cxnId="{9B4C55A0-1E80-4571-A24A-367F2932E678}">
      <dgm:prSet/>
      <dgm:spPr/>
      <dgm:t>
        <a:bodyPr/>
        <a:lstStyle/>
        <a:p>
          <a:endParaRPr lang="en-US"/>
        </a:p>
      </dgm:t>
    </dgm:pt>
    <dgm:pt modelId="{ABF8A83C-46E5-46AD-A946-EC80C3E569B8}">
      <dgm:prSet custT="1"/>
      <dgm:spPr/>
      <dgm:t>
        <a:bodyPr/>
        <a:lstStyle/>
        <a:p>
          <a:r>
            <a:rPr lang="en-US" sz="1900"/>
            <a:t>Real Posts: Information Technology and Services, Computer Software, Internet, Education Management</a:t>
          </a:r>
          <a:endParaRPr lang="en-US" sz="1900" dirty="0"/>
        </a:p>
      </dgm:t>
    </dgm:pt>
    <dgm:pt modelId="{94464709-3EB0-41C6-9E81-B9BB77604AB9}" type="parTrans" cxnId="{B95F2B7E-3C6E-482F-AF4D-D381E069BC74}">
      <dgm:prSet/>
      <dgm:spPr/>
      <dgm:t>
        <a:bodyPr/>
        <a:lstStyle/>
        <a:p>
          <a:endParaRPr lang="en-US"/>
        </a:p>
      </dgm:t>
    </dgm:pt>
    <dgm:pt modelId="{E64400B0-2A44-4F2D-BB48-E126707A22DD}" type="sibTrans" cxnId="{B95F2B7E-3C6E-482F-AF4D-D381E069BC74}">
      <dgm:prSet/>
      <dgm:spPr/>
      <dgm:t>
        <a:bodyPr/>
        <a:lstStyle/>
        <a:p>
          <a:endParaRPr lang="en-US"/>
        </a:p>
      </dgm:t>
    </dgm:pt>
    <dgm:pt modelId="{FD1F0938-13FE-48A2-82D9-D948235A96A7}">
      <dgm:prSet custT="1"/>
      <dgm:spPr/>
      <dgm:t>
        <a:bodyPr/>
        <a:lstStyle/>
        <a:p>
          <a:r>
            <a:rPr lang="en-US" sz="1900"/>
            <a:t>Real Posts: Information Technology, Sales, Engineering, Customer Service, Marketing</a:t>
          </a:r>
          <a:endParaRPr lang="en-US" sz="1900" dirty="0"/>
        </a:p>
      </dgm:t>
    </dgm:pt>
    <dgm:pt modelId="{B607FFD1-55F6-4D57-AEC7-AB920A8DC4A1}" type="parTrans" cxnId="{FAC7E46B-74E5-4D13-92A8-F2016BF52795}">
      <dgm:prSet/>
      <dgm:spPr/>
      <dgm:t>
        <a:bodyPr/>
        <a:lstStyle/>
        <a:p>
          <a:endParaRPr lang="en-US"/>
        </a:p>
      </dgm:t>
    </dgm:pt>
    <dgm:pt modelId="{E10A5D14-7E61-43EE-80C1-8D1550BE9A6A}" type="sibTrans" cxnId="{FAC7E46B-74E5-4D13-92A8-F2016BF52795}">
      <dgm:prSet/>
      <dgm:spPr/>
      <dgm:t>
        <a:bodyPr/>
        <a:lstStyle/>
        <a:p>
          <a:endParaRPr lang="en-US"/>
        </a:p>
      </dgm:t>
    </dgm:pt>
    <dgm:pt modelId="{B044B2A0-2E68-4FB0-8DD2-2300C0BC9B9C}" type="pres">
      <dgm:prSet presAssocID="{6D518AEB-26FC-463B-8EFC-B0F2AF20AEE5}" presName="linear" presStyleCnt="0">
        <dgm:presLayoutVars>
          <dgm:dir/>
          <dgm:animLvl val="lvl"/>
          <dgm:resizeHandles val="exact"/>
        </dgm:presLayoutVars>
      </dgm:prSet>
      <dgm:spPr/>
    </dgm:pt>
    <dgm:pt modelId="{0159DDF1-AF73-4AB7-B5CC-6235999FC11D}" type="pres">
      <dgm:prSet presAssocID="{FD16B49E-374A-4830-B565-71DD91E12724}" presName="parentLin" presStyleCnt="0"/>
      <dgm:spPr/>
    </dgm:pt>
    <dgm:pt modelId="{0BE58711-9CF2-4BE8-BD37-21A519C259F6}" type="pres">
      <dgm:prSet presAssocID="{FD16B49E-374A-4830-B565-71DD91E12724}" presName="parentLeftMargin" presStyleLbl="node1" presStyleIdx="0" presStyleCnt="3"/>
      <dgm:spPr/>
    </dgm:pt>
    <dgm:pt modelId="{332B4317-9D16-4065-B3DB-CF1FE6C8EACC}" type="pres">
      <dgm:prSet presAssocID="{FD16B49E-374A-4830-B565-71DD91E127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E250FC-F8F0-4D3D-BC8D-001B3E38FFE0}" type="pres">
      <dgm:prSet presAssocID="{FD16B49E-374A-4830-B565-71DD91E12724}" presName="negativeSpace" presStyleCnt="0"/>
      <dgm:spPr/>
    </dgm:pt>
    <dgm:pt modelId="{8991AFC1-6C30-4F93-9471-25DA46C87C91}" type="pres">
      <dgm:prSet presAssocID="{FD16B49E-374A-4830-B565-71DD91E12724}" presName="childText" presStyleLbl="conFgAcc1" presStyleIdx="0" presStyleCnt="3">
        <dgm:presLayoutVars>
          <dgm:bulletEnabled val="1"/>
        </dgm:presLayoutVars>
      </dgm:prSet>
      <dgm:spPr/>
    </dgm:pt>
    <dgm:pt modelId="{01789BC1-D701-4F2E-BF7C-8AC6617383D8}" type="pres">
      <dgm:prSet presAssocID="{B0413930-ADAB-4D8E-9A06-90E630A3D806}" presName="spaceBetweenRectangles" presStyleCnt="0"/>
      <dgm:spPr/>
    </dgm:pt>
    <dgm:pt modelId="{5802F94A-EEE1-44EB-BE69-2DD295D54236}" type="pres">
      <dgm:prSet presAssocID="{8DEA53A3-5E13-41D8-B638-B00416788138}" presName="parentLin" presStyleCnt="0"/>
      <dgm:spPr/>
    </dgm:pt>
    <dgm:pt modelId="{B32329FC-A7C1-483C-BC36-72480FBCFA7B}" type="pres">
      <dgm:prSet presAssocID="{8DEA53A3-5E13-41D8-B638-B00416788138}" presName="parentLeftMargin" presStyleLbl="node1" presStyleIdx="0" presStyleCnt="3"/>
      <dgm:spPr/>
    </dgm:pt>
    <dgm:pt modelId="{5612EC1F-6FF1-4E48-A230-D31726320F0D}" type="pres">
      <dgm:prSet presAssocID="{8DEA53A3-5E13-41D8-B638-B004167881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CCA3A7-16F6-4429-83DF-EDF120D33F4D}" type="pres">
      <dgm:prSet presAssocID="{8DEA53A3-5E13-41D8-B638-B00416788138}" presName="negativeSpace" presStyleCnt="0"/>
      <dgm:spPr/>
    </dgm:pt>
    <dgm:pt modelId="{CEBC9054-FEBF-4452-9E2F-CB9CEB401BD0}" type="pres">
      <dgm:prSet presAssocID="{8DEA53A3-5E13-41D8-B638-B00416788138}" presName="childText" presStyleLbl="conFgAcc1" presStyleIdx="1" presStyleCnt="3">
        <dgm:presLayoutVars>
          <dgm:bulletEnabled val="1"/>
        </dgm:presLayoutVars>
      </dgm:prSet>
      <dgm:spPr/>
    </dgm:pt>
    <dgm:pt modelId="{DCBA829C-CB11-4202-8894-60C184BC7587}" type="pres">
      <dgm:prSet presAssocID="{3CDCA46E-FBB1-4344-AB06-0CE7EE3BB08A}" presName="spaceBetweenRectangles" presStyleCnt="0"/>
      <dgm:spPr/>
    </dgm:pt>
    <dgm:pt modelId="{91E04BC9-6ABB-4610-98F2-BBAC088FE410}" type="pres">
      <dgm:prSet presAssocID="{81CA5E87-E94C-447C-9C63-A53B0035AC5E}" presName="parentLin" presStyleCnt="0"/>
      <dgm:spPr/>
    </dgm:pt>
    <dgm:pt modelId="{65A527CC-8709-48EC-B725-B2163611C5C8}" type="pres">
      <dgm:prSet presAssocID="{81CA5E87-E94C-447C-9C63-A53B0035AC5E}" presName="parentLeftMargin" presStyleLbl="node1" presStyleIdx="1" presStyleCnt="3"/>
      <dgm:spPr/>
    </dgm:pt>
    <dgm:pt modelId="{572D78A9-D814-41BB-8A31-DA87A71CDE74}" type="pres">
      <dgm:prSet presAssocID="{81CA5E87-E94C-447C-9C63-A53B0035AC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C6B880-713D-4C0C-B723-B9D7CD3B2DC7}" type="pres">
      <dgm:prSet presAssocID="{81CA5E87-E94C-447C-9C63-A53B0035AC5E}" presName="negativeSpace" presStyleCnt="0"/>
      <dgm:spPr/>
    </dgm:pt>
    <dgm:pt modelId="{1F0A5BA3-FC5C-4ED5-89C3-97DE348618E6}" type="pres">
      <dgm:prSet presAssocID="{81CA5E87-E94C-447C-9C63-A53B0035AC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59A51A-962D-414F-8852-C15CC6FCE843}" type="presOf" srcId="{13FB29F0-74CB-49CE-AB47-BD19A5FBCB17}" destId="{1F0A5BA3-FC5C-4ED5-89C3-97DE348618E6}" srcOrd="0" destOrd="0" presId="urn:microsoft.com/office/officeart/2005/8/layout/list1"/>
    <dgm:cxn modelId="{20539330-0255-4F56-92AA-16D8DF35165F}" type="presOf" srcId="{8DEA53A3-5E13-41D8-B638-B00416788138}" destId="{5612EC1F-6FF1-4E48-A230-D31726320F0D}" srcOrd="1" destOrd="0" presId="urn:microsoft.com/office/officeart/2005/8/layout/list1"/>
    <dgm:cxn modelId="{28998541-585B-41F6-BBD6-2BC9D9A4296E}" srcId="{6D518AEB-26FC-463B-8EFC-B0F2AF20AEE5}" destId="{81CA5E87-E94C-447C-9C63-A53B0035AC5E}" srcOrd="2" destOrd="0" parTransId="{04D005C3-1328-4803-88AD-90871426E9C7}" sibTransId="{8B2E1200-176F-4FFE-85ED-378F9338E3F2}"/>
    <dgm:cxn modelId="{614C2964-E743-4336-AD2C-1394FE33ED71}" type="presOf" srcId="{FD16B49E-374A-4830-B565-71DD91E12724}" destId="{0BE58711-9CF2-4BE8-BD37-21A519C259F6}" srcOrd="0" destOrd="0" presId="urn:microsoft.com/office/officeart/2005/8/layout/list1"/>
    <dgm:cxn modelId="{F7C2B664-594F-4ECD-A61D-9987DD0EB6AF}" type="presOf" srcId="{478133F2-89DA-4C52-BBD8-CF00CC0777DA}" destId="{8991AFC1-6C30-4F93-9471-25DA46C87C91}" srcOrd="0" destOrd="0" presId="urn:microsoft.com/office/officeart/2005/8/layout/list1"/>
    <dgm:cxn modelId="{F7DC2C67-A1DC-4C3A-B434-9F0A2FB32475}" type="presOf" srcId="{81CA5E87-E94C-447C-9C63-A53B0035AC5E}" destId="{65A527CC-8709-48EC-B725-B2163611C5C8}" srcOrd="0" destOrd="0" presId="urn:microsoft.com/office/officeart/2005/8/layout/list1"/>
    <dgm:cxn modelId="{FAC7E46B-74E5-4D13-92A8-F2016BF52795}" srcId="{81CA5E87-E94C-447C-9C63-A53B0035AC5E}" destId="{FD1F0938-13FE-48A2-82D9-D948235A96A7}" srcOrd="1" destOrd="0" parTransId="{B607FFD1-55F6-4D57-AEC7-AB920A8DC4A1}" sibTransId="{E10A5D14-7E61-43EE-80C1-8D1550BE9A6A}"/>
    <dgm:cxn modelId="{80335771-516E-4C98-B1A3-780EBFF952E3}" type="presOf" srcId="{FD16B49E-374A-4830-B565-71DD91E12724}" destId="{332B4317-9D16-4065-B3DB-CF1FE6C8EACC}" srcOrd="1" destOrd="0" presId="urn:microsoft.com/office/officeart/2005/8/layout/list1"/>
    <dgm:cxn modelId="{11E61E7B-DF59-4A97-A691-566D0DBF1718}" type="presOf" srcId="{ABF8A83C-46E5-46AD-A946-EC80C3E569B8}" destId="{CEBC9054-FEBF-4452-9E2F-CB9CEB401BD0}" srcOrd="0" destOrd="1" presId="urn:microsoft.com/office/officeart/2005/8/layout/list1"/>
    <dgm:cxn modelId="{B95F2B7E-3C6E-482F-AF4D-D381E069BC74}" srcId="{8DEA53A3-5E13-41D8-B638-B00416788138}" destId="{ABF8A83C-46E5-46AD-A946-EC80C3E569B8}" srcOrd="1" destOrd="0" parTransId="{94464709-3EB0-41C6-9E81-B9BB77604AB9}" sibTransId="{E64400B0-2A44-4F2D-BB48-E126707A22DD}"/>
    <dgm:cxn modelId="{3D799686-4391-4B81-BE23-8AD95CC8E555}" srcId="{6D518AEB-26FC-463B-8EFC-B0F2AF20AEE5}" destId="{8DEA53A3-5E13-41D8-B638-B00416788138}" srcOrd="1" destOrd="0" parTransId="{65D6B267-C399-4279-9EBB-B63951DDA23C}" sibTransId="{3CDCA46E-FBB1-4344-AB06-0CE7EE3BB08A}"/>
    <dgm:cxn modelId="{9CA7EE91-D98F-490A-A222-3EA5CE5DDE03}" type="presOf" srcId="{8AA74109-4B24-4FAC-9C20-2543989A7FD0}" destId="{CEBC9054-FEBF-4452-9E2F-CB9CEB401BD0}" srcOrd="0" destOrd="0" presId="urn:microsoft.com/office/officeart/2005/8/layout/list1"/>
    <dgm:cxn modelId="{66160493-44FA-4903-9789-9CF43195326F}" type="presOf" srcId="{FD1F0938-13FE-48A2-82D9-D948235A96A7}" destId="{1F0A5BA3-FC5C-4ED5-89C3-97DE348618E6}" srcOrd="0" destOrd="1" presId="urn:microsoft.com/office/officeart/2005/8/layout/list1"/>
    <dgm:cxn modelId="{B456F294-4C55-4D77-8C10-E25BD1941311}" type="presOf" srcId="{6D518AEB-26FC-463B-8EFC-B0F2AF20AEE5}" destId="{B044B2A0-2E68-4FB0-8DD2-2300C0BC9B9C}" srcOrd="0" destOrd="0" presId="urn:microsoft.com/office/officeart/2005/8/layout/list1"/>
    <dgm:cxn modelId="{9B4C55A0-1E80-4571-A24A-367F2932E678}" srcId="{81CA5E87-E94C-447C-9C63-A53B0035AC5E}" destId="{13FB29F0-74CB-49CE-AB47-BD19A5FBCB17}" srcOrd="0" destOrd="0" parTransId="{1BFC6A96-8A29-4E55-9F66-18F3DDE42300}" sibTransId="{DC6D109D-4536-4F17-83EC-5C56AB7E2128}"/>
    <dgm:cxn modelId="{A29E1CAB-E439-4F46-B062-ADFB46D1BCD0}" srcId="{6D518AEB-26FC-463B-8EFC-B0F2AF20AEE5}" destId="{FD16B49E-374A-4830-B565-71DD91E12724}" srcOrd="0" destOrd="0" parTransId="{1A4CC2AA-56BF-4D0E-B345-A56741E09790}" sibTransId="{B0413930-ADAB-4D8E-9A06-90E630A3D806}"/>
    <dgm:cxn modelId="{D5C450D9-48E7-4108-AD73-EFF4A0375268}" srcId="{FD16B49E-374A-4830-B565-71DD91E12724}" destId="{478133F2-89DA-4C52-BBD8-CF00CC0777DA}" srcOrd="0" destOrd="0" parTransId="{4708C79C-E816-4C8F-86B2-87962E9608E6}" sibTransId="{B0C7E70C-7586-4B80-B2D5-011C72A0905A}"/>
    <dgm:cxn modelId="{584FA9E9-E631-479E-8252-FA928889BAC2}" type="presOf" srcId="{81CA5E87-E94C-447C-9C63-A53B0035AC5E}" destId="{572D78A9-D814-41BB-8A31-DA87A71CDE74}" srcOrd="1" destOrd="0" presId="urn:microsoft.com/office/officeart/2005/8/layout/list1"/>
    <dgm:cxn modelId="{B13C92EF-D24F-40D0-BC16-FCFB221A02FE}" srcId="{8DEA53A3-5E13-41D8-B638-B00416788138}" destId="{8AA74109-4B24-4FAC-9C20-2543989A7FD0}" srcOrd="0" destOrd="0" parTransId="{BF9B12AE-ED66-4E6E-A986-A231D8978686}" sibTransId="{16D9D995-834D-45A3-9D66-1294620E40E4}"/>
    <dgm:cxn modelId="{0BA0E9F3-5DBB-4D4D-B63D-127EE46BE596}" type="presOf" srcId="{8DEA53A3-5E13-41D8-B638-B00416788138}" destId="{B32329FC-A7C1-483C-BC36-72480FBCFA7B}" srcOrd="0" destOrd="0" presId="urn:microsoft.com/office/officeart/2005/8/layout/list1"/>
    <dgm:cxn modelId="{461F6DFF-0780-49E0-8A88-A484D78128B1}" type="presParOf" srcId="{B044B2A0-2E68-4FB0-8DD2-2300C0BC9B9C}" destId="{0159DDF1-AF73-4AB7-B5CC-6235999FC11D}" srcOrd="0" destOrd="0" presId="urn:microsoft.com/office/officeart/2005/8/layout/list1"/>
    <dgm:cxn modelId="{D350EC57-344C-47A9-B3C1-7970D940E4CD}" type="presParOf" srcId="{0159DDF1-AF73-4AB7-B5CC-6235999FC11D}" destId="{0BE58711-9CF2-4BE8-BD37-21A519C259F6}" srcOrd="0" destOrd="0" presId="urn:microsoft.com/office/officeart/2005/8/layout/list1"/>
    <dgm:cxn modelId="{BBD48B32-C147-478E-8DD6-0F4318B7043B}" type="presParOf" srcId="{0159DDF1-AF73-4AB7-B5CC-6235999FC11D}" destId="{332B4317-9D16-4065-B3DB-CF1FE6C8EACC}" srcOrd="1" destOrd="0" presId="urn:microsoft.com/office/officeart/2005/8/layout/list1"/>
    <dgm:cxn modelId="{444C26F0-E38E-4AE8-8B44-85B1CFF65748}" type="presParOf" srcId="{B044B2A0-2E68-4FB0-8DD2-2300C0BC9B9C}" destId="{EDE250FC-F8F0-4D3D-BC8D-001B3E38FFE0}" srcOrd="1" destOrd="0" presId="urn:microsoft.com/office/officeart/2005/8/layout/list1"/>
    <dgm:cxn modelId="{67C61487-5DF9-4BEA-8975-586972368987}" type="presParOf" srcId="{B044B2A0-2E68-4FB0-8DD2-2300C0BC9B9C}" destId="{8991AFC1-6C30-4F93-9471-25DA46C87C91}" srcOrd="2" destOrd="0" presId="urn:microsoft.com/office/officeart/2005/8/layout/list1"/>
    <dgm:cxn modelId="{CC6FA05C-5CAE-480C-8954-935FA7FF9C9F}" type="presParOf" srcId="{B044B2A0-2E68-4FB0-8DD2-2300C0BC9B9C}" destId="{01789BC1-D701-4F2E-BF7C-8AC6617383D8}" srcOrd="3" destOrd="0" presId="urn:microsoft.com/office/officeart/2005/8/layout/list1"/>
    <dgm:cxn modelId="{3FCC136C-F9FB-45F2-B344-F61B9203779C}" type="presParOf" srcId="{B044B2A0-2E68-4FB0-8DD2-2300C0BC9B9C}" destId="{5802F94A-EEE1-44EB-BE69-2DD295D54236}" srcOrd="4" destOrd="0" presId="urn:microsoft.com/office/officeart/2005/8/layout/list1"/>
    <dgm:cxn modelId="{1607B648-1625-4021-82E2-26BA401420AC}" type="presParOf" srcId="{5802F94A-EEE1-44EB-BE69-2DD295D54236}" destId="{B32329FC-A7C1-483C-BC36-72480FBCFA7B}" srcOrd="0" destOrd="0" presId="urn:microsoft.com/office/officeart/2005/8/layout/list1"/>
    <dgm:cxn modelId="{7EB29781-1DBF-4B0F-A16F-3ADE7F88B67F}" type="presParOf" srcId="{5802F94A-EEE1-44EB-BE69-2DD295D54236}" destId="{5612EC1F-6FF1-4E48-A230-D31726320F0D}" srcOrd="1" destOrd="0" presId="urn:microsoft.com/office/officeart/2005/8/layout/list1"/>
    <dgm:cxn modelId="{64D10654-BE8F-434C-80EC-E29005EC42F7}" type="presParOf" srcId="{B044B2A0-2E68-4FB0-8DD2-2300C0BC9B9C}" destId="{49CCA3A7-16F6-4429-83DF-EDF120D33F4D}" srcOrd="5" destOrd="0" presId="urn:microsoft.com/office/officeart/2005/8/layout/list1"/>
    <dgm:cxn modelId="{BE8074D8-4F52-4303-8B99-2A8A746657E8}" type="presParOf" srcId="{B044B2A0-2E68-4FB0-8DD2-2300C0BC9B9C}" destId="{CEBC9054-FEBF-4452-9E2F-CB9CEB401BD0}" srcOrd="6" destOrd="0" presId="urn:microsoft.com/office/officeart/2005/8/layout/list1"/>
    <dgm:cxn modelId="{257D5129-9959-4A20-95E6-551B44952AF3}" type="presParOf" srcId="{B044B2A0-2E68-4FB0-8DD2-2300C0BC9B9C}" destId="{DCBA829C-CB11-4202-8894-60C184BC7587}" srcOrd="7" destOrd="0" presId="urn:microsoft.com/office/officeart/2005/8/layout/list1"/>
    <dgm:cxn modelId="{EF254274-58D2-437B-BE1B-2462FE8D6644}" type="presParOf" srcId="{B044B2A0-2E68-4FB0-8DD2-2300C0BC9B9C}" destId="{91E04BC9-6ABB-4610-98F2-BBAC088FE410}" srcOrd="8" destOrd="0" presId="urn:microsoft.com/office/officeart/2005/8/layout/list1"/>
    <dgm:cxn modelId="{77DC3CDA-E03C-4A8F-9116-2D86994284D4}" type="presParOf" srcId="{91E04BC9-6ABB-4610-98F2-BBAC088FE410}" destId="{65A527CC-8709-48EC-B725-B2163611C5C8}" srcOrd="0" destOrd="0" presId="urn:microsoft.com/office/officeart/2005/8/layout/list1"/>
    <dgm:cxn modelId="{B6EA416D-57F7-4997-A098-C4717A8DD86C}" type="presParOf" srcId="{91E04BC9-6ABB-4610-98F2-BBAC088FE410}" destId="{572D78A9-D814-41BB-8A31-DA87A71CDE74}" srcOrd="1" destOrd="0" presId="urn:microsoft.com/office/officeart/2005/8/layout/list1"/>
    <dgm:cxn modelId="{0F126632-B4D5-4D21-AAA0-1A7284643B90}" type="presParOf" srcId="{B044B2A0-2E68-4FB0-8DD2-2300C0BC9B9C}" destId="{5DC6B880-713D-4C0C-B723-B9D7CD3B2DC7}" srcOrd="9" destOrd="0" presId="urn:microsoft.com/office/officeart/2005/8/layout/list1"/>
    <dgm:cxn modelId="{2C165523-B146-4DBB-9EA1-ED8C23090F8C}" type="presParOf" srcId="{B044B2A0-2E68-4FB0-8DD2-2300C0BC9B9C}" destId="{1F0A5BA3-FC5C-4ED5-89C3-97DE348618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52D724-79EF-4020-890C-9CFB022C7634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A22214C-6F10-466F-B5A0-8C7C8330A3FC}">
      <dgm:prSet/>
      <dgm:spPr/>
      <dgm:t>
        <a:bodyPr/>
        <a:lstStyle/>
        <a:p>
          <a:r>
            <a:rPr lang="en-US" dirty="0"/>
            <a:t>Work Remotely</a:t>
          </a:r>
        </a:p>
      </dgm:t>
    </dgm:pt>
    <dgm:pt modelId="{CAF9457B-71F8-442F-9E7E-89D6FAD9226B}" type="parTrans" cxnId="{4F1689E5-993E-49D3-BF46-D1234A191D37}">
      <dgm:prSet/>
      <dgm:spPr/>
      <dgm:t>
        <a:bodyPr/>
        <a:lstStyle/>
        <a:p>
          <a:endParaRPr lang="en-US"/>
        </a:p>
      </dgm:t>
    </dgm:pt>
    <dgm:pt modelId="{519813A8-BCB9-4255-BD10-C854C3A494CF}" type="sibTrans" cxnId="{4F1689E5-993E-49D3-BF46-D1234A191D37}">
      <dgm:prSet/>
      <dgm:spPr/>
      <dgm:t>
        <a:bodyPr/>
        <a:lstStyle/>
        <a:p>
          <a:endParaRPr lang="en-US"/>
        </a:p>
      </dgm:t>
    </dgm:pt>
    <dgm:pt modelId="{88B35E9B-46CB-43F9-B8C4-B2116665CC7D}">
      <dgm:prSet/>
      <dgm:spPr/>
      <dgm:t>
        <a:bodyPr/>
        <a:lstStyle/>
        <a:p>
          <a:r>
            <a:rPr lang="en-US" dirty="0"/>
            <a:t>More fraudulent posts when job posting offered remote work</a:t>
          </a:r>
        </a:p>
      </dgm:t>
    </dgm:pt>
    <dgm:pt modelId="{986B995B-9FB2-446D-AFDD-E31490F73457}" type="parTrans" cxnId="{75D693B3-4399-4205-B9E1-5579EDBCB626}">
      <dgm:prSet/>
      <dgm:spPr/>
      <dgm:t>
        <a:bodyPr/>
        <a:lstStyle/>
        <a:p>
          <a:endParaRPr lang="en-US"/>
        </a:p>
      </dgm:t>
    </dgm:pt>
    <dgm:pt modelId="{339C97B2-79D0-48DD-BB47-716BE3E98DE6}" type="sibTrans" cxnId="{75D693B3-4399-4205-B9E1-5579EDBCB626}">
      <dgm:prSet/>
      <dgm:spPr/>
      <dgm:t>
        <a:bodyPr/>
        <a:lstStyle/>
        <a:p>
          <a:endParaRPr lang="en-US"/>
        </a:p>
      </dgm:t>
    </dgm:pt>
    <dgm:pt modelId="{499DD4EC-4C65-4766-B3D1-E62B0CA7D037}">
      <dgm:prSet/>
      <dgm:spPr/>
      <dgm:t>
        <a:bodyPr/>
        <a:lstStyle/>
        <a:p>
          <a:r>
            <a:rPr lang="en-US"/>
            <a:t>Has Company Logo</a:t>
          </a:r>
        </a:p>
      </dgm:t>
    </dgm:pt>
    <dgm:pt modelId="{E76E8DB5-0C63-4174-9F52-01A6B53580CB}" type="parTrans" cxnId="{C2908900-89A4-44A8-A5CA-E5B99AA8E1CF}">
      <dgm:prSet/>
      <dgm:spPr/>
      <dgm:t>
        <a:bodyPr/>
        <a:lstStyle/>
        <a:p>
          <a:endParaRPr lang="en-US"/>
        </a:p>
      </dgm:t>
    </dgm:pt>
    <dgm:pt modelId="{FB89786D-8E9D-4475-8D97-49AC90683D76}" type="sibTrans" cxnId="{C2908900-89A4-44A8-A5CA-E5B99AA8E1CF}">
      <dgm:prSet/>
      <dgm:spPr/>
      <dgm:t>
        <a:bodyPr/>
        <a:lstStyle/>
        <a:p>
          <a:endParaRPr lang="en-US"/>
        </a:p>
      </dgm:t>
    </dgm:pt>
    <dgm:pt modelId="{9781C55A-A279-4420-9705-4A8C87E19B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fraudulent posts when job posting did not include a company logo</a:t>
          </a:r>
          <a:endParaRPr lang="en-US" dirty="0"/>
        </a:p>
      </dgm:t>
    </dgm:pt>
    <dgm:pt modelId="{487037F4-2693-4899-B3EF-14ED4897A898}" type="parTrans" cxnId="{574DBD1A-590C-4480-B491-1F7E760CB5A6}">
      <dgm:prSet/>
      <dgm:spPr/>
      <dgm:t>
        <a:bodyPr/>
        <a:lstStyle/>
        <a:p>
          <a:endParaRPr lang="en-US"/>
        </a:p>
      </dgm:t>
    </dgm:pt>
    <dgm:pt modelId="{56CE73FD-833C-4AC8-82A7-7919B58DAF83}" type="sibTrans" cxnId="{574DBD1A-590C-4480-B491-1F7E760CB5A6}">
      <dgm:prSet/>
      <dgm:spPr/>
      <dgm:t>
        <a:bodyPr/>
        <a:lstStyle/>
        <a:p>
          <a:endParaRPr lang="en-US"/>
        </a:p>
      </dgm:t>
    </dgm:pt>
    <dgm:pt modelId="{0EFDE8AD-5491-436D-9B9D-82ABA448A35F}">
      <dgm:prSet/>
      <dgm:spPr/>
      <dgm:t>
        <a:bodyPr/>
        <a:lstStyle/>
        <a:p>
          <a:r>
            <a:rPr lang="en-US"/>
            <a:t>Has Questions</a:t>
          </a:r>
        </a:p>
      </dgm:t>
    </dgm:pt>
    <dgm:pt modelId="{CCB11675-3BEB-4D2E-86CC-0343461D08B3}" type="parTrans" cxnId="{2D90C0C0-2FA2-481E-8F06-885C84323849}">
      <dgm:prSet/>
      <dgm:spPr/>
      <dgm:t>
        <a:bodyPr/>
        <a:lstStyle/>
        <a:p>
          <a:endParaRPr lang="en-US"/>
        </a:p>
      </dgm:t>
    </dgm:pt>
    <dgm:pt modelId="{19B6A39D-E6A4-4F8F-8B34-56202BE905A8}" type="sibTrans" cxnId="{2D90C0C0-2FA2-481E-8F06-885C84323849}">
      <dgm:prSet/>
      <dgm:spPr/>
      <dgm:t>
        <a:bodyPr/>
        <a:lstStyle/>
        <a:p>
          <a:endParaRPr lang="en-US"/>
        </a:p>
      </dgm:t>
    </dgm:pt>
    <dgm:pt modelId="{5D33E02D-8ED7-4EB3-AE71-8DCC2E4C4B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fraudulent posts when job posting did not contain screening questions</a:t>
          </a:r>
          <a:endParaRPr lang="en-US" dirty="0"/>
        </a:p>
      </dgm:t>
    </dgm:pt>
    <dgm:pt modelId="{2C1DB905-5E23-409A-B4D7-C5B92EC0C87A}" type="parTrans" cxnId="{BF665F0F-7973-4A7D-A0CF-889A35AB04CA}">
      <dgm:prSet/>
      <dgm:spPr/>
      <dgm:t>
        <a:bodyPr/>
        <a:lstStyle/>
        <a:p>
          <a:endParaRPr lang="en-US"/>
        </a:p>
      </dgm:t>
    </dgm:pt>
    <dgm:pt modelId="{5B775258-E29C-47A1-9C45-CA13BB4DCA6F}" type="sibTrans" cxnId="{BF665F0F-7973-4A7D-A0CF-889A35AB04CA}">
      <dgm:prSet/>
      <dgm:spPr/>
      <dgm:t>
        <a:bodyPr/>
        <a:lstStyle/>
        <a:p>
          <a:endParaRPr lang="en-US"/>
        </a:p>
      </dgm:t>
    </dgm:pt>
    <dgm:pt modelId="{B8694E93-A9CE-4082-95A0-D754BAE9119B}" type="pres">
      <dgm:prSet presAssocID="{3F52D724-79EF-4020-890C-9CFB022C7634}" presName="linear" presStyleCnt="0">
        <dgm:presLayoutVars>
          <dgm:dir/>
          <dgm:animLvl val="lvl"/>
          <dgm:resizeHandles val="exact"/>
        </dgm:presLayoutVars>
      </dgm:prSet>
      <dgm:spPr/>
    </dgm:pt>
    <dgm:pt modelId="{E786EE74-D7C2-420F-ACE9-F5DAA4429906}" type="pres">
      <dgm:prSet presAssocID="{CA22214C-6F10-466F-B5A0-8C7C8330A3FC}" presName="parentLin" presStyleCnt="0"/>
      <dgm:spPr/>
    </dgm:pt>
    <dgm:pt modelId="{57902AAA-8053-4340-AE69-6F332C3BFAD7}" type="pres">
      <dgm:prSet presAssocID="{CA22214C-6F10-466F-B5A0-8C7C8330A3FC}" presName="parentLeftMargin" presStyleLbl="node1" presStyleIdx="0" presStyleCnt="3"/>
      <dgm:spPr/>
    </dgm:pt>
    <dgm:pt modelId="{7E6ACA1A-150B-4466-8243-792C4EC753D9}" type="pres">
      <dgm:prSet presAssocID="{CA22214C-6F10-466F-B5A0-8C7C8330A3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8C62F0-76FC-494B-9A9D-651B952054FD}" type="pres">
      <dgm:prSet presAssocID="{CA22214C-6F10-466F-B5A0-8C7C8330A3FC}" presName="negativeSpace" presStyleCnt="0"/>
      <dgm:spPr/>
    </dgm:pt>
    <dgm:pt modelId="{FFA9FCE0-A4D4-411D-8A3A-068924B4A5B7}" type="pres">
      <dgm:prSet presAssocID="{CA22214C-6F10-466F-B5A0-8C7C8330A3FC}" presName="childText" presStyleLbl="conFgAcc1" presStyleIdx="0" presStyleCnt="3">
        <dgm:presLayoutVars>
          <dgm:bulletEnabled val="1"/>
        </dgm:presLayoutVars>
      </dgm:prSet>
      <dgm:spPr/>
    </dgm:pt>
    <dgm:pt modelId="{CE0BEF75-1BAF-490D-9998-B25914E362FF}" type="pres">
      <dgm:prSet presAssocID="{519813A8-BCB9-4255-BD10-C854C3A494CF}" presName="spaceBetweenRectangles" presStyleCnt="0"/>
      <dgm:spPr/>
    </dgm:pt>
    <dgm:pt modelId="{AB58C201-DED1-4AF0-9189-F7B0448840AF}" type="pres">
      <dgm:prSet presAssocID="{499DD4EC-4C65-4766-B3D1-E62B0CA7D037}" presName="parentLin" presStyleCnt="0"/>
      <dgm:spPr/>
    </dgm:pt>
    <dgm:pt modelId="{404E2583-899B-49D5-953E-EE984578B3E5}" type="pres">
      <dgm:prSet presAssocID="{499DD4EC-4C65-4766-B3D1-E62B0CA7D037}" presName="parentLeftMargin" presStyleLbl="node1" presStyleIdx="0" presStyleCnt="3"/>
      <dgm:spPr/>
    </dgm:pt>
    <dgm:pt modelId="{E9D276CB-4F22-4E46-8C21-BBBBDC4570B3}" type="pres">
      <dgm:prSet presAssocID="{499DD4EC-4C65-4766-B3D1-E62B0CA7D0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77C2E5-77AA-498C-8365-4D98DDB0BDAD}" type="pres">
      <dgm:prSet presAssocID="{499DD4EC-4C65-4766-B3D1-E62B0CA7D037}" presName="negativeSpace" presStyleCnt="0"/>
      <dgm:spPr/>
    </dgm:pt>
    <dgm:pt modelId="{0B8B04A6-23FD-46ED-8608-2B70980B3D40}" type="pres">
      <dgm:prSet presAssocID="{499DD4EC-4C65-4766-B3D1-E62B0CA7D037}" presName="childText" presStyleLbl="conFgAcc1" presStyleIdx="1" presStyleCnt="3">
        <dgm:presLayoutVars>
          <dgm:bulletEnabled val="1"/>
        </dgm:presLayoutVars>
      </dgm:prSet>
      <dgm:spPr/>
    </dgm:pt>
    <dgm:pt modelId="{20B95611-166E-4161-8F70-36F88D81C67A}" type="pres">
      <dgm:prSet presAssocID="{FB89786D-8E9D-4475-8D97-49AC90683D76}" presName="spaceBetweenRectangles" presStyleCnt="0"/>
      <dgm:spPr/>
    </dgm:pt>
    <dgm:pt modelId="{5AEEAEF6-6162-43C0-B7FC-D5EE42C910E3}" type="pres">
      <dgm:prSet presAssocID="{0EFDE8AD-5491-436D-9B9D-82ABA448A35F}" presName="parentLin" presStyleCnt="0"/>
      <dgm:spPr/>
    </dgm:pt>
    <dgm:pt modelId="{AE938C02-A116-4219-B4A6-EC3B66A6EBEC}" type="pres">
      <dgm:prSet presAssocID="{0EFDE8AD-5491-436D-9B9D-82ABA448A35F}" presName="parentLeftMargin" presStyleLbl="node1" presStyleIdx="1" presStyleCnt="3"/>
      <dgm:spPr/>
    </dgm:pt>
    <dgm:pt modelId="{FD492221-4558-4480-8BE9-C7D4DC1B0C43}" type="pres">
      <dgm:prSet presAssocID="{0EFDE8AD-5491-436D-9B9D-82ABA448A3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668AFC-E874-40F9-AD62-11E0D6EDF4E8}" type="pres">
      <dgm:prSet presAssocID="{0EFDE8AD-5491-436D-9B9D-82ABA448A35F}" presName="negativeSpace" presStyleCnt="0"/>
      <dgm:spPr/>
    </dgm:pt>
    <dgm:pt modelId="{B5999BCE-874B-4D80-96DC-A8E9A7D2E9D7}" type="pres">
      <dgm:prSet presAssocID="{0EFDE8AD-5491-436D-9B9D-82ABA448A3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908900-89A4-44A8-A5CA-E5B99AA8E1CF}" srcId="{3F52D724-79EF-4020-890C-9CFB022C7634}" destId="{499DD4EC-4C65-4766-B3D1-E62B0CA7D037}" srcOrd="1" destOrd="0" parTransId="{E76E8DB5-0C63-4174-9F52-01A6B53580CB}" sibTransId="{FB89786D-8E9D-4475-8D97-49AC90683D76}"/>
    <dgm:cxn modelId="{4B6D6604-CEC8-4908-8E19-173B9068EF43}" type="presOf" srcId="{5D33E02D-8ED7-4EB3-AE71-8DCC2E4C4BBE}" destId="{B5999BCE-874B-4D80-96DC-A8E9A7D2E9D7}" srcOrd="0" destOrd="0" presId="urn:microsoft.com/office/officeart/2005/8/layout/list1"/>
    <dgm:cxn modelId="{21A64F05-68DF-44C9-A10A-B31ED820FB5F}" type="presOf" srcId="{0EFDE8AD-5491-436D-9B9D-82ABA448A35F}" destId="{FD492221-4558-4480-8BE9-C7D4DC1B0C43}" srcOrd="1" destOrd="0" presId="urn:microsoft.com/office/officeart/2005/8/layout/list1"/>
    <dgm:cxn modelId="{0FA57C0C-3EBB-41F1-8CAC-424E14E00BFC}" type="presOf" srcId="{3F52D724-79EF-4020-890C-9CFB022C7634}" destId="{B8694E93-A9CE-4082-95A0-D754BAE9119B}" srcOrd="0" destOrd="0" presId="urn:microsoft.com/office/officeart/2005/8/layout/list1"/>
    <dgm:cxn modelId="{BF665F0F-7973-4A7D-A0CF-889A35AB04CA}" srcId="{0EFDE8AD-5491-436D-9B9D-82ABA448A35F}" destId="{5D33E02D-8ED7-4EB3-AE71-8DCC2E4C4BBE}" srcOrd="0" destOrd="0" parTransId="{2C1DB905-5E23-409A-B4D7-C5B92EC0C87A}" sibTransId="{5B775258-E29C-47A1-9C45-CA13BB4DCA6F}"/>
    <dgm:cxn modelId="{574DBD1A-590C-4480-B491-1F7E760CB5A6}" srcId="{499DD4EC-4C65-4766-B3D1-E62B0CA7D037}" destId="{9781C55A-A279-4420-9705-4A8C87E19BC4}" srcOrd="0" destOrd="0" parTransId="{487037F4-2693-4899-B3EF-14ED4897A898}" sibTransId="{56CE73FD-833C-4AC8-82A7-7919B58DAF83}"/>
    <dgm:cxn modelId="{32974E62-FA46-409D-8970-114D1639082A}" type="presOf" srcId="{88B35E9B-46CB-43F9-B8C4-B2116665CC7D}" destId="{FFA9FCE0-A4D4-411D-8A3A-068924B4A5B7}" srcOrd="0" destOrd="0" presId="urn:microsoft.com/office/officeart/2005/8/layout/list1"/>
    <dgm:cxn modelId="{F28C2489-FED9-4021-AF5D-6AD7AC69D0CD}" type="presOf" srcId="{9781C55A-A279-4420-9705-4A8C87E19BC4}" destId="{0B8B04A6-23FD-46ED-8608-2B70980B3D40}" srcOrd="0" destOrd="0" presId="urn:microsoft.com/office/officeart/2005/8/layout/list1"/>
    <dgm:cxn modelId="{EE027899-B496-47F1-8D12-F2B6E8E2BEDE}" type="presOf" srcId="{499DD4EC-4C65-4766-B3D1-E62B0CA7D037}" destId="{404E2583-899B-49D5-953E-EE984578B3E5}" srcOrd="0" destOrd="0" presId="urn:microsoft.com/office/officeart/2005/8/layout/list1"/>
    <dgm:cxn modelId="{A6FFBB9B-08D7-486D-B90E-A4A793713ADA}" type="presOf" srcId="{499DD4EC-4C65-4766-B3D1-E62B0CA7D037}" destId="{E9D276CB-4F22-4E46-8C21-BBBBDC4570B3}" srcOrd="1" destOrd="0" presId="urn:microsoft.com/office/officeart/2005/8/layout/list1"/>
    <dgm:cxn modelId="{75D693B3-4399-4205-B9E1-5579EDBCB626}" srcId="{CA22214C-6F10-466F-B5A0-8C7C8330A3FC}" destId="{88B35E9B-46CB-43F9-B8C4-B2116665CC7D}" srcOrd="0" destOrd="0" parTransId="{986B995B-9FB2-446D-AFDD-E31490F73457}" sibTransId="{339C97B2-79D0-48DD-BB47-716BE3E98DE6}"/>
    <dgm:cxn modelId="{2D90C0C0-2FA2-481E-8F06-885C84323849}" srcId="{3F52D724-79EF-4020-890C-9CFB022C7634}" destId="{0EFDE8AD-5491-436D-9B9D-82ABA448A35F}" srcOrd="2" destOrd="0" parTransId="{CCB11675-3BEB-4D2E-86CC-0343461D08B3}" sibTransId="{19B6A39D-E6A4-4F8F-8B34-56202BE905A8}"/>
    <dgm:cxn modelId="{B15935D5-9E04-408B-96CB-ACF8677FC493}" type="presOf" srcId="{CA22214C-6F10-466F-B5A0-8C7C8330A3FC}" destId="{57902AAA-8053-4340-AE69-6F332C3BFAD7}" srcOrd="0" destOrd="0" presId="urn:microsoft.com/office/officeart/2005/8/layout/list1"/>
    <dgm:cxn modelId="{4F1689E5-993E-49D3-BF46-D1234A191D37}" srcId="{3F52D724-79EF-4020-890C-9CFB022C7634}" destId="{CA22214C-6F10-466F-B5A0-8C7C8330A3FC}" srcOrd="0" destOrd="0" parTransId="{CAF9457B-71F8-442F-9E7E-89D6FAD9226B}" sibTransId="{519813A8-BCB9-4255-BD10-C854C3A494CF}"/>
    <dgm:cxn modelId="{0EB781E7-B7DF-47C4-88D3-7731669B037E}" type="presOf" srcId="{0EFDE8AD-5491-436D-9B9D-82ABA448A35F}" destId="{AE938C02-A116-4219-B4A6-EC3B66A6EBEC}" srcOrd="0" destOrd="0" presId="urn:microsoft.com/office/officeart/2005/8/layout/list1"/>
    <dgm:cxn modelId="{0C2AD0E8-DFEA-402C-9884-329A7CA2FC17}" type="presOf" srcId="{CA22214C-6F10-466F-B5A0-8C7C8330A3FC}" destId="{7E6ACA1A-150B-4466-8243-792C4EC753D9}" srcOrd="1" destOrd="0" presId="urn:microsoft.com/office/officeart/2005/8/layout/list1"/>
    <dgm:cxn modelId="{02540942-EF3C-48BA-B177-7513864D2733}" type="presParOf" srcId="{B8694E93-A9CE-4082-95A0-D754BAE9119B}" destId="{E786EE74-D7C2-420F-ACE9-F5DAA4429906}" srcOrd="0" destOrd="0" presId="urn:microsoft.com/office/officeart/2005/8/layout/list1"/>
    <dgm:cxn modelId="{2D468657-09BF-4EAC-9469-604C668A3F95}" type="presParOf" srcId="{E786EE74-D7C2-420F-ACE9-F5DAA4429906}" destId="{57902AAA-8053-4340-AE69-6F332C3BFAD7}" srcOrd="0" destOrd="0" presId="urn:microsoft.com/office/officeart/2005/8/layout/list1"/>
    <dgm:cxn modelId="{5B38745F-AE63-45D1-9B90-1BB7113540C1}" type="presParOf" srcId="{E786EE74-D7C2-420F-ACE9-F5DAA4429906}" destId="{7E6ACA1A-150B-4466-8243-792C4EC753D9}" srcOrd="1" destOrd="0" presId="urn:microsoft.com/office/officeart/2005/8/layout/list1"/>
    <dgm:cxn modelId="{8F27D7DD-C86A-4161-941B-21EFA30EE488}" type="presParOf" srcId="{B8694E93-A9CE-4082-95A0-D754BAE9119B}" destId="{318C62F0-76FC-494B-9A9D-651B952054FD}" srcOrd="1" destOrd="0" presId="urn:microsoft.com/office/officeart/2005/8/layout/list1"/>
    <dgm:cxn modelId="{736A6CE5-CED4-4ED3-A4EF-CD09D739211E}" type="presParOf" srcId="{B8694E93-A9CE-4082-95A0-D754BAE9119B}" destId="{FFA9FCE0-A4D4-411D-8A3A-068924B4A5B7}" srcOrd="2" destOrd="0" presId="urn:microsoft.com/office/officeart/2005/8/layout/list1"/>
    <dgm:cxn modelId="{8B144D49-13AA-470D-9036-2AD3E45A9A42}" type="presParOf" srcId="{B8694E93-A9CE-4082-95A0-D754BAE9119B}" destId="{CE0BEF75-1BAF-490D-9998-B25914E362FF}" srcOrd="3" destOrd="0" presId="urn:microsoft.com/office/officeart/2005/8/layout/list1"/>
    <dgm:cxn modelId="{5BAE9EDE-9D2B-4182-8EDA-BD585B82ABBC}" type="presParOf" srcId="{B8694E93-A9CE-4082-95A0-D754BAE9119B}" destId="{AB58C201-DED1-4AF0-9189-F7B0448840AF}" srcOrd="4" destOrd="0" presId="urn:microsoft.com/office/officeart/2005/8/layout/list1"/>
    <dgm:cxn modelId="{25F3E509-823B-4FA2-A2AA-19785140ECC7}" type="presParOf" srcId="{AB58C201-DED1-4AF0-9189-F7B0448840AF}" destId="{404E2583-899B-49D5-953E-EE984578B3E5}" srcOrd="0" destOrd="0" presId="urn:microsoft.com/office/officeart/2005/8/layout/list1"/>
    <dgm:cxn modelId="{02CBFA4F-1C5E-47B9-BDF2-D0ED812B458C}" type="presParOf" srcId="{AB58C201-DED1-4AF0-9189-F7B0448840AF}" destId="{E9D276CB-4F22-4E46-8C21-BBBBDC4570B3}" srcOrd="1" destOrd="0" presId="urn:microsoft.com/office/officeart/2005/8/layout/list1"/>
    <dgm:cxn modelId="{BAF2C3C9-283E-49AF-836D-E503F2059122}" type="presParOf" srcId="{B8694E93-A9CE-4082-95A0-D754BAE9119B}" destId="{3A77C2E5-77AA-498C-8365-4D98DDB0BDAD}" srcOrd="5" destOrd="0" presId="urn:microsoft.com/office/officeart/2005/8/layout/list1"/>
    <dgm:cxn modelId="{ECB648EA-F16A-47B7-8E7A-D4C6BE2BB220}" type="presParOf" srcId="{B8694E93-A9CE-4082-95A0-D754BAE9119B}" destId="{0B8B04A6-23FD-46ED-8608-2B70980B3D40}" srcOrd="6" destOrd="0" presId="urn:microsoft.com/office/officeart/2005/8/layout/list1"/>
    <dgm:cxn modelId="{29137072-0EF4-4822-9856-6569D91F5A34}" type="presParOf" srcId="{B8694E93-A9CE-4082-95A0-D754BAE9119B}" destId="{20B95611-166E-4161-8F70-36F88D81C67A}" srcOrd="7" destOrd="0" presId="urn:microsoft.com/office/officeart/2005/8/layout/list1"/>
    <dgm:cxn modelId="{12E4B66B-2429-4634-901E-20754197803C}" type="presParOf" srcId="{B8694E93-A9CE-4082-95A0-D754BAE9119B}" destId="{5AEEAEF6-6162-43C0-B7FC-D5EE42C910E3}" srcOrd="8" destOrd="0" presId="urn:microsoft.com/office/officeart/2005/8/layout/list1"/>
    <dgm:cxn modelId="{E7586BBD-2A89-4ECF-B952-7B71D7804053}" type="presParOf" srcId="{5AEEAEF6-6162-43C0-B7FC-D5EE42C910E3}" destId="{AE938C02-A116-4219-B4A6-EC3B66A6EBEC}" srcOrd="0" destOrd="0" presId="urn:microsoft.com/office/officeart/2005/8/layout/list1"/>
    <dgm:cxn modelId="{FECE71D3-75C1-44C2-97D7-89BA26C76EC2}" type="presParOf" srcId="{5AEEAEF6-6162-43C0-B7FC-D5EE42C910E3}" destId="{FD492221-4558-4480-8BE9-C7D4DC1B0C43}" srcOrd="1" destOrd="0" presId="urn:microsoft.com/office/officeart/2005/8/layout/list1"/>
    <dgm:cxn modelId="{EEF74B64-88EB-4190-A69C-15151B4B799B}" type="presParOf" srcId="{B8694E93-A9CE-4082-95A0-D754BAE9119B}" destId="{9B668AFC-E874-40F9-AD62-11E0D6EDF4E8}" srcOrd="9" destOrd="0" presId="urn:microsoft.com/office/officeart/2005/8/layout/list1"/>
    <dgm:cxn modelId="{EEE8A490-1CD7-4C86-8DEF-DAFD1D02F6D9}" type="presParOf" srcId="{B8694E93-A9CE-4082-95A0-D754BAE9119B}" destId="{B5999BCE-874B-4D80-96DC-A8E9A7D2E9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20C7F-90D0-4854-83D3-675F577019A5}">
      <dsp:nvSpPr>
        <dsp:cNvPr id="0" name=""/>
        <dsp:cNvSpPr/>
      </dsp:nvSpPr>
      <dsp:spPr>
        <a:xfrm>
          <a:off x="0" y="491874"/>
          <a:ext cx="5141912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312420" rIns="39907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Fewest fraudulent job postings are found for ‘Temporary’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Most fraudulent postings appear to be found for ‘No Data’, ‘Other’, and ‘Part-time’</a:t>
          </a:r>
        </a:p>
      </dsp:txBody>
      <dsp:txXfrm>
        <a:off x="0" y="491874"/>
        <a:ext cx="5141912" cy="1275750"/>
      </dsp:txXfrm>
    </dsp:sp>
    <dsp:sp modelId="{5533F1D6-C18F-454C-BAE7-9E17083030E0}">
      <dsp:nvSpPr>
        <dsp:cNvPr id="0" name=""/>
        <dsp:cNvSpPr/>
      </dsp:nvSpPr>
      <dsp:spPr>
        <a:xfrm>
          <a:off x="257095" y="270474"/>
          <a:ext cx="3599338" cy="442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ckwell" panose="02060603020205020403"/>
              <a:ea typeface="+mn-ea"/>
              <a:cs typeface="+mn-cs"/>
            </a:rPr>
            <a:t>Employment</a:t>
          </a:r>
          <a:r>
            <a:rPr lang="en-US" sz="2000" kern="1200" dirty="0"/>
            <a:t> Type</a:t>
          </a:r>
        </a:p>
      </dsp:txBody>
      <dsp:txXfrm>
        <a:off x="278711" y="292090"/>
        <a:ext cx="3556106" cy="399568"/>
      </dsp:txXfrm>
    </dsp:sp>
    <dsp:sp modelId="{2E5B0109-350C-4314-829A-B7BBC29B3576}">
      <dsp:nvSpPr>
        <dsp:cNvPr id="0" name=""/>
        <dsp:cNvSpPr/>
      </dsp:nvSpPr>
      <dsp:spPr>
        <a:xfrm>
          <a:off x="0" y="2070025"/>
          <a:ext cx="5141912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312420" rIns="39907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Largest amount of fraud postings are for ‘Entry Level’, ‘Executive’, ‘No Data’ or ‘Not Applicable’</a:t>
          </a:r>
        </a:p>
      </dsp:txBody>
      <dsp:txXfrm>
        <a:off x="0" y="2070025"/>
        <a:ext cx="5141912" cy="826875"/>
      </dsp:txXfrm>
    </dsp:sp>
    <dsp:sp modelId="{641F70F6-5CA5-4CA8-AEC8-B766DCED01D1}">
      <dsp:nvSpPr>
        <dsp:cNvPr id="0" name=""/>
        <dsp:cNvSpPr/>
      </dsp:nvSpPr>
      <dsp:spPr>
        <a:xfrm>
          <a:off x="257095" y="1848625"/>
          <a:ext cx="3599338" cy="442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Required Experience</a:t>
          </a:r>
        </a:p>
      </dsp:txBody>
      <dsp:txXfrm>
        <a:off x="278711" y="1870241"/>
        <a:ext cx="3556106" cy="399568"/>
      </dsp:txXfrm>
    </dsp:sp>
    <dsp:sp modelId="{AC93873E-6E0E-4666-93F5-AF317252FBB9}">
      <dsp:nvSpPr>
        <dsp:cNvPr id="0" name=""/>
        <dsp:cNvSpPr/>
      </dsp:nvSpPr>
      <dsp:spPr>
        <a:xfrm>
          <a:off x="0" y="3199300"/>
          <a:ext cx="5141912" cy="193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312420" rIns="39907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No fraudulent postings for any vocational category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Most fraudulent postings for ‘Some High School Coursework’ (20 out of 27)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Large number of fraudulent postings also found for ‘Certification’, ‘Hight School or equivalent’, and ‘Master’s Degree’</a:t>
          </a:r>
        </a:p>
      </dsp:txBody>
      <dsp:txXfrm>
        <a:off x="0" y="3199300"/>
        <a:ext cx="5141912" cy="1937250"/>
      </dsp:txXfrm>
    </dsp:sp>
    <dsp:sp modelId="{E05A430A-F4EE-41FB-BD15-610D4CCF2F50}">
      <dsp:nvSpPr>
        <dsp:cNvPr id="0" name=""/>
        <dsp:cNvSpPr/>
      </dsp:nvSpPr>
      <dsp:spPr>
        <a:xfrm>
          <a:off x="257095" y="2977900"/>
          <a:ext cx="3599338" cy="442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Required Education</a:t>
          </a:r>
        </a:p>
      </dsp:txBody>
      <dsp:txXfrm>
        <a:off x="278711" y="2999516"/>
        <a:ext cx="3556106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1AFC1-6C30-4F93-9471-25DA46C87C91}">
      <dsp:nvSpPr>
        <dsp:cNvPr id="0" name=""/>
        <dsp:cNvSpPr/>
      </dsp:nvSpPr>
      <dsp:spPr>
        <a:xfrm>
          <a:off x="0" y="260204"/>
          <a:ext cx="5141912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354076" rIns="39907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lack of an industry or function listed in the job posting was the most frequent among all graphs</a:t>
          </a:r>
        </a:p>
      </dsp:txBody>
      <dsp:txXfrm>
        <a:off x="0" y="260204"/>
        <a:ext cx="5141912" cy="1258424"/>
      </dsp:txXfrm>
    </dsp:sp>
    <dsp:sp modelId="{332B4317-9D16-4065-B3DB-CF1FE6C8EACC}">
      <dsp:nvSpPr>
        <dsp:cNvPr id="0" name=""/>
        <dsp:cNvSpPr/>
      </dsp:nvSpPr>
      <dsp:spPr>
        <a:xfrm>
          <a:off x="257095" y="9284"/>
          <a:ext cx="359933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Common Label</a:t>
          </a:r>
        </a:p>
      </dsp:txBody>
      <dsp:txXfrm>
        <a:off x="281593" y="33782"/>
        <a:ext cx="3550342" cy="452844"/>
      </dsp:txXfrm>
    </dsp:sp>
    <dsp:sp modelId="{CEBC9054-FEBF-4452-9E2F-CB9CEB401BD0}">
      <dsp:nvSpPr>
        <dsp:cNvPr id="0" name=""/>
        <dsp:cNvSpPr/>
      </dsp:nvSpPr>
      <dsp:spPr>
        <a:xfrm>
          <a:off x="0" y="1861349"/>
          <a:ext cx="5141912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354076" rIns="39907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Fake Posts: Oil &amp; Energy, Accounting, Hospital &amp; Healthcare, Marketing and Advertising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Real Posts: Information Technology and Services, Computer Software, Internet, Education Management</a:t>
          </a:r>
          <a:endParaRPr lang="en-US" sz="1900" kern="1200" dirty="0"/>
        </a:p>
      </dsp:txBody>
      <dsp:txXfrm>
        <a:off x="0" y="1861349"/>
        <a:ext cx="5141912" cy="2088450"/>
      </dsp:txXfrm>
    </dsp:sp>
    <dsp:sp modelId="{5612EC1F-6FF1-4E48-A230-D31726320F0D}">
      <dsp:nvSpPr>
        <dsp:cNvPr id="0" name=""/>
        <dsp:cNvSpPr/>
      </dsp:nvSpPr>
      <dsp:spPr>
        <a:xfrm>
          <a:off x="257095" y="1610429"/>
          <a:ext cx="359933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Top Industries</a:t>
          </a:r>
        </a:p>
      </dsp:txBody>
      <dsp:txXfrm>
        <a:off x="281593" y="1634927"/>
        <a:ext cx="3550342" cy="452844"/>
      </dsp:txXfrm>
    </dsp:sp>
    <dsp:sp modelId="{1F0A5BA3-FC5C-4ED5-89C3-97DE348618E6}">
      <dsp:nvSpPr>
        <dsp:cNvPr id="0" name=""/>
        <dsp:cNvSpPr/>
      </dsp:nvSpPr>
      <dsp:spPr>
        <a:xfrm>
          <a:off x="0" y="4292519"/>
          <a:ext cx="5141912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354076" rIns="39907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Fake Posts: Administrative, Engineering, Customer Service, Sales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Real Posts: Information Technology, Sales, Engineering, Customer Service, Marketing</a:t>
          </a:r>
          <a:endParaRPr lang="en-US" sz="1900" kern="1200" dirty="0"/>
        </a:p>
      </dsp:txBody>
      <dsp:txXfrm>
        <a:off x="0" y="4292519"/>
        <a:ext cx="5141912" cy="1820700"/>
      </dsp:txXfrm>
    </dsp:sp>
    <dsp:sp modelId="{572D78A9-D814-41BB-8A31-DA87A71CDE74}">
      <dsp:nvSpPr>
        <dsp:cNvPr id="0" name=""/>
        <dsp:cNvSpPr/>
      </dsp:nvSpPr>
      <dsp:spPr>
        <a:xfrm>
          <a:off x="257095" y="4041599"/>
          <a:ext cx="359933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Top Functions</a:t>
          </a:r>
        </a:p>
      </dsp:txBody>
      <dsp:txXfrm>
        <a:off x="281593" y="4066097"/>
        <a:ext cx="3550342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9FCE0-A4D4-411D-8A3A-068924B4A5B7}">
      <dsp:nvSpPr>
        <dsp:cNvPr id="0" name=""/>
        <dsp:cNvSpPr/>
      </dsp:nvSpPr>
      <dsp:spPr>
        <a:xfrm>
          <a:off x="0" y="416162"/>
          <a:ext cx="5141912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416560" rIns="39907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More fraudulent posts when job posting offered remote work</a:t>
          </a:r>
        </a:p>
      </dsp:txBody>
      <dsp:txXfrm>
        <a:off x="0" y="416162"/>
        <a:ext cx="5141912" cy="1102500"/>
      </dsp:txXfrm>
    </dsp:sp>
    <dsp:sp modelId="{7E6ACA1A-150B-4466-8243-792C4EC753D9}">
      <dsp:nvSpPr>
        <dsp:cNvPr id="0" name=""/>
        <dsp:cNvSpPr/>
      </dsp:nvSpPr>
      <dsp:spPr>
        <a:xfrm>
          <a:off x="257095" y="120962"/>
          <a:ext cx="359933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 Remotely</a:t>
          </a:r>
        </a:p>
      </dsp:txBody>
      <dsp:txXfrm>
        <a:off x="285916" y="149783"/>
        <a:ext cx="3541696" cy="532758"/>
      </dsp:txXfrm>
    </dsp:sp>
    <dsp:sp modelId="{0B8B04A6-23FD-46ED-8608-2B70980B3D40}">
      <dsp:nvSpPr>
        <dsp:cNvPr id="0" name=""/>
        <dsp:cNvSpPr/>
      </dsp:nvSpPr>
      <dsp:spPr>
        <a:xfrm>
          <a:off x="0" y="1921862"/>
          <a:ext cx="5141912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416560" rIns="39907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More fraudulent posts when job posting did not include a company logo</a:t>
          </a:r>
          <a:endParaRPr lang="en-US" sz="2000" kern="1200" dirty="0"/>
        </a:p>
      </dsp:txBody>
      <dsp:txXfrm>
        <a:off x="0" y="1921862"/>
        <a:ext cx="5141912" cy="1480500"/>
      </dsp:txXfrm>
    </dsp:sp>
    <dsp:sp modelId="{E9D276CB-4F22-4E46-8C21-BBBBDC4570B3}">
      <dsp:nvSpPr>
        <dsp:cNvPr id="0" name=""/>
        <dsp:cNvSpPr/>
      </dsp:nvSpPr>
      <dsp:spPr>
        <a:xfrm>
          <a:off x="257095" y="1626662"/>
          <a:ext cx="359933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Has Company Logo</a:t>
          </a:r>
        </a:p>
      </dsp:txBody>
      <dsp:txXfrm>
        <a:off x="285916" y="1655483"/>
        <a:ext cx="3541696" cy="532758"/>
      </dsp:txXfrm>
    </dsp:sp>
    <dsp:sp modelId="{B5999BCE-874B-4D80-96DC-A8E9A7D2E9D7}">
      <dsp:nvSpPr>
        <dsp:cNvPr id="0" name=""/>
        <dsp:cNvSpPr/>
      </dsp:nvSpPr>
      <dsp:spPr>
        <a:xfrm>
          <a:off x="0" y="3805562"/>
          <a:ext cx="5141912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416560" rIns="39907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More fraudulent posts when job posting did not contain screening questions</a:t>
          </a:r>
          <a:endParaRPr lang="en-US" sz="2000" kern="1200" dirty="0"/>
        </a:p>
      </dsp:txBody>
      <dsp:txXfrm>
        <a:off x="0" y="3805562"/>
        <a:ext cx="5141912" cy="1480500"/>
      </dsp:txXfrm>
    </dsp:sp>
    <dsp:sp modelId="{FD492221-4558-4480-8BE9-C7D4DC1B0C43}">
      <dsp:nvSpPr>
        <dsp:cNvPr id="0" name=""/>
        <dsp:cNvSpPr/>
      </dsp:nvSpPr>
      <dsp:spPr>
        <a:xfrm>
          <a:off x="257095" y="3510362"/>
          <a:ext cx="359933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Has Questions</a:t>
          </a:r>
        </a:p>
      </dsp:txBody>
      <dsp:txXfrm>
        <a:off x="285916" y="3539183"/>
        <a:ext cx="354169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0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D7E4B7-3434-4639-9F01-6369570755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299C6D-B806-47B8-B8F8-C433B2D4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ivamb/real-or-fake-fake-jobposting-predic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22.tm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hyperlink" Target="https://huggingface.co/google/bert_uncased_L-4_H-512_A-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ursera.org/projects/generating-new-recipes-python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B82B-74E9-4178-B109-2CDE31FF8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594883"/>
            <a:ext cx="9966960" cy="2873147"/>
          </a:xfrm>
        </p:spPr>
        <p:txBody>
          <a:bodyPr/>
          <a:lstStyle/>
          <a:p>
            <a:pPr algn="ctr"/>
            <a:r>
              <a:rPr lang="en-US" dirty="0"/>
              <a:t>Predicting a Job post as real or fake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E0AAA-03EB-444B-AF94-B3E4C4AFB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Jayme Kirchner – CSC535 –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113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E269-7DF6-4661-AB68-F9273E1D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</a:t>
            </a:r>
            <a:r>
              <a:rPr lang="en-US" dirty="0" err="1"/>
              <a:t>na</a:t>
            </a:r>
            <a:r>
              <a:rPr lang="en-US" dirty="0"/>
              <a:t>/missing values in Salary columns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2BA3-A148-40BA-B9B1-050DBCF02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B496-80A5-4848-B51F-BEC9D22DE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only the training data, the mean low and high salary for each employment type will replace missing values in the respective salary column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F7D5B-E8EE-41D8-8C64-7137B28B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A6916-19AA-42B4-BFB1-BBDD32FF7C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 data frame into train/test and then train/</a:t>
            </a:r>
            <a:r>
              <a:rPr lang="en-US" dirty="0" err="1"/>
              <a:t>val</a:t>
            </a:r>
            <a:r>
              <a:rPr lang="en-US" dirty="0"/>
              <a:t> – 80/20 split for both</a:t>
            </a:r>
          </a:p>
          <a:p>
            <a:r>
              <a:rPr lang="en-US" dirty="0"/>
              <a:t>Create dictionary with employment type as key, and respective mean values for </a:t>
            </a:r>
            <a:r>
              <a:rPr lang="en-US" dirty="0" err="1"/>
              <a:t>salary_low</a:t>
            </a:r>
            <a:r>
              <a:rPr lang="en-US" dirty="0"/>
              <a:t> and </a:t>
            </a:r>
            <a:r>
              <a:rPr lang="en-US" dirty="0" err="1"/>
              <a:t>salary_high</a:t>
            </a:r>
            <a:endParaRPr lang="en-US" dirty="0"/>
          </a:p>
          <a:p>
            <a:r>
              <a:rPr lang="en-US" dirty="0"/>
              <a:t>For each employment type, </a:t>
            </a:r>
          </a:p>
          <a:p>
            <a:pPr lvl="1"/>
            <a:r>
              <a:rPr lang="en-US" dirty="0"/>
              <a:t>Create a temp data frame </a:t>
            </a:r>
          </a:p>
          <a:p>
            <a:pPr lvl="1"/>
            <a:r>
              <a:rPr lang="en-US" dirty="0"/>
              <a:t>Fill missing values with relevant mean</a:t>
            </a:r>
          </a:p>
          <a:p>
            <a:pPr lvl="1"/>
            <a:r>
              <a:rPr lang="en-US" dirty="0"/>
              <a:t>Update original data frame</a:t>
            </a:r>
          </a:p>
          <a:p>
            <a:pPr lvl="1"/>
            <a:r>
              <a:rPr lang="en-US" dirty="0"/>
              <a:t>Cast into Int64 datatype</a:t>
            </a:r>
          </a:p>
        </p:txBody>
      </p:sp>
    </p:spTree>
    <p:extLst>
      <p:ext uri="{BB962C8B-B14F-4D97-AF65-F5344CB8AC3E}">
        <p14:creationId xmlns:p14="http://schemas.microsoft.com/office/powerpoint/2010/main" val="393793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300-6C34-4A92-BC9B-615AFD2B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D60BF-F105-44B0-BF5B-229A6B836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5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B747-2FD4-4E83-A68E-FDB5A772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Distribution of fraudulent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7C76-7B18-404D-A319-3B73A0A1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There are 17,880 real postings and 866 fake postings</a:t>
            </a:r>
          </a:p>
          <a:p>
            <a:r>
              <a:rPr lang="en-US" dirty="0"/>
              <a:t>Fake postings do not start until index 98 and the last is found at index 17,831</a:t>
            </a:r>
          </a:p>
          <a:p>
            <a:r>
              <a:rPr lang="en-US" dirty="0"/>
              <a:t>The data is very imbalanced with 95% as real posts and only 5% as fake</a:t>
            </a:r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F5E1AC-157F-48A9-94FA-85CD4FA8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080" y="2624066"/>
            <a:ext cx="4773168" cy="31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50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5E09-0A3F-4D7A-9189-65C8F099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135" y="484632"/>
            <a:ext cx="5161935" cy="1609344"/>
          </a:xfrm>
        </p:spPr>
        <p:txBody>
          <a:bodyPr>
            <a:normAutofit/>
          </a:bodyPr>
          <a:lstStyle/>
          <a:p>
            <a:r>
              <a:rPr lang="en-US" sz="4800"/>
              <a:t>Employment type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D2EFD6-B367-4A60-B8D4-F734DB6B771E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r="1" b="1"/>
          <a:stretch/>
        </p:blipFill>
        <p:spPr bwMode="auto">
          <a:xfrm>
            <a:off x="643192" y="1156287"/>
            <a:ext cx="5451627" cy="45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BAB19-6AF7-4B93-B661-04398AFB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135" y="2121408"/>
            <a:ext cx="5161934" cy="4092579"/>
          </a:xfrm>
        </p:spPr>
        <p:txBody>
          <a:bodyPr>
            <a:normAutofit/>
          </a:bodyPr>
          <a:lstStyle/>
          <a:p>
            <a:r>
              <a:rPr lang="en-US" sz="1800" dirty="0"/>
              <a:t>Full-time: 11,620 </a:t>
            </a:r>
          </a:p>
          <a:p>
            <a:r>
              <a:rPr lang="en-US" sz="1800" dirty="0"/>
              <a:t>No Data: 3471 </a:t>
            </a:r>
          </a:p>
          <a:p>
            <a:r>
              <a:rPr lang="en-US" sz="1800" dirty="0"/>
              <a:t>Contract: 1524 </a:t>
            </a:r>
          </a:p>
          <a:p>
            <a:r>
              <a:rPr lang="en-US" sz="1800" dirty="0"/>
              <a:t>Part-time: 797 </a:t>
            </a:r>
          </a:p>
          <a:p>
            <a:r>
              <a:rPr lang="en-US" sz="1800" dirty="0"/>
              <a:t>Temporary: 241 </a:t>
            </a:r>
          </a:p>
          <a:p>
            <a:r>
              <a:rPr lang="en-US" sz="1800" dirty="0"/>
              <a:t>Other: 227</a:t>
            </a:r>
          </a:p>
        </p:txBody>
      </p:sp>
    </p:spTree>
    <p:extLst>
      <p:ext uri="{BB962C8B-B14F-4D97-AF65-F5344CB8AC3E}">
        <p14:creationId xmlns:p14="http://schemas.microsoft.com/office/powerpoint/2010/main" val="181024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5E09-0A3F-4D7A-9189-65C8F099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135" y="484632"/>
            <a:ext cx="5161935" cy="1609344"/>
          </a:xfrm>
        </p:spPr>
        <p:txBody>
          <a:bodyPr>
            <a:normAutofit/>
          </a:bodyPr>
          <a:lstStyle/>
          <a:p>
            <a:r>
              <a:rPr lang="en-US" sz="4800"/>
              <a:t>Required experience</a:t>
            </a:r>
          </a:p>
        </p:txBody>
      </p:sp>
      <p:pic>
        <p:nvPicPr>
          <p:cNvPr id="8194" name="Picture 2" descr="Chart&#10;&#10;Description automatically generated">
            <a:extLst>
              <a:ext uri="{FF2B5EF4-FFF2-40B4-BE49-F238E27FC236}">
                <a16:creationId xmlns:a16="http://schemas.microsoft.com/office/drawing/2014/main" id="{6038595F-B488-49A1-82A4-ABCAD5FDC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" r="5747" b="2"/>
          <a:stretch/>
        </p:blipFill>
        <p:spPr bwMode="auto">
          <a:xfrm>
            <a:off x="643192" y="645106"/>
            <a:ext cx="5451627" cy="55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BAB19-6AF7-4B93-B661-04398AFB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135" y="2121408"/>
            <a:ext cx="5161934" cy="4092579"/>
          </a:xfrm>
        </p:spPr>
        <p:txBody>
          <a:bodyPr>
            <a:normAutofit/>
          </a:bodyPr>
          <a:lstStyle/>
          <a:p>
            <a:r>
              <a:rPr lang="en-US" sz="1800" dirty="0"/>
              <a:t>No Data: 7050 </a:t>
            </a:r>
          </a:p>
          <a:p>
            <a:r>
              <a:rPr lang="en-US" sz="1800" dirty="0"/>
              <a:t>Mid-Senior level: 3809 </a:t>
            </a:r>
          </a:p>
          <a:p>
            <a:r>
              <a:rPr lang="en-US" sz="1800" dirty="0"/>
              <a:t>Entry level: 2697 </a:t>
            </a:r>
          </a:p>
          <a:p>
            <a:r>
              <a:rPr lang="en-US" sz="1800" dirty="0"/>
              <a:t>Associate: 2297 </a:t>
            </a:r>
          </a:p>
          <a:p>
            <a:r>
              <a:rPr lang="en-US" sz="1800" dirty="0"/>
              <a:t>Not Applicable: 1116 </a:t>
            </a:r>
          </a:p>
          <a:p>
            <a:r>
              <a:rPr lang="en-US" sz="1800" dirty="0"/>
              <a:t>Director: 389 </a:t>
            </a:r>
          </a:p>
          <a:p>
            <a:r>
              <a:rPr lang="en-US" sz="1800" dirty="0"/>
              <a:t>Internship: 381 </a:t>
            </a:r>
          </a:p>
          <a:p>
            <a:r>
              <a:rPr lang="en-US" sz="1800" dirty="0"/>
              <a:t>Executive: 141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D74786-6DDE-43D4-B634-F95D3DFD8D10}"/>
              </a:ext>
            </a:extLst>
          </p:cNvPr>
          <p:cNvSpPr txBox="1">
            <a:spLocks/>
          </p:cNvSpPr>
          <p:nvPr/>
        </p:nvSpPr>
        <p:spPr>
          <a:xfrm>
            <a:off x="1601661" y="5032249"/>
            <a:ext cx="4759452" cy="16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4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5E09-0A3F-4D7A-9189-65C8F099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135" y="484632"/>
            <a:ext cx="5161935" cy="1609344"/>
          </a:xfrm>
        </p:spPr>
        <p:txBody>
          <a:bodyPr>
            <a:normAutofit/>
          </a:bodyPr>
          <a:lstStyle/>
          <a:p>
            <a:r>
              <a:rPr lang="en-US" sz="4800"/>
              <a:t>Required education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C28049FF-B77A-4A3D-A1D2-01389CAA9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32"/>
          <a:stretch/>
        </p:blipFill>
        <p:spPr bwMode="auto">
          <a:xfrm>
            <a:off x="980134" y="645106"/>
            <a:ext cx="4777742" cy="55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BAB19-6AF7-4B93-B661-04398AFB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135" y="1724891"/>
            <a:ext cx="5161934" cy="4966853"/>
          </a:xfrm>
        </p:spPr>
        <p:txBody>
          <a:bodyPr>
            <a:normAutofit/>
          </a:bodyPr>
          <a:lstStyle/>
          <a:p>
            <a:r>
              <a:rPr lang="en-US" sz="1400" dirty="0"/>
              <a:t>No Data: 8105 </a:t>
            </a:r>
          </a:p>
          <a:p>
            <a:r>
              <a:rPr lang="en-US" sz="1400" dirty="0"/>
              <a:t>Bachelor's Degree: 5145 </a:t>
            </a:r>
          </a:p>
          <a:p>
            <a:r>
              <a:rPr lang="en-US" sz="1400" dirty="0"/>
              <a:t>High School or equivalent: 2080 </a:t>
            </a:r>
          </a:p>
          <a:p>
            <a:r>
              <a:rPr lang="en-US" sz="1400" dirty="0"/>
              <a:t>Unspecified: 1397 </a:t>
            </a:r>
          </a:p>
          <a:p>
            <a:r>
              <a:rPr lang="en-US" sz="1400" dirty="0"/>
              <a:t>Master's Degree: 416 </a:t>
            </a:r>
          </a:p>
          <a:p>
            <a:r>
              <a:rPr lang="en-US" sz="1400" dirty="0"/>
              <a:t>Associate Degree: 274 </a:t>
            </a:r>
          </a:p>
          <a:p>
            <a:r>
              <a:rPr lang="en-US" sz="1400" dirty="0"/>
              <a:t>Certification: 170 </a:t>
            </a:r>
          </a:p>
          <a:p>
            <a:r>
              <a:rPr lang="en-US" sz="1400" dirty="0"/>
              <a:t>Some College Coursework Completed: 102 </a:t>
            </a:r>
          </a:p>
          <a:p>
            <a:r>
              <a:rPr lang="en-US" sz="1400" dirty="0"/>
              <a:t>Professional: 74 </a:t>
            </a:r>
          </a:p>
          <a:p>
            <a:r>
              <a:rPr lang="en-US" sz="1400" dirty="0"/>
              <a:t>Vocational: 49 </a:t>
            </a:r>
          </a:p>
          <a:p>
            <a:r>
              <a:rPr lang="en-US" sz="1400" dirty="0"/>
              <a:t>Some High School Coursework: 27 </a:t>
            </a:r>
          </a:p>
          <a:p>
            <a:r>
              <a:rPr lang="en-US" sz="1400" dirty="0"/>
              <a:t>Doctorate: 26 </a:t>
            </a:r>
          </a:p>
          <a:p>
            <a:r>
              <a:rPr lang="en-US" sz="1400" dirty="0"/>
              <a:t>Vocational - HS Diploma: 9 </a:t>
            </a:r>
          </a:p>
          <a:p>
            <a:r>
              <a:rPr lang="en-US" sz="1400" dirty="0"/>
              <a:t>Vocational - Degree: 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416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5E09-0A3F-4D7A-9189-65C8F099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Top 20 most common industries</a:t>
            </a:r>
            <a:endParaRPr lang="en-US" sz="4200" dirty="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8A62DC00-CC99-4B80-96E5-65F9C321364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53317"/>
            <a:ext cx="5305436" cy="425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28841A9-5E90-431A-88D8-49FBED944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095" y="1842052"/>
            <a:ext cx="5305438" cy="425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0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5E09-0A3F-4D7A-9189-65C8F099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2" y="484632"/>
            <a:ext cx="10291886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Top 20 most common functions</a:t>
            </a:r>
          </a:p>
        </p:txBody>
      </p:sp>
      <p:pic>
        <p:nvPicPr>
          <p:cNvPr id="7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DCD95721-81E4-46F3-BE15-FE79393CC5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362" y="1775452"/>
            <a:ext cx="4895333" cy="4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8560C2-7E0E-4A40-A53D-9F1A37C1D6C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0305" y="1775452"/>
            <a:ext cx="4895331" cy="424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4" name="Rectangle 7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445" name="Rectangle 8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6" name="Rectangle 8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7C549-C806-40AA-B908-7A17289E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binary variables</a:t>
            </a:r>
            <a:br>
              <a:rPr lang="en-US" dirty="0"/>
            </a:br>
            <a:r>
              <a:rPr lang="en-US" dirty="0"/>
              <a:t>(all job postings)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8ECC3F8D-C099-4D47-9B7F-05A71AA83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265" y="959695"/>
            <a:ext cx="3192298" cy="227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7F14E516-0CB2-4B26-9280-AFDD7DCA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295" y="955170"/>
            <a:ext cx="3204999" cy="228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>
            <a:extLst>
              <a:ext uri="{FF2B5EF4-FFF2-40B4-BE49-F238E27FC236}">
                <a16:creationId xmlns:a16="http://schemas.microsoft.com/office/drawing/2014/main" id="{381E9C41-6761-40BB-83D6-35D69C86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5678" y="959695"/>
            <a:ext cx="3192298" cy="227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DECB-9EFE-4E7E-9DE7-8A57EF5C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707" y="4137884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Work Remotely</a:t>
            </a:r>
          </a:p>
          <a:p>
            <a:r>
              <a:rPr lang="en-US" sz="1800" dirty="0"/>
              <a:t>Has Company Logo</a:t>
            </a:r>
          </a:p>
          <a:p>
            <a:r>
              <a:rPr lang="en-US" sz="1800" dirty="0"/>
              <a:t>Has Questions</a:t>
            </a:r>
          </a:p>
        </p:txBody>
      </p:sp>
      <p:sp>
        <p:nvSpPr>
          <p:cNvPr id="18447" name="Rectangle 8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8" name="Oval 8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449" name="Oval 8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2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D856D-C443-4B94-B875-6B0B2BD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Observations from the graphs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722C3E5-782D-4E3E-9E3C-DCCEA322C384}"/>
              </a:ext>
            </a:extLst>
          </p:cNvPr>
          <p:cNvSpPr txBox="1">
            <a:spLocks/>
          </p:cNvSpPr>
          <p:nvPr/>
        </p:nvSpPr>
        <p:spPr>
          <a:xfrm>
            <a:off x="1715188" y="4561795"/>
            <a:ext cx="4759452" cy="11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559B822-89B2-4905-A438-C52E35141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73653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6022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10B1-1F02-4E6C-A0C1-E667E9EA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and 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8005E-EE7B-4901-B561-02882BAFB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68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D856D-C443-4B94-B875-6B0B2BD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Observations from the graphs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722C3E5-782D-4E3E-9E3C-DCCEA322C384}"/>
              </a:ext>
            </a:extLst>
          </p:cNvPr>
          <p:cNvSpPr txBox="1">
            <a:spLocks/>
          </p:cNvSpPr>
          <p:nvPr/>
        </p:nvSpPr>
        <p:spPr>
          <a:xfrm>
            <a:off x="1715188" y="4561795"/>
            <a:ext cx="4759452" cy="11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559B822-89B2-4905-A438-C52E35141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951504"/>
              </p:ext>
            </p:extLst>
          </p:nvPr>
        </p:nvGraphicFramePr>
        <p:xfrm>
          <a:off x="6081713" y="384314"/>
          <a:ext cx="5141912" cy="6122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3129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D856D-C443-4B94-B875-6B0B2BD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Observations from the graphs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722C3E5-782D-4E3E-9E3C-DCCEA322C384}"/>
              </a:ext>
            </a:extLst>
          </p:cNvPr>
          <p:cNvSpPr txBox="1">
            <a:spLocks/>
          </p:cNvSpPr>
          <p:nvPr/>
        </p:nvSpPr>
        <p:spPr>
          <a:xfrm>
            <a:off x="1715188" y="4561795"/>
            <a:ext cx="4759452" cy="11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1CA5D8-667C-451E-A9DD-23E540668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1699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850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0AB9-9DE9-4D07-ABA4-18892C2D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One-hot-encoding and splitting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D1CB-9A6F-4456-9DEA-877BE1550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9D340F-F5B3-4658-B36E-8C859C2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One-hot-encode categorical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A3DDF-5B4E-4189-8160-0DC90372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to be one-hot-encoded: </a:t>
            </a:r>
          </a:p>
          <a:p>
            <a:pPr lvl="1"/>
            <a:r>
              <a:rPr lang="en-US" dirty="0"/>
              <a:t>Employment Type</a:t>
            </a:r>
          </a:p>
          <a:p>
            <a:pPr lvl="1"/>
            <a:r>
              <a:rPr lang="en-US" dirty="0"/>
              <a:t>Required Experience</a:t>
            </a:r>
          </a:p>
          <a:p>
            <a:pPr lvl="1"/>
            <a:r>
              <a:rPr lang="en-US" dirty="0"/>
              <a:t>Required Education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Function</a:t>
            </a:r>
          </a:p>
          <a:p>
            <a:r>
              <a:rPr lang="en-US" dirty="0"/>
              <a:t>Original data frame had 12 columns</a:t>
            </a:r>
          </a:p>
          <a:p>
            <a:r>
              <a:rPr lang="en-US" dirty="0"/>
              <a:t>One-hot-encoding expanded it to 205 columns</a:t>
            </a:r>
          </a:p>
        </p:txBody>
      </p:sp>
    </p:spTree>
    <p:extLst>
      <p:ext uri="{BB962C8B-B14F-4D97-AF65-F5344CB8AC3E}">
        <p14:creationId xmlns:p14="http://schemas.microsoft.com/office/powerpoint/2010/main" val="360220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D596-47EE-4479-8888-DA0D8658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</a:t>
            </a:r>
            <a:r>
              <a:rPr lang="en-US" dirty="0" err="1"/>
              <a:t>val</a:t>
            </a:r>
            <a:r>
              <a:rPr lang="en-US" dirty="0"/>
              <a:t>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2B78-6FF3-4493-9CDE-4698890B53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was already split into train/</a:t>
            </a:r>
            <a:r>
              <a:rPr lang="en-US" dirty="0" err="1"/>
              <a:t>val</a:t>
            </a:r>
            <a:r>
              <a:rPr lang="en-US" dirty="0"/>
              <a:t>/test to calculate salary means</a:t>
            </a:r>
          </a:p>
          <a:p>
            <a:r>
              <a:rPr lang="en-US" dirty="0"/>
              <a:t>Split was done again now that all data is processed satisfactorily</a:t>
            </a:r>
          </a:p>
          <a:p>
            <a:r>
              <a:rPr lang="en-US" dirty="0"/>
              <a:t>Train/Test and Train/Val were split based on 80/20 ratio</a:t>
            </a:r>
          </a:p>
          <a:p>
            <a:r>
              <a:rPr lang="en-US" dirty="0"/>
              <a:t>Same random state was used for all splits</a:t>
            </a:r>
          </a:p>
          <a:p>
            <a:r>
              <a:rPr lang="en-US" dirty="0" err="1"/>
              <a:t>Train_x</a:t>
            </a:r>
            <a:r>
              <a:rPr lang="en-US" dirty="0"/>
              <a:t> had 10,889 real posts and 554 fraud posts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C33C-5BE8-4AB2-B860-E496BE7C86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 of each data frame:</a:t>
            </a:r>
          </a:p>
          <a:p>
            <a:pPr lvl="1"/>
            <a:r>
              <a:rPr lang="en-US" dirty="0"/>
              <a:t>Original </a:t>
            </a:r>
            <a:r>
              <a:rPr lang="en-US" dirty="0" err="1"/>
              <a:t>dataframe</a:t>
            </a:r>
            <a:r>
              <a:rPr lang="en-US" dirty="0"/>
              <a:t> shape: (17880, 205) </a:t>
            </a:r>
          </a:p>
          <a:p>
            <a:pPr lvl="1"/>
            <a:r>
              <a:rPr lang="en-US" dirty="0" err="1"/>
              <a:t>train_x</a:t>
            </a:r>
            <a:r>
              <a:rPr lang="en-US" dirty="0"/>
              <a:t> shape: (11443, 205) </a:t>
            </a:r>
          </a:p>
          <a:p>
            <a:pPr lvl="1"/>
            <a:r>
              <a:rPr lang="en-US" dirty="0" err="1"/>
              <a:t>val_x</a:t>
            </a:r>
            <a:r>
              <a:rPr lang="en-US" dirty="0"/>
              <a:t> shape: (2861, 205) </a:t>
            </a:r>
          </a:p>
          <a:p>
            <a:pPr lvl="1"/>
            <a:r>
              <a:rPr lang="en-US" dirty="0" err="1"/>
              <a:t>test_x</a:t>
            </a:r>
            <a:r>
              <a:rPr lang="en-US" dirty="0"/>
              <a:t> shape: (3576, 205)</a:t>
            </a:r>
          </a:p>
          <a:p>
            <a:pPr lvl="1"/>
            <a:endParaRPr lang="en-US" dirty="0"/>
          </a:p>
          <a:p>
            <a:r>
              <a:rPr lang="en-US" dirty="0"/>
              <a:t>There are 5 industry levels where training data only has real postings:</a:t>
            </a:r>
          </a:p>
          <a:p>
            <a:pPr lvl="1"/>
            <a:r>
              <a:rPr lang="en-US" dirty="0"/>
              <a:t>Libraries, Military, Package/Freight Delivery, Shipbuilding, Wine and Spirits</a:t>
            </a:r>
          </a:p>
          <a:p>
            <a:pPr lvl="1"/>
            <a:r>
              <a:rPr lang="en-US" dirty="0"/>
              <a:t>Models will not learn to predict fraudulent postings for these levels</a:t>
            </a:r>
          </a:p>
        </p:txBody>
      </p:sp>
    </p:spTree>
    <p:extLst>
      <p:ext uri="{BB962C8B-B14F-4D97-AF65-F5344CB8AC3E}">
        <p14:creationId xmlns:p14="http://schemas.microsoft.com/office/powerpoint/2010/main" val="2403662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F0CD-1C2E-4001-8E96-80358E5B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9980A-9F07-4C27-A642-C8314CD91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0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426A-FDDA-4CD4-A0D4-96A21AB5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Models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48A4-BF0F-432F-9B84-E497AAA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5370"/>
            <a:ext cx="10058400" cy="4425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Models: </a:t>
            </a:r>
          </a:p>
          <a:p>
            <a:pPr lvl="1"/>
            <a:r>
              <a:rPr lang="en-US" dirty="0"/>
              <a:t>RNN with </a:t>
            </a:r>
            <a:r>
              <a:rPr lang="en-US" dirty="0" err="1"/>
              <a:t>TextVectorization</a:t>
            </a:r>
            <a:r>
              <a:rPr lang="en-US" dirty="0"/>
              <a:t>, Embedding, and  Bidirectional layers</a:t>
            </a:r>
          </a:p>
          <a:p>
            <a:pPr lvl="1"/>
            <a:r>
              <a:rPr lang="en-US" dirty="0"/>
              <a:t>BERT with modified preprocessing function</a:t>
            </a:r>
          </a:p>
          <a:p>
            <a:r>
              <a:rPr lang="en-US" dirty="0"/>
              <a:t>Metrics: </a:t>
            </a:r>
          </a:p>
          <a:p>
            <a:pPr lvl="1"/>
            <a:r>
              <a:rPr lang="en-US" dirty="0"/>
              <a:t>False Positives 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False Negatives (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Accuracy (accuracy)</a:t>
            </a:r>
          </a:p>
          <a:p>
            <a:pPr lvl="1"/>
            <a:r>
              <a:rPr lang="en-US" dirty="0"/>
              <a:t>AUC (</a:t>
            </a:r>
            <a:r>
              <a:rPr lang="en-US" dirty="0" err="1"/>
              <a:t>auc</a:t>
            </a:r>
            <a:r>
              <a:rPr lang="en-US" dirty="0"/>
              <a:t>)</a:t>
            </a:r>
          </a:p>
          <a:p>
            <a:r>
              <a:rPr lang="en-US" dirty="0"/>
              <a:t>Loss Function: </a:t>
            </a:r>
          </a:p>
          <a:p>
            <a:pPr lvl="1"/>
            <a:r>
              <a:rPr lang="en-US" dirty="0"/>
              <a:t>Binary </a:t>
            </a:r>
            <a:r>
              <a:rPr lang="en-US" dirty="0" err="1"/>
              <a:t>Crossentropy</a:t>
            </a:r>
            <a:r>
              <a:rPr lang="en-US" dirty="0"/>
              <a:t> </a:t>
            </a:r>
          </a:p>
          <a:p>
            <a:r>
              <a:rPr lang="en-US" dirty="0"/>
              <a:t>Optimizer:</a:t>
            </a:r>
          </a:p>
          <a:p>
            <a:pPr lvl="1"/>
            <a:r>
              <a:rPr lang="en-US" dirty="0"/>
              <a:t>Adam (RNN)</a:t>
            </a:r>
          </a:p>
          <a:p>
            <a:pPr lvl="1"/>
            <a:r>
              <a:rPr lang="en-US" dirty="0" err="1"/>
              <a:t>AdamW</a:t>
            </a:r>
            <a:r>
              <a:rPr lang="en-US" dirty="0"/>
              <a:t> (BERT)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5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049C05-B839-4372-AC76-C1DF0297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rnn model architecture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7306C3-2AE9-42DD-9284-793507D7A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8490" y="4790198"/>
            <a:ext cx="6080030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Text and numeric data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B22A52E6-C657-4176-858C-BD58DAA3400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578" y="197831"/>
            <a:ext cx="3748154" cy="6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38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49C05-B839-4372-AC76-C1DF0297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Training and Testing with all variables</a:t>
            </a:r>
            <a:endParaRPr lang="en-US" sz="4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E24CE-1F50-4CBD-811C-27DA8603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(train / validation): </a:t>
            </a:r>
          </a:p>
          <a:p>
            <a:pPr lvl="1"/>
            <a:r>
              <a:rPr lang="en-US" dirty="0"/>
              <a:t>Full text vectorized to 128 tokens</a:t>
            </a:r>
          </a:p>
          <a:p>
            <a:pPr lvl="1"/>
            <a:r>
              <a:rPr lang="en-US" dirty="0"/>
              <a:t>Numeric variables</a:t>
            </a:r>
          </a:p>
          <a:p>
            <a:r>
              <a:rPr lang="en-US" dirty="0"/>
              <a:t>Inputs (</a:t>
            </a:r>
            <a:r>
              <a:rPr lang="en-US" dirty="0" err="1"/>
              <a:t>train+validation</a:t>
            </a:r>
            <a:r>
              <a:rPr lang="en-US" dirty="0"/>
              <a:t> / test):</a:t>
            </a:r>
          </a:p>
          <a:p>
            <a:pPr lvl="1"/>
            <a:r>
              <a:rPr lang="en-US" dirty="0"/>
              <a:t>Full text combining with train and validation combined</a:t>
            </a:r>
          </a:p>
          <a:p>
            <a:pPr lvl="1"/>
            <a:r>
              <a:rPr lang="en-US" dirty="0"/>
              <a:t>Numeric variables with train and validation combined</a:t>
            </a:r>
          </a:p>
          <a:p>
            <a:r>
              <a:rPr lang="en-US" dirty="0"/>
              <a:t>Ran models for 5 epochs each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67344D5-C722-434F-953D-C04DAC7D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metrics Results and observations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8A489B8-295B-4BA3-B072-0E6BD39A3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Problems with results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2F41B9A-DAD6-45DA-81BE-4EF4E96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743199"/>
            <a:ext cx="4754880" cy="38961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imbalance caused the initial models (text + numeric data) to have high accuracy but a low AUC score of 50%</a:t>
            </a:r>
          </a:p>
          <a:p>
            <a:r>
              <a:rPr lang="en-US" dirty="0"/>
              <a:t>Under-sampling the real postings in the training data did not significantly improve results</a:t>
            </a:r>
          </a:p>
          <a:p>
            <a:r>
              <a:rPr lang="en-US" dirty="0"/>
              <a:t>Second RNN model will only use the text columns to see if the AUC score improves</a:t>
            </a:r>
          </a:p>
          <a:p>
            <a:pPr lvl="1"/>
            <a:r>
              <a:rPr lang="en-US" dirty="0" err="1"/>
              <a:t>TextVectorization</a:t>
            </a:r>
            <a:r>
              <a:rPr lang="en-US" dirty="0"/>
              <a:t>, Embedding, and Bidirectional(LSTM) layers applied to each text column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9BA0EF3C-A0A2-48A8-9F4E-0CAC88211982}"/>
              </a:ext>
            </a:extLst>
          </p:cNvPr>
          <p:cNvSpPr txBox="1">
            <a:spLocks/>
          </p:cNvSpPr>
          <p:nvPr/>
        </p:nvSpPr>
        <p:spPr>
          <a:xfrm>
            <a:off x="1063751" y="1956816"/>
            <a:ext cx="1846521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</a:t>
            </a:r>
          </a:p>
        </p:txBody>
      </p:sp>
      <p:sp>
        <p:nvSpPr>
          <p:cNvPr id="23" name="Content Placeholder 18">
            <a:extLst>
              <a:ext uri="{FF2B5EF4-FFF2-40B4-BE49-F238E27FC236}">
                <a16:creationId xmlns:a16="http://schemas.microsoft.com/office/drawing/2014/main" id="{EA871057-F85F-40D6-9F82-7B192A653C4F}"/>
              </a:ext>
            </a:extLst>
          </p:cNvPr>
          <p:cNvSpPr txBox="1">
            <a:spLocks/>
          </p:cNvSpPr>
          <p:nvPr/>
        </p:nvSpPr>
        <p:spPr>
          <a:xfrm>
            <a:off x="1063752" y="2597533"/>
            <a:ext cx="4576040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 0.5109 (increase)</a:t>
            </a:r>
          </a:p>
          <a:p>
            <a:r>
              <a:rPr lang="en-US" dirty="0"/>
              <a:t>False Negatives: 515.0 (varied)</a:t>
            </a:r>
          </a:p>
          <a:p>
            <a:r>
              <a:rPr lang="en-US" dirty="0"/>
              <a:t>False Positives: 492.0 (decrease)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89223AE-2432-4927-B78C-71EF29386462}"/>
              </a:ext>
            </a:extLst>
          </p:cNvPr>
          <p:cNvSpPr txBox="1">
            <a:spLocks/>
          </p:cNvSpPr>
          <p:nvPr/>
        </p:nvSpPr>
        <p:spPr>
          <a:xfrm>
            <a:off x="1063751" y="4499388"/>
            <a:ext cx="1846521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Validation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6318E31C-6B84-4B95-B21C-A4F37B6100DC}"/>
              </a:ext>
            </a:extLst>
          </p:cNvPr>
          <p:cNvSpPr txBox="1">
            <a:spLocks/>
          </p:cNvSpPr>
          <p:nvPr/>
        </p:nvSpPr>
        <p:spPr>
          <a:xfrm>
            <a:off x="1063752" y="5139468"/>
            <a:ext cx="4576040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 0.5054 (varied)</a:t>
            </a:r>
          </a:p>
          <a:p>
            <a:r>
              <a:rPr lang="en-US" dirty="0"/>
              <a:t>False Negatives: 137.0 (increase)</a:t>
            </a:r>
          </a:p>
          <a:p>
            <a:r>
              <a:rPr lang="en-US" dirty="0"/>
              <a:t>False Positives: 10.0 (decrease)</a:t>
            </a:r>
          </a:p>
        </p:txBody>
      </p:sp>
    </p:spTree>
    <p:extLst>
      <p:ext uri="{BB962C8B-B14F-4D97-AF65-F5344CB8AC3E}">
        <p14:creationId xmlns:p14="http://schemas.microsoft.com/office/powerpoint/2010/main" val="158545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E419-8640-457F-82B6-02E4C4BD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8F0E-4BEF-4B7C-A22A-6C2F7D09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whether a job posting is real or fake based on the posting’s text, categorical variables, and the salary range</a:t>
            </a:r>
          </a:p>
          <a:p>
            <a:r>
              <a:rPr lang="en-US" dirty="0"/>
              <a:t>Data downloaded from a csv file on Kaggle</a:t>
            </a:r>
          </a:p>
          <a:p>
            <a:pPr lvl="1"/>
            <a:r>
              <a:rPr lang="en-US" dirty="0">
                <a:hlinkClick r:id="rId2"/>
              </a:rPr>
              <a:t>https://www.kaggle.com/shivamb/real-or-fake-fake-jobposting-prediction</a:t>
            </a:r>
            <a:endParaRPr lang="en-US" dirty="0"/>
          </a:p>
          <a:p>
            <a:pPr lvl="1"/>
            <a:r>
              <a:rPr lang="en-US" dirty="0"/>
              <a:t>17,880 total job postings</a:t>
            </a:r>
          </a:p>
          <a:p>
            <a:pPr lvl="1"/>
            <a:r>
              <a:rPr lang="en-US" dirty="0"/>
              <a:t>18 variables in total</a:t>
            </a:r>
          </a:p>
          <a:p>
            <a:pPr lvl="1"/>
            <a:r>
              <a:rPr lang="en-US" dirty="0"/>
              <a:t>Imbalanced dataset with roughly 5% of fake postings (866 of 17,880)</a:t>
            </a:r>
          </a:p>
        </p:txBody>
      </p:sp>
    </p:spTree>
    <p:extLst>
      <p:ext uri="{BB962C8B-B14F-4D97-AF65-F5344CB8AC3E}">
        <p14:creationId xmlns:p14="http://schemas.microsoft.com/office/powerpoint/2010/main" val="294598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6DB986-732F-45D0-BBFB-97B798DC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Text-only data columns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60E164-E4D3-440D-8836-AC3252D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2120900"/>
            <a:ext cx="10423820" cy="4252912"/>
          </a:xfrm>
        </p:spPr>
        <p:txBody>
          <a:bodyPr>
            <a:normAutofit/>
          </a:bodyPr>
          <a:lstStyle/>
          <a:p>
            <a:r>
              <a:rPr lang="en-US" dirty="0"/>
              <a:t>The text columns were split into 5 groups: </a:t>
            </a:r>
          </a:p>
          <a:p>
            <a:pPr lvl="1"/>
            <a:r>
              <a:rPr lang="en-US" dirty="0"/>
              <a:t>Title, Location, Description</a:t>
            </a:r>
          </a:p>
          <a:p>
            <a:pPr lvl="1"/>
            <a:r>
              <a:rPr lang="en-US" dirty="0"/>
              <a:t>Department, Employment type, Required Experience, Required Education, Industry,  Function</a:t>
            </a:r>
          </a:p>
          <a:p>
            <a:pPr lvl="1"/>
            <a:r>
              <a:rPr lang="en-US" dirty="0"/>
              <a:t>Company Profile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Benefits</a:t>
            </a:r>
          </a:p>
          <a:p>
            <a:r>
              <a:rPr lang="en-US" dirty="0"/>
              <a:t>The text-only dataset was split again into train/validation/test and each column group was saved into its own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r>
              <a:rPr lang="en-US" dirty="0"/>
              <a:t>Each text group was vectorized into 128 tokens</a:t>
            </a:r>
          </a:p>
          <a:p>
            <a:pPr lvl="1"/>
            <a:r>
              <a:rPr lang="en-US" dirty="0"/>
              <a:t>This amount matches the default number of tokens with BERT preprocessing models</a:t>
            </a:r>
          </a:p>
          <a:p>
            <a:pPr lvl="1"/>
            <a:r>
              <a:rPr lang="en-US" dirty="0"/>
              <a:t>Next slide shows top 20 and bottom 20 tokens in each text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5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CC46-0020-4501-81E7-EE0BD254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the most and least frequent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D16F-252B-40A6-858C-0D2B684F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50" y="1866899"/>
            <a:ext cx="10058400" cy="4991101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Title + Location + Description</a:t>
            </a:r>
          </a:p>
          <a:p>
            <a:pPr lvl="1"/>
            <a:r>
              <a:rPr lang="en-US" dirty="0"/>
              <a:t>Top 20 words in vocab: ['', '[UNK]', 'and', 'the', 'to', 'of', 'a', 'in', 'for', 'with', 'our', 'is', 'you', 'are', 'will', 'be', 'as', 'we', 'on', 'team’] </a:t>
            </a:r>
          </a:p>
          <a:p>
            <a:pPr lvl="1"/>
            <a:r>
              <a:rPr lang="en-US" dirty="0"/>
              <a:t>Last 20 words in vocab: ['media', 'into', 'growing', 'knowledge', 'engineer', 'build', 'systems', 'required', 'office', 'information', 'if', 'has', 'training', 'one', 'lead', 'social', 'do', 'communication', 'ca', 'years'] </a:t>
            </a:r>
          </a:p>
          <a:p>
            <a:r>
              <a:rPr lang="en-US" sz="2300" dirty="0"/>
              <a:t>Department + Employment type + Required Experience + Required Education + Industry + Function</a:t>
            </a:r>
          </a:p>
          <a:p>
            <a:pPr lvl="1"/>
            <a:r>
              <a:rPr lang="en-US" dirty="0"/>
              <a:t>Top 20 words in vocab: ['', '[UNK]', 'data', 'no', 'fulltime', 'level', 'degree', 'bachelors', '</a:t>
            </a:r>
            <a:r>
              <a:rPr lang="en-US" dirty="0" err="1"/>
              <a:t>midsenior</a:t>
            </a:r>
            <a:r>
              <a:rPr lang="en-US" dirty="0"/>
              <a:t>', 'technology', 'information', 'services', 'and', 'entry', 'associate', 'marketing', 'sales', 'or', 'school', 'high’] </a:t>
            </a:r>
          </a:p>
          <a:p>
            <a:pPr lvl="1"/>
            <a:r>
              <a:rPr lang="en-US" dirty="0"/>
              <a:t>Last 20 words in vocab: ['security', 'building', 'materials', 'general', 'communications', 'travel', 'nonprofit', 'tourism', 'leisure', 'social', 'entertainment', '</a:t>
            </a:r>
            <a:r>
              <a:rPr lang="en-US" dirty="0" err="1"/>
              <a:t>electricalelectronic</a:t>
            </a:r>
            <a:r>
              <a:rPr lang="en-US" dirty="0"/>
              <a:t>', 'client', 'beverages', 'support', 'goods', 'creative', 'team', 'cosmetics', 'vocational'] </a:t>
            </a:r>
          </a:p>
          <a:p>
            <a:r>
              <a:rPr lang="en-US" sz="2300" dirty="0"/>
              <a:t>Company Profile</a:t>
            </a:r>
          </a:p>
          <a:p>
            <a:pPr lvl="1"/>
            <a:r>
              <a:rPr lang="en-US" sz="1900" dirty="0"/>
              <a:t>Top 20 words in vocab: ['', '[UNK]', 'and', 'the', 'to', 'of', 'a', 'in', 'we', 'our', 'is', 'for', 'with', 'are', 'that', 'you', 'on', 'as', 'their', 'have’] </a:t>
            </a:r>
          </a:p>
          <a:p>
            <a:pPr lvl="1"/>
            <a:r>
              <a:rPr lang="en-US" sz="1900" dirty="0"/>
              <a:t>Last 20 words in vocab: ['growing', 'we’re', 'online', 'what', 'marketing', 'home', 'across', 'mission', 'jobs', 'believe', 'job', 'improve', 'candidates', 'many', 'high', 'up', 'platform', 'focus', 'been', 'creative’] </a:t>
            </a:r>
          </a:p>
          <a:p>
            <a:r>
              <a:rPr lang="en-US" sz="2300" dirty="0"/>
              <a:t>Requirements</a:t>
            </a:r>
            <a:endParaRPr lang="en-US" dirty="0"/>
          </a:p>
          <a:p>
            <a:pPr lvl="1"/>
            <a:r>
              <a:rPr lang="en-US" sz="1900" dirty="0"/>
              <a:t>Top 20 words in vocab: ['', '[UNK]', 'and', 'to', 'of', 'in', 'a', 'the', 'with', 'experience', 'or', 'skills', 'for', 'ability', 'be', 'work', 'you', 'is', 'as', 'years’] </a:t>
            </a:r>
          </a:p>
          <a:p>
            <a:pPr lvl="1"/>
            <a:r>
              <a:rPr lang="en-US" sz="1900" dirty="0"/>
              <a:t>Last 20 words in vocab: ['support', 'level', 'if', 'technology', 'about', '</a:t>
            </a:r>
            <a:r>
              <a:rPr lang="en-US" sz="1900" dirty="0" err="1"/>
              <a:t>microsoft</a:t>
            </a:r>
            <a:r>
              <a:rPr lang="en-US" sz="1900" dirty="0"/>
              <a:t>', 'company', 'detail', 'proven', 'technologies', 'attention', 'applications', 'information', 'who', 'position', 'writing', 'mobile', 'school', 'role', '–’] </a:t>
            </a:r>
          </a:p>
          <a:p>
            <a:r>
              <a:rPr lang="en-US" sz="2300" dirty="0"/>
              <a:t>Benefits</a:t>
            </a:r>
            <a:endParaRPr lang="en-US" dirty="0"/>
          </a:p>
          <a:p>
            <a:pPr lvl="1"/>
            <a:r>
              <a:rPr lang="en-US" sz="1900" dirty="0"/>
              <a:t>Top 20 words in vocab: ['', '[UNK]', 'and', 'to', 'the', 'a', 'of', 'in', 'we', 'with', 'you', 'for', 'our', 'work', 'is', 'your', 'benefits', 'on', 'an', 'as’] </a:t>
            </a:r>
          </a:p>
          <a:p>
            <a:pPr lvl="1"/>
            <a:r>
              <a:rPr lang="en-US" sz="1900" dirty="0"/>
              <a:t>Last 20 words in vocab: ['bonus', '–', 'position', 'their', 'startup', 'do', 'per', 'international', 'want', 'offers', 'personal', 'excellent', 'exciting', 'solutions', 'creative', 'sick', 'world', 'sales', 'provide', 'day'</a:t>
            </a:r>
          </a:p>
        </p:txBody>
      </p:sp>
    </p:spTree>
    <p:extLst>
      <p:ext uri="{BB962C8B-B14F-4D97-AF65-F5344CB8AC3E}">
        <p14:creationId xmlns:p14="http://schemas.microsoft.com/office/powerpoint/2010/main" val="2929465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D049C05-B839-4372-AC76-C1DF0297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Text-only rnn model architecture</a:t>
            </a:r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256D43C-F096-47C3-9ED5-8F3A9A66A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1" y="451413"/>
            <a:ext cx="11528789" cy="346384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308178-9B9F-480A-9370-72911F279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655" y="4511896"/>
            <a:ext cx="3703321" cy="21749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/>
              <a:t>Each column group is fed as input to the model, passing through three layers – </a:t>
            </a:r>
            <a:r>
              <a:rPr lang="en-US" sz="1400" dirty="0" err="1"/>
              <a:t>TextVectorization</a:t>
            </a:r>
            <a:r>
              <a:rPr lang="en-US" sz="1400" dirty="0"/>
              <a:t>, Embedding, and Bidirectional LSTM</a:t>
            </a:r>
          </a:p>
          <a:p>
            <a:r>
              <a:rPr lang="en-US" sz="1400" dirty="0"/>
              <a:t>All inputs are combined and passed into a Dense Layer</a:t>
            </a:r>
          </a:p>
          <a:p>
            <a:r>
              <a:rPr lang="en-US" sz="1400" dirty="0"/>
              <a:t>Final output layer has 1 neuron with sigmoid activation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3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67344D5-C722-434F-953D-C04DAC7D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71CA-C0EE-4936-9B6D-20CE2565D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782" y="1902208"/>
            <a:ext cx="4754563" cy="639763"/>
          </a:xfrm>
        </p:spPr>
        <p:txBody>
          <a:bodyPr/>
          <a:lstStyle/>
          <a:p>
            <a:r>
              <a:rPr lang="en-US"/>
              <a:t>Training + Validation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DE7E-10A2-480B-AE66-FCEEF4D86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685" y="2597533"/>
            <a:ext cx="4754563" cy="1235245"/>
          </a:xfrm>
        </p:spPr>
        <p:txBody>
          <a:bodyPr/>
          <a:lstStyle/>
          <a:p>
            <a:r>
              <a:rPr lang="en-US" dirty="0"/>
              <a:t>AUC: 0.8009 (increase)</a:t>
            </a:r>
          </a:p>
          <a:p>
            <a:r>
              <a:rPr lang="en-US" dirty="0"/>
              <a:t>False Negatives: 693.0 (decrease)</a:t>
            </a:r>
          </a:p>
          <a:p>
            <a:r>
              <a:rPr lang="en-US" dirty="0"/>
              <a:t>False Positives: 0.0 (decrease)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41232-1A0B-416E-B589-E9DF5F320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1113" y="4444143"/>
            <a:ext cx="4754562" cy="639763"/>
          </a:xfrm>
        </p:spPr>
        <p:txBody>
          <a:bodyPr/>
          <a:lstStyle/>
          <a:p>
            <a:r>
              <a:rPr lang="en-US"/>
              <a:t>Testing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4663C-1359-4241-838E-0EA495B29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1113" y="5139468"/>
            <a:ext cx="4754562" cy="1235245"/>
          </a:xfrm>
        </p:spPr>
        <p:txBody>
          <a:bodyPr/>
          <a:lstStyle/>
          <a:p>
            <a:r>
              <a:rPr lang="en-US" dirty="0"/>
              <a:t>AUC: 0.7864 (increase)</a:t>
            </a:r>
          </a:p>
          <a:p>
            <a:r>
              <a:rPr lang="en-US" dirty="0"/>
              <a:t>False Negatives: 173.0 (no change)</a:t>
            </a:r>
          </a:p>
          <a:p>
            <a:r>
              <a:rPr lang="en-US" dirty="0"/>
              <a:t>False Positives: 0.0 (no change)</a:t>
            </a:r>
          </a:p>
          <a:p>
            <a:endParaRPr lang="en-US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9BA0EF3C-A0A2-48A8-9F4E-0CAC88211982}"/>
              </a:ext>
            </a:extLst>
          </p:cNvPr>
          <p:cNvSpPr txBox="1">
            <a:spLocks/>
          </p:cNvSpPr>
          <p:nvPr/>
        </p:nvSpPr>
        <p:spPr>
          <a:xfrm>
            <a:off x="1063751" y="1956816"/>
            <a:ext cx="1846521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</a:t>
            </a:r>
          </a:p>
        </p:txBody>
      </p:sp>
      <p:sp>
        <p:nvSpPr>
          <p:cNvPr id="23" name="Content Placeholder 18">
            <a:extLst>
              <a:ext uri="{FF2B5EF4-FFF2-40B4-BE49-F238E27FC236}">
                <a16:creationId xmlns:a16="http://schemas.microsoft.com/office/drawing/2014/main" id="{EA871057-F85F-40D6-9F82-7B192A653C4F}"/>
              </a:ext>
            </a:extLst>
          </p:cNvPr>
          <p:cNvSpPr txBox="1">
            <a:spLocks/>
          </p:cNvSpPr>
          <p:nvPr/>
        </p:nvSpPr>
        <p:spPr>
          <a:xfrm>
            <a:off x="1063752" y="2597533"/>
            <a:ext cx="4576040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 0.7930 (increase)</a:t>
            </a:r>
          </a:p>
          <a:p>
            <a:r>
              <a:rPr lang="en-US" dirty="0"/>
              <a:t>False Negatives: 554 (increase)</a:t>
            </a:r>
          </a:p>
          <a:p>
            <a:r>
              <a:rPr lang="en-US" dirty="0"/>
              <a:t>False Positives: 0.0 (decrease)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89223AE-2432-4927-B78C-71EF29386462}"/>
              </a:ext>
            </a:extLst>
          </p:cNvPr>
          <p:cNvSpPr txBox="1">
            <a:spLocks/>
          </p:cNvSpPr>
          <p:nvPr/>
        </p:nvSpPr>
        <p:spPr>
          <a:xfrm>
            <a:off x="1063751" y="4499388"/>
            <a:ext cx="1846521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Validation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6318E31C-6B84-4B95-B21C-A4F37B6100DC}"/>
              </a:ext>
            </a:extLst>
          </p:cNvPr>
          <p:cNvSpPr txBox="1">
            <a:spLocks/>
          </p:cNvSpPr>
          <p:nvPr/>
        </p:nvSpPr>
        <p:spPr>
          <a:xfrm>
            <a:off x="1063752" y="5139468"/>
            <a:ext cx="4576040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 0.7972 (increase)</a:t>
            </a:r>
          </a:p>
          <a:p>
            <a:r>
              <a:rPr lang="en-US" dirty="0"/>
              <a:t>False Negatives: 139.0 (no change)</a:t>
            </a:r>
          </a:p>
          <a:p>
            <a:r>
              <a:rPr lang="en-US" dirty="0"/>
              <a:t>False Positives: 0.0 (no change)</a:t>
            </a:r>
          </a:p>
        </p:txBody>
      </p:sp>
    </p:spTree>
    <p:extLst>
      <p:ext uri="{BB962C8B-B14F-4D97-AF65-F5344CB8AC3E}">
        <p14:creationId xmlns:p14="http://schemas.microsoft.com/office/powerpoint/2010/main" val="952250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A108-5FBB-478D-BB2E-62A5AAF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 model: bert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D89A-1164-4729-A4AE-3B6852191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5" name="Oval 5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6" name="Oval 5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7" name="Rectangle 59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Rectangle 61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63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771B7-6923-4B8F-9889-3C76520F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Bert models</a:t>
            </a:r>
            <a:endParaRPr lang="en-US" sz="8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80" name="Rectangle 65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180DBF-61FC-46B5-BCBB-94499DDE7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1879938"/>
            <a:ext cx="5462001" cy="2731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B9A580A-3828-4328-AA37-A35E98A5DC38}"/>
              </a:ext>
            </a:extLst>
          </p:cNvPr>
          <p:cNvSpPr txBox="1"/>
          <p:nvPr/>
        </p:nvSpPr>
        <p:spPr>
          <a:xfrm>
            <a:off x="633999" y="4674783"/>
            <a:ext cx="54620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Image found at: </a:t>
            </a:r>
            <a:r>
              <a:rPr lang="en-US" sz="1000" dirty="0">
                <a:hlinkClick r:id="rId7"/>
              </a:rPr>
              <a:t>https://huggingface.co/google/bert_uncased_L-4_H-512_A-8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3216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D061AC-2E7C-4B86-BD21-A5374A250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08" y="1124002"/>
            <a:ext cx="12085983" cy="15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049C05-B839-4372-AC76-C1DF0297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/>
              <a:t>Text-only BERT model architecture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308178-9B9F-480A-9370-72911F279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US" sz="1800" dirty="0"/>
              <a:t>BERT-Small (L=4, H=512, A=4)</a:t>
            </a:r>
          </a:p>
          <a:p>
            <a:r>
              <a:rPr lang="en-US" sz="1800" dirty="0"/>
              <a:t>Token Length: 128</a:t>
            </a:r>
          </a:p>
          <a:p>
            <a:r>
              <a:rPr lang="en-US" sz="1800" dirty="0"/>
              <a:t>Each input passes through a Tokenizer layer and a Packing layer for preprocessing</a:t>
            </a:r>
          </a:p>
          <a:p>
            <a:r>
              <a:rPr lang="en-US" sz="1800" dirty="0"/>
              <a:t>Preprocessing inputs to each encoder: </a:t>
            </a:r>
            <a:r>
              <a:rPr lang="en-US" sz="1800" dirty="0" err="1"/>
              <a:t>input_mask</a:t>
            </a:r>
            <a:r>
              <a:rPr lang="en-US" sz="1800" dirty="0"/>
              <a:t>, </a:t>
            </a:r>
            <a:r>
              <a:rPr lang="en-US" sz="1800" dirty="0" err="1"/>
              <a:t>input_word_ids</a:t>
            </a:r>
            <a:r>
              <a:rPr lang="en-US" sz="1800" dirty="0"/>
              <a:t>, and </a:t>
            </a:r>
            <a:r>
              <a:rPr lang="en-US" sz="1800" dirty="0" err="1"/>
              <a:t>input_type_ids</a:t>
            </a:r>
            <a:endParaRPr lang="en-US" sz="18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694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67344D5-C722-434F-953D-C04DAC7D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41232-1A0B-416E-B589-E9DF5F320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2210" y="2153363"/>
            <a:ext cx="3214687" cy="639763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4663C-1359-4241-838E-0EA495B29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2210" y="2870764"/>
            <a:ext cx="3214687" cy="1235245"/>
          </a:xfrm>
        </p:spPr>
        <p:txBody>
          <a:bodyPr/>
          <a:lstStyle/>
          <a:p>
            <a:r>
              <a:rPr lang="en-US" dirty="0"/>
              <a:t>AUC: 0.9637</a:t>
            </a:r>
          </a:p>
          <a:p>
            <a:r>
              <a:rPr lang="en-US" dirty="0"/>
              <a:t>False Negatives: 119.0</a:t>
            </a:r>
          </a:p>
          <a:p>
            <a:r>
              <a:rPr lang="en-US" dirty="0"/>
              <a:t>False Positives: 4.0</a:t>
            </a:r>
          </a:p>
          <a:p>
            <a:endParaRPr lang="en-US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9BA0EF3C-A0A2-48A8-9F4E-0CAC88211982}"/>
              </a:ext>
            </a:extLst>
          </p:cNvPr>
          <p:cNvSpPr txBox="1">
            <a:spLocks/>
          </p:cNvSpPr>
          <p:nvPr/>
        </p:nvSpPr>
        <p:spPr>
          <a:xfrm>
            <a:off x="1063751" y="2153363"/>
            <a:ext cx="1846521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</a:t>
            </a:r>
          </a:p>
        </p:txBody>
      </p:sp>
      <p:sp>
        <p:nvSpPr>
          <p:cNvPr id="23" name="Content Placeholder 18">
            <a:extLst>
              <a:ext uri="{FF2B5EF4-FFF2-40B4-BE49-F238E27FC236}">
                <a16:creationId xmlns:a16="http://schemas.microsoft.com/office/drawing/2014/main" id="{EA871057-F85F-40D6-9F82-7B192A653C4F}"/>
              </a:ext>
            </a:extLst>
          </p:cNvPr>
          <p:cNvSpPr txBox="1">
            <a:spLocks/>
          </p:cNvSpPr>
          <p:nvPr/>
        </p:nvSpPr>
        <p:spPr>
          <a:xfrm>
            <a:off x="1063752" y="2789301"/>
            <a:ext cx="3266948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 0.8055</a:t>
            </a:r>
          </a:p>
          <a:p>
            <a:r>
              <a:rPr lang="en-US" dirty="0"/>
              <a:t>False Negatives: 520.0</a:t>
            </a:r>
          </a:p>
          <a:p>
            <a:r>
              <a:rPr lang="en-US" dirty="0"/>
              <a:t>False Positives: 27.0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89223AE-2432-4927-B78C-71EF29386462}"/>
              </a:ext>
            </a:extLst>
          </p:cNvPr>
          <p:cNvSpPr txBox="1">
            <a:spLocks/>
          </p:cNvSpPr>
          <p:nvPr/>
        </p:nvSpPr>
        <p:spPr>
          <a:xfrm>
            <a:off x="1063750" y="4499388"/>
            <a:ext cx="1846521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Validation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6318E31C-6B84-4B95-B21C-A4F37B6100DC}"/>
              </a:ext>
            </a:extLst>
          </p:cNvPr>
          <p:cNvSpPr txBox="1">
            <a:spLocks/>
          </p:cNvSpPr>
          <p:nvPr/>
        </p:nvSpPr>
        <p:spPr>
          <a:xfrm>
            <a:off x="1063750" y="5125818"/>
            <a:ext cx="3266950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 0.9625</a:t>
            </a:r>
          </a:p>
          <a:p>
            <a:r>
              <a:rPr lang="en-US" dirty="0"/>
              <a:t>False Negatives: 109.0</a:t>
            </a:r>
          </a:p>
          <a:p>
            <a:r>
              <a:rPr lang="en-US" dirty="0"/>
              <a:t>False Positives: 1.0</a:t>
            </a:r>
          </a:p>
        </p:txBody>
      </p:sp>
    </p:spTree>
    <p:extLst>
      <p:ext uri="{BB962C8B-B14F-4D97-AF65-F5344CB8AC3E}">
        <p14:creationId xmlns:p14="http://schemas.microsoft.com/office/powerpoint/2010/main" val="140856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BCF6-3E2F-4CBF-9D6B-AB655892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models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6D7F-1435-487E-B792-22D8EE167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72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AD7-AE18-44CF-A24F-D8E17E4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text-only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4814B-70EF-4C60-ABDF-8AC402E83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D9CF6-9052-4415-8820-86F5B6AF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Epochs: 5</a:t>
            </a:r>
          </a:p>
          <a:p>
            <a:r>
              <a:rPr lang="en-US" dirty="0"/>
              <a:t>Fixed learning rate with Adam optimizer</a:t>
            </a:r>
          </a:p>
          <a:p>
            <a:r>
              <a:rPr lang="en-US" dirty="0"/>
              <a:t>Final Metrics Results: </a:t>
            </a:r>
          </a:p>
          <a:p>
            <a:pPr lvl="1"/>
            <a:r>
              <a:rPr lang="en-US" dirty="0"/>
              <a:t>AUC: 0.7864</a:t>
            </a:r>
          </a:p>
          <a:p>
            <a:pPr lvl="1"/>
            <a:r>
              <a:rPr lang="en-US" dirty="0"/>
              <a:t>False Negatives: 173.0</a:t>
            </a:r>
          </a:p>
          <a:p>
            <a:pPr lvl="1"/>
            <a:r>
              <a:rPr lang="en-US" dirty="0"/>
              <a:t>False Positives: 0.0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1E78E9-1C54-4B60-AD25-1EDEFD2D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Small-BERT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C530E4-0F55-4A5D-BF7B-F49518DF2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Epochs: 1</a:t>
            </a:r>
          </a:p>
          <a:p>
            <a:r>
              <a:rPr lang="en-US" dirty="0"/>
              <a:t>Warm-up learning rate scheduler with </a:t>
            </a:r>
            <a:r>
              <a:rPr lang="en-US" dirty="0" err="1"/>
              <a:t>AdamW</a:t>
            </a:r>
            <a:r>
              <a:rPr lang="en-US" dirty="0"/>
              <a:t> optimizer</a:t>
            </a:r>
          </a:p>
          <a:p>
            <a:r>
              <a:rPr lang="en-US" dirty="0"/>
              <a:t>Final Metrics Results: </a:t>
            </a:r>
          </a:p>
          <a:p>
            <a:pPr lvl="1"/>
            <a:r>
              <a:rPr lang="en-US" dirty="0"/>
              <a:t>AUC: 0.9637</a:t>
            </a:r>
          </a:p>
          <a:p>
            <a:pPr lvl="1"/>
            <a:r>
              <a:rPr lang="en-US" dirty="0"/>
              <a:t>False Negatives: 119.0</a:t>
            </a:r>
          </a:p>
          <a:p>
            <a:pPr lvl="1"/>
            <a:r>
              <a:rPr lang="en-US" dirty="0"/>
              <a:t>False Positives: 4.0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Small-BERT is the better model to predict fraudulent job postings from a highly imbalanced dataset using only the text components of the posting</a:t>
            </a:r>
          </a:p>
        </p:txBody>
      </p:sp>
    </p:spTree>
    <p:extLst>
      <p:ext uri="{BB962C8B-B14F-4D97-AF65-F5344CB8AC3E}">
        <p14:creationId xmlns:p14="http://schemas.microsoft.com/office/powerpoint/2010/main" val="41415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934C-3ED5-413F-BDB5-45ACBCA1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97E5-C3B1-4D9F-817F-1C600321E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22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C258-346A-4EEB-840D-ADA6466B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3518-32A8-4044-A54C-83833F92F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to apply with more time and/or resources</a:t>
            </a:r>
          </a:p>
        </p:txBody>
      </p:sp>
    </p:spTree>
    <p:extLst>
      <p:ext uri="{BB962C8B-B14F-4D97-AF65-F5344CB8AC3E}">
        <p14:creationId xmlns:p14="http://schemas.microsoft.com/office/powerpoint/2010/main" val="92563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59" name="Oval 64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BB24DA-D728-40E2-8B05-6256B96C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Augmenting data with back translation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D145A9F5-40A4-42B8-B443-86D8C3D1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0"/>
            <a:ext cx="5142658" cy="6858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700" dirty="0"/>
              <a:t>What is Back Translation?</a:t>
            </a:r>
          </a:p>
          <a:p>
            <a:pPr lvl="1"/>
            <a:r>
              <a:rPr lang="en-US" sz="1500" dirty="0"/>
              <a:t>Translating a text from a source language and back via a second language</a:t>
            </a:r>
          </a:p>
          <a:p>
            <a:r>
              <a:rPr lang="en-US" sz="1700" dirty="0"/>
              <a:t>Python Package: </a:t>
            </a:r>
            <a:r>
              <a:rPr lang="en-US" sz="1700" dirty="0" err="1"/>
              <a:t>BackTranslation</a:t>
            </a:r>
            <a:r>
              <a:rPr lang="en-US" sz="1700" dirty="0"/>
              <a:t> on </a:t>
            </a:r>
            <a:r>
              <a:rPr lang="en-US" sz="1700" dirty="0" err="1"/>
              <a:t>PyPl</a:t>
            </a:r>
            <a:endParaRPr lang="en-US" sz="1700" dirty="0"/>
          </a:p>
          <a:p>
            <a:pPr lvl="1"/>
            <a:r>
              <a:rPr lang="en-US" sz="1500" dirty="0"/>
              <a:t>Implements </a:t>
            </a:r>
            <a:r>
              <a:rPr lang="en-US" sz="1500" dirty="0" err="1"/>
              <a:t>googletrans</a:t>
            </a:r>
            <a:endParaRPr lang="en-US" sz="1500" dirty="0"/>
          </a:p>
          <a:p>
            <a:r>
              <a:rPr lang="en-US" sz="1700" dirty="0"/>
              <a:t>Languages to be used: French, Spanish, Chinese, Russian</a:t>
            </a:r>
          </a:p>
          <a:p>
            <a:r>
              <a:rPr lang="en-US" sz="1700" dirty="0"/>
              <a:t>Back translation is only applied on fraudulent data posts</a:t>
            </a:r>
          </a:p>
          <a:p>
            <a:r>
              <a:rPr lang="en-US" sz="1700" dirty="0"/>
              <a:t>Steps: </a:t>
            </a:r>
          </a:p>
          <a:p>
            <a:pPr lvl="1"/>
            <a:r>
              <a:rPr lang="en-US" sz="1500" dirty="0"/>
              <a:t>Create data frame to save all augmented fraudulent posts (i.e., </a:t>
            </a:r>
            <a:r>
              <a:rPr lang="en-US" sz="1500" dirty="0" err="1"/>
              <a:t>df_augmented</a:t>
            </a:r>
            <a:r>
              <a:rPr lang="en-US" sz="1500" dirty="0"/>
              <a:t>)</a:t>
            </a:r>
          </a:p>
          <a:p>
            <a:pPr lvl="1"/>
            <a:r>
              <a:rPr lang="en-US" sz="1500" dirty="0"/>
              <a:t>Apply translate() function from </a:t>
            </a:r>
            <a:r>
              <a:rPr lang="en-US" sz="1500" dirty="0" err="1"/>
              <a:t>BackTranslation</a:t>
            </a:r>
            <a:r>
              <a:rPr lang="en-US" sz="1500" dirty="0"/>
              <a:t> package to the original 866 fraudulent posts in English using one of the above languages</a:t>
            </a:r>
          </a:p>
          <a:p>
            <a:pPr lvl="1"/>
            <a:r>
              <a:rPr lang="en-US" sz="1500" dirty="0"/>
              <a:t>Append results to </a:t>
            </a:r>
            <a:r>
              <a:rPr lang="en-US" sz="1500" dirty="0" err="1"/>
              <a:t>df_augmented</a:t>
            </a:r>
            <a:endParaRPr lang="en-US" sz="1500" dirty="0"/>
          </a:p>
          <a:p>
            <a:pPr lvl="1"/>
            <a:r>
              <a:rPr lang="en-US" sz="1500" dirty="0"/>
              <a:t>Repeat steps 2-3 with a new language, applying translate() to all posts found in </a:t>
            </a:r>
            <a:r>
              <a:rPr lang="en-US" sz="1500" dirty="0" err="1"/>
              <a:t>df_augmented</a:t>
            </a:r>
            <a:endParaRPr lang="en-US" sz="1500" dirty="0"/>
          </a:p>
          <a:p>
            <a:pPr lvl="1"/>
            <a:r>
              <a:rPr lang="en-US" sz="1500" dirty="0"/>
              <a:t>When finished, append </a:t>
            </a:r>
            <a:r>
              <a:rPr lang="en-US" sz="1500" dirty="0" err="1"/>
              <a:t>df_aug</a:t>
            </a:r>
            <a:r>
              <a:rPr lang="en-US" sz="1500" dirty="0"/>
              <a:t> to original data frame</a:t>
            </a:r>
          </a:p>
          <a:p>
            <a:r>
              <a:rPr lang="en-US" sz="1700" dirty="0"/>
              <a:t>Final data frame would have 13,856 fraudulent posts (approx. 45% of the total data)</a:t>
            </a:r>
          </a:p>
        </p:txBody>
      </p:sp>
    </p:spTree>
    <p:extLst>
      <p:ext uri="{BB962C8B-B14F-4D97-AF65-F5344CB8AC3E}">
        <p14:creationId xmlns:p14="http://schemas.microsoft.com/office/powerpoint/2010/main" val="1331982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7C76-A8E1-4D74-A161-0FAE1FAC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50" y="844902"/>
            <a:ext cx="5818858" cy="5168196"/>
          </a:xfrm>
        </p:spPr>
        <p:txBody>
          <a:bodyPr anchor="ctr">
            <a:normAutofit/>
          </a:bodyPr>
          <a:lstStyle/>
          <a:p>
            <a:r>
              <a:rPr lang="en-US" dirty="0"/>
              <a:t>After RNN and BERT, I would like to train a GPT-2 model to create a realistic fake job posting</a:t>
            </a:r>
          </a:p>
          <a:p>
            <a:r>
              <a:rPr lang="en-US" dirty="0"/>
              <a:t>This idea was inspired by a Coursera Guided Project, ‘Generating New Recipes using GPT-2’ </a:t>
            </a:r>
            <a:r>
              <a:rPr lang="en-US" dirty="0">
                <a:hlinkClick r:id="rId2"/>
              </a:rPr>
              <a:t>https://www.coursera.org/projects/generating-new-recipes-python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869267-346D-4386-AF8E-63FAC313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Generating fake job post with gpt-2</a:t>
            </a:r>
          </a:p>
        </p:txBody>
      </p:sp>
    </p:spTree>
    <p:extLst>
      <p:ext uri="{BB962C8B-B14F-4D97-AF65-F5344CB8AC3E}">
        <p14:creationId xmlns:p14="http://schemas.microsoft.com/office/powerpoint/2010/main" val="2840205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A9FAD7-AE18-44CF-A24F-D8E17E42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Combine numeric inputs with 5 text inputs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5226-AF85-4E7A-A847-EC3D145C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Both models performed well on the text-only data that was split into 5 separate inputs</a:t>
            </a:r>
          </a:p>
          <a:p>
            <a:r>
              <a:rPr lang="en-US" dirty="0"/>
              <a:t>Add the numeric variables (Work Remote, Has Questions, Has Company Profile, Salary Low, Salary High) to these text inputs </a:t>
            </a:r>
          </a:p>
          <a:p>
            <a:r>
              <a:rPr lang="en-US" dirty="0"/>
              <a:t>Compare the performance on each model on this combined data versus the text-only data</a:t>
            </a:r>
          </a:p>
        </p:txBody>
      </p:sp>
    </p:spTree>
    <p:extLst>
      <p:ext uri="{BB962C8B-B14F-4D97-AF65-F5344CB8AC3E}">
        <p14:creationId xmlns:p14="http://schemas.microsoft.com/office/powerpoint/2010/main" val="764829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7C76-A8E1-4D74-A161-0FAE1FAC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50" y="844902"/>
            <a:ext cx="5818858" cy="5168196"/>
          </a:xfrm>
        </p:spPr>
        <p:txBody>
          <a:bodyPr anchor="ctr">
            <a:normAutofit/>
          </a:bodyPr>
          <a:lstStyle/>
          <a:p>
            <a:r>
              <a:rPr lang="en-US" dirty="0"/>
              <a:t>This project could only run the data through a Small-BERT model due to a lack of resources in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I would like to explore whether Classic BERT would provide better AUC scores than Small-BERT and then run the final testing data on the best-performing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869267-346D-4386-AF8E-63FAC313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Classic </a:t>
            </a:r>
            <a:r>
              <a:rPr lang="en-US" sz="3000" dirty="0" err="1">
                <a:solidFill>
                  <a:schemeClr val="bg1">
                    <a:shade val="97000"/>
                    <a:satMod val="150000"/>
                  </a:schemeClr>
                </a:solidFill>
              </a:rPr>
              <a:t>bert</a:t>
            </a:r>
            <a:r>
              <a:rPr lang="en-US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 (</a:t>
            </a:r>
            <a:r>
              <a:rPr lang="en-US" sz="3000" dirty="0" err="1">
                <a:solidFill>
                  <a:schemeClr val="bg1">
                    <a:shade val="97000"/>
                    <a:satMod val="150000"/>
                  </a:schemeClr>
                </a:solidFill>
              </a:rPr>
              <a:t>bert</a:t>
            </a:r>
            <a:r>
              <a:rPr lang="en-US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-base)</a:t>
            </a:r>
          </a:p>
        </p:txBody>
      </p:sp>
    </p:spTree>
    <p:extLst>
      <p:ext uri="{BB962C8B-B14F-4D97-AF65-F5344CB8AC3E}">
        <p14:creationId xmlns:p14="http://schemas.microsoft.com/office/powerpoint/2010/main" val="895202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A9FAD7-AE18-44CF-A24F-D8E17E42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Increase tokens to 512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5226-AF85-4E7A-A847-EC3D145C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BERT allows a maximum of 512 tokens</a:t>
            </a:r>
          </a:p>
          <a:p>
            <a:r>
              <a:rPr lang="en-US" dirty="0"/>
              <a:t>Current model used 128 because </a:t>
            </a:r>
            <a:r>
              <a:rPr lang="en-US" dirty="0" err="1"/>
              <a:t>Colab</a:t>
            </a:r>
            <a:r>
              <a:rPr lang="en-US" dirty="0"/>
              <a:t> resources were not sufficient for inputs with 512 tokens</a:t>
            </a:r>
          </a:p>
          <a:p>
            <a:r>
              <a:rPr lang="en-US" dirty="0"/>
              <a:t>I would like to see whether a model with 512 tokens for each input would improve on the results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1103106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7C76-A8E1-4D74-A161-0FAE1FAC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50" y="844902"/>
            <a:ext cx="5818858" cy="5168196"/>
          </a:xfrm>
        </p:spPr>
        <p:txBody>
          <a:bodyPr anchor="ctr">
            <a:normAutofit/>
          </a:bodyPr>
          <a:lstStyle/>
          <a:p>
            <a:r>
              <a:rPr lang="en-US" dirty="0"/>
              <a:t>Model Training Times (per epoch): </a:t>
            </a:r>
          </a:p>
          <a:p>
            <a:pPr lvl="1"/>
            <a:r>
              <a:rPr lang="en-US" dirty="0"/>
              <a:t>RNN Baseline Model: 25 to 36 minutes</a:t>
            </a:r>
          </a:p>
          <a:p>
            <a:pPr lvl="1"/>
            <a:r>
              <a:rPr lang="en-US" dirty="0"/>
              <a:t>Small-BERT: 3.5 to 4 hours</a:t>
            </a:r>
          </a:p>
          <a:p>
            <a:r>
              <a:rPr lang="en-US" dirty="0"/>
              <a:t>The models did not overfit during training but also the available resources in </a:t>
            </a:r>
            <a:r>
              <a:rPr lang="en-US" dirty="0" err="1"/>
              <a:t>Colab</a:t>
            </a:r>
            <a:r>
              <a:rPr lang="en-US" dirty="0"/>
              <a:t> were not conducive to extensive parameter tuning</a:t>
            </a:r>
          </a:p>
          <a:p>
            <a:r>
              <a:rPr lang="en-US" dirty="0"/>
              <a:t>I would like to see if these results could be further improved by tuning the hyper-parameters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869267-346D-4386-AF8E-63FAC313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224315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E4E4-D852-4C4A-9CA9-F867DBC3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42425-090C-4742-B180-B85DE1E6B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9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D453F5-E18F-4D78-A0E8-7EA73D8C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false negatives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CF671-7C5F-471C-BD1E-7D100E656D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predicted 109 real job postings in the test data as being fake</a:t>
            </a:r>
          </a:p>
          <a:p>
            <a:r>
              <a:rPr lang="en-US" dirty="0"/>
              <a:t>The details (or lack thereof) provided in these real job postings share many characteristics with fraudulent posts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D9F49BA-9170-4408-B1C8-0246034182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to Job Posters:</a:t>
            </a:r>
          </a:p>
          <a:p>
            <a:pPr lvl="1"/>
            <a:r>
              <a:rPr lang="en-US" dirty="0"/>
              <a:t>Include as much information as possible about the position’s requirements and responsibilities so the post is not a “yellow flag” to the job seeker</a:t>
            </a:r>
          </a:p>
          <a:p>
            <a:pPr lvl="1"/>
            <a:r>
              <a:rPr lang="en-US" dirty="0"/>
              <a:t>Make sure the company has an active online presence to support its authenticity as a legitimate company and provide working links in the job posting</a:t>
            </a:r>
          </a:p>
          <a:p>
            <a:pPr lvl="1"/>
            <a:r>
              <a:rPr lang="en-US" dirty="0"/>
              <a:t>If provided, salary range should be realistic and clear</a:t>
            </a:r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16C4D7-879C-4E0F-BF54-1A41E3DF9715}"/>
              </a:ext>
            </a:extLst>
          </p:cNvPr>
          <p:cNvSpPr txBox="1">
            <a:spLocks/>
          </p:cNvSpPr>
          <p:nvPr/>
        </p:nvSpPr>
        <p:spPr>
          <a:xfrm>
            <a:off x="1069975" y="4470723"/>
            <a:ext cx="10058400" cy="2753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3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AD7-AE18-44CF-A24F-D8E17E4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false positives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B83E5-BC95-46A5-9C7B-AD94901F3C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model predicted 4 fraudulent postings in the test data as being real</a:t>
            </a:r>
          </a:p>
          <a:p>
            <a:r>
              <a:rPr lang="en-US" dirty="0"/>
              <a:t>Authentic-looking fake job postings attract the job seeker to submit a resume, providing the scammer with their personal job history and contact details</a:t>
            </a:r>
          </a:p>
          <a:p>
            <a:r>
              <a:rPr lang="en-US" dirty="0"/>
              <a:t>Future requests for additional personal information or money to “speed up the application process” may be more believable to the job seeker if thought to be from a legitimate company, resulting in possible identity or financial theft.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031BB-4B3D-4CB5-9B69-99E6651CFA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Advice to Job Seekers:</a:t>
            </a:r>
          </a:p>
          <a:p>
            <a:pPr lvl="1"/>
            <a:r>
              <a:rPr lang="en-US" dirty="0"/>
              <a:t>A lack of information in the job posting makes it more likely to be fraudulent</a:t>
            </a:r>
          </a:p>
          <a:p>
            <a:pPr lvl="1"/>
            <a:r>
              <a:rPr lang="en-US" dirty="0"/>
              <a:t>An emphasis on remote work and lack of an interview process are more likely to be in fraudulent posts </a:t>
            </a:r>
          </a:p>
          <a:p>
            <a:pPr lvl="1"/>
            <a:r>
              <a:rPr lang="en-US" dirty="0"/>
              <a:t>The company should have an online presence</a:t>
            </a:r>
          </a:p>
          <a:p>
            <a:pPr lvl="2"/>
            <a:r>
              <a:rPr lang="en-US" dirty="0"/>
              <a:t>Check out their website and the contact details provided </a:t>
            </a:r>
          </a:p>
          <a:p>
            <a:pPr lvl="2"/>
            <a:r>
              <a:rPr lang="en-US" dirty="0"/>
              <a:t>Look for past and current activity on their social media account(s)</a:t>
            </a:r>
          </a:p>
          <a:p>
            <a:pPr lvl="2"/>
            <a:r>
              <a:rPr lang="en-US" dirty="0"/>
              <a:t>Oftentimes, the company has its own career site with the same job posting – apply there</a:t>
            </a:r>
          </a:p>
          <a:p>
            <a:pPr lvl="1"/>
            <a:r>
              <a:rPr lang="en-US" dirty="0"/>
              <a:t>If in doubt, err on the side of caution and do not apply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4CF9-0FC6-43D6-B7D9-32A975E3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variables (unique values)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B1D-5189-47A7-9B00-4022A51A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Title</a:t>
            </a:r>
            <a:r>
              <a:rPr lang="en-US" dirty="0"/>
              <a:t>: title of the job ad entry (11,231)</a:t>
            </a:r>
          </a:p>
          <a:p>
            <a:r>
              <a:rPr lang="en-US" b="1" dirty="0"/>
              <a:t>Location</a:t>
            </a:r>
            <a:r>
              <a:rPr lang="en-US" dirty="0"/>
              <a:t>: geographical location of the job ad (3105)</a:t>
            </a:r>
          </a:p>
          <a:p>
            <a:r>
              <a:rPr lang="en-US" b="1" dirty="0"/>
              <a:t>Department</a:t>
            </a:r>
            <a:r>
              <a:rPr lang="en-US" dirty="0"/>
              <a:t>: corporate department (1337)</a:t>
            </a:r>
          </a:p>
          <a:p>
            <a:r>
              <a:rPr lang="en-US" b="1" dirty="0"/>
              <a:t>Company Profile</a:t>
            </a:r>
            <a:r>
              <a:rPr lang="en-US" dirty="0"/>
              <a:t>: brief company description (1709)</a:t>
            </a:r>
          </a:p>
          <a:p>
            <a:r>
              <a:rPr lang="en-US" b="1" dirty="0"/>
              <a:t>Description</a:t>
            </a:r>
            <a:r>
              <a:rPr lang="en-US" dirty="0"/>
              <a:t>: details description of the job ad (14,801)</a:t>
            </a:r>
          </a:p>
          <a:p>
            <a:r>
              <a:rPr lang="en-US" b="1" dirty="0"/>
              <a:t>Requirements</a:t>
            </a:r>
            <a:r>
              <a:rPr lang="en-US" dirty="0"/>
              <a:t>: enlisted requirements for the job opening (11,968)</a:t>
            </a:r>
          </a:p>
          <a:p>
            <a:r>
              <a:rPr lang="en-US" b="1" dirty="0"/>
              <a:t>Benefits</a:t>
            </a:r>
            <a:r>
              <a:rPr lang="en-US" dirty="0"/>
              <a:t>: enlisted benefits offered by the employer (6205)</a:t>
            </a:r>
          </a:p>
          <a:p>
            <a:r>
              <a:rPr lang="en-US" b="1" dirty="0"/>
              <a:t>Salary Range*</a:t>
            </a:r>
            <a:r>
              <a:rPr lang="en-US" dirty="0"/>
              <a:t>: indicative salary range (874)</a:t>
            </a:r>
          </a:p>
          <a:p>
            <a:pPr marL="0" indent="0">
              <a:buNone/>
            </a:pPr>
            <a:r>
              <a:rPr lang="en-US" dirty="0"/>
              <a:t>*Note: this value is a string in the original dataset but will be split into two numeric values during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778628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7E4E4-D852-4C4A-9CA9-F867DBC3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42425-090C-4742-B180-B85DE1E6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0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ED69-A816-41D5-8DAC-B4CB784E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variables (Unique values)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78D5-8983-45DF-A875-BCEA0ABD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Employment Type</a:t>
            </a:r>
            <a:r>
              <a:rPr lang="en-US" dirty="0"/>
              <a:t>: full-time, part-time, etc. (5)</a:t>
            </a:r>
          </a:p>
          <a:p>
            <a:r>
              <a:rPr lang="en-US" b="1" dirty="0"/>
              <a:t>Required Experience</a:t>
            </a:r>
            <a:r>
              <a:rPr lang="en-US" dirty="0"/>
              <a:t>: entry-level, etc. (7)</a:t>
            </a:r>
          </a:p>
          <a:p>
            <a:r>
              <a:rPr lang="en-US" b="1" dirty="0"/>
              <a:t>Required Education</a:t>
            </a:r>
            <a:r>
              <a:rPr lang="en-US" dirty="0"/>
              <a:t>: Bachelor, etc. (13)</a:t>
            </a:r>
          </a:p>
          <a:p>
            <a:r>
              <a:rPr lang="en-US" b="1" dirty="0"/>
              <a:t>Industry</a:t>
            </a:r>
            <a:r>
              <a:rPr lang="en-US" dirty="0"/>
              <a:t>: automotive, IT, etc. (131)</a:t>
            </a:r>
          </a:p>
          <a:p>
            <a:r>
              <a:rPr lang="en-US" b="1" dirty="0"/>
              <a:t>Function</a:t>
            </a:r>
            <a:r>
              <a:rPr lang="en-US" dirty="0"/>
              <a:t>: consulting, research, etc. (37)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of these variables will be one-hot-encoded for the initial baseline RNN model</a:t>
            </a:r>
          </a:p>
        </p:txBody>
      </p:sp>
    </p:spTree>
    <p:extLst>
      <p:ext uri="{BB962C8B-B14F-4D97-AF65-F5344CB8AC3E}">
        <p14:creationId xmlns:p14="http://schemas.microsoft.com/office/powerpoint/2010/main" val="380192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F305-391B-4530-B97C-6EB30CA9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2F5C-CD6B-4FD0-9D44-3C2BD4E0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Job Id</a:t>
            </a:r>
            <a:r>
              <a:rPr lang="en-US" dirty="0"/>
              <a:t>: identification number for the job posting (17,880)</a:t>
            </a:r>
            <a:endParaRPr lang="en-US" b="1" dirty="0"/>
          </a:p>
          <a:p>
            <a:r>
              <a:rPr lang="en-US" b="1" dirty="0"/>
              <a:t>Telecommuting</a:t>
            </a:r>
            <a:r>
              <a:rPr lang="en-US" dirty="0"/>
              <a:t>: indicates whether posting mentions telecommuting (2)</a:t>
            </a:r>
          </a:p>
          <a:p>
            <a:r>
              <a:rPr lang="en-US" b="1" dirty="0"/>
              <a:t>Has Company Logo</a:t>
            </a:r>
            <a:r>
              <a:rPr lang="en-US" dirty="0"/>
              <a:t>: indicates whether company logo is present (2)</a:t>
            </a:r>
          </a:p>
          <a:p>
            <a:r>
              <a:rPr lang="en-US" b="1" dirty="0"/>
              <a:t>Has Questions</a:t>
            </a:r>
            <a:r>
              <a:rPr lang="en-US" dirty="0"/>
              <a:t>: indicates whether screening questions are present (2)</a:t>
            </a:r>
          </a:p>
          <a:p>
            <a:r>
              <a:rPr lang="en-US" b="1" dirty="0"/>
              <a:t>Fraudulent</a:t>
            </a:r>
            <a:r>
              <a:rPr lang="en-US" dirty="0"/>
              <a:t>: indicates whether posting is fake (2)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3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020E-D70F-44BB-AB69-B515300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097-A723-44AC-AB2C-F3BB1E96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length of characters in each text column:</a:t>
            </a:r>
          </a:p>
          <a:p>
            <a:pPr lvl="1"/>
            <a:r>
              <a:rPr lang="en-US" dirty="0"/>
              <a:t>'title': 142 </a:t>
            </a:r>
          </a:p>
          <a:p>
            <a:pPr lvl="1"/>
            <a:r>
              <a:rPr lang="en-US" dirty="0"/>
              <a:t>'location': 161 </a:t>
            </a:r>
          </a:p>
          <a:p>
            <a:pPr lvl="1"/>
            <a:r>
              <a:rPr lang="en-US" dirty="0"/>
              <a:t>'department': 255 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company_profile</a:t>
            </a:r>
            <a:r>
              <a:rPr lang="en-US" dirty="0"/>
              <a:t>': 6178 </a:t>
            </a:r>
          </a:p>
          <a:p>
            <a:pPr lvl="1"/>
            <a:r>
              <a:rPr lang="en-US" dirty="0"/>
              <a:t>'description': 14,907 </a:t>
            </a:r>
          </a:p>
          <a:p>
            <a:pPr lvl="1"/>
            <a:r>
              <a:rPr lang="en-US" dirty="0"/>
              <a:t>'requirements': 10,864 </a:t>
            </a:r>
          </a:p>
          <a:p>
            <a:pPr lvl="1"/>
            <a:r>
              <a:rPr lang="en-US" dirty="0"/>
              <a:t>'benefits': 4429</a:t>
            </a:r>
          </a:p>
          <a:p>
            <a:r>
              <a:rPr lang="en-US" dirty="0"/>
              <a:t>There is only 1 row where description is blank</a:t>
            </a:r>
          </a:p>
          <a:p>
            <a:r>
              <a:rPr lang="en-US" dirty="0"/>
              <a:t>There are 19 rows where all text variables except title and description are blank</a:t>
            </a:r>
          </a:p>
          <a:p>
            <a:pPr lvl="1"/>
            <a:r>
              <a:rPr lang="en-US" dirty="0"/>
              <a:t>12 of these are fake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7A2E9-B6A0-4154-9BD9-D279419E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DA871-8C2E-45C2-B975-448056F5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Replace missing values in categorical columns with a new ‘No Data’ label</a:t>
            </a:r>
          </a:p>
          <a:p>
            <a:pPr lvl="1"/>
            <a:r>
              <a:rPr lang="en-US" dirty="0"/>
              <a:t>Distinguish between the absence of data and existing ‘Not Applicable’ or ‘Other’ labels</a:t>
            </a:r>
          </a:p>
          <a:p>
            <a:r>
              <a:rPr lang="en-US" dirty="0"/>
              <a:t>Combine all text columns into one called ‘</a:t>
            </a:r>
            <a:r>
              <a:rPr lang="en-US" dirty="0" err="1"/>
              <a:t>full_text</a:t>
            </a:r>
            <a:r>
              <a:rPr lang="en-US" dirty="0"/>
              <a:t>’ and drop the relevant columns</a:t>
            </a:r>
          </a:p>
          <a:p>
            <a:pPr lvl="1"/>
            <a:r>
              <a:rPr lang="en-US" dirty="0"/>
              <a:t>Minimum length of </a:t>
            </a:r>
            <a:r>
              <a:rPr lang="en-US" dirty="0" err="1"/>
              <a:t>full_text</a:t>
            </a:r>
            <a:r>
              <a:rPr lang="en-US" dirty="0"/>
              <a:t> is 33 characters</a:t>
            </a:r>
          </a:p>
          <a:p>
            <a:pPr lvl="1"/>
            <a:r>
              <a:rPr lang="en-US" dirty="0"/>
              <a:t>Maximum length of </a:t>
            </a:r>
            <a:r>
              <a:rPr lang="en-US" dirty="0" err="1"/>
              <a:t>full_text</a:t>
            </a:r>
            <a:r>
              <a:rPr lang="en-US" dirty="0"/>
              <a:t> is 14,964 characters</a:t>
            </a:r>
          </a:p>
          <a:p>
            <a:r>
              <a:rPr lang="en-US" dirty="0"/>
              <a:t>Split the string variable </a:t>
            </a:r>
            <a:r>
              <a:rPr lang="en-US" dirty="0" err="1"/>
              <a:t>salary_range</a:t>
            </a:r>
            <a:r>
              <a:rPr lang="en-US" dirty="0"/>
              <a:t> into two columns: </a:t>
            </a:r>
            <a:r>
              <a:rPr lang="en-US" dirty="0" err="1"/>
              <a:t>salary_low</a:t>
            </a:r>
            <a:r>
              <a:rPr lang="en-US" dirty="0"/>
              <a:t> and </a:t>
            </a:r>
            <a:r>
              <a:rPr lang="en-US" dirty="0" err="1"/>
              <a:t>salary_high</a:t>
            </a:r>
            <a:endParaRPr lang="en-US" dirty="0"/>
          </a:p>
          <a:p>
            <a:pPr lvl="1"/>
            <a:r>
              <a:rPr lang="en-US" dirty="0"/>
              <a:t>If string value was converted to a month, update cell to be the month’s corresponding numeric value (i.e., ‘Oct’ becomes ‘10’)</a:t>
            </a:r>
          </a:p>
          <a:p>
            <a:r>
              <a:rPr lang="en-US" dirty="0"/>
              <a:t>Replace NA values with integer -1 to add columns into main data frame, then replace -1 by </a:t>
            </a:r>
            <a:r>
              <a:rPr lang="en-US" dirty="0" err="1"/>
              <a:t>NaN</a:t>
            </a:r>
            <a:r>
              <a:rPr lang="en-US" dirty="0"/>
              <a:t> and cast into Int64 datatype</a:t>
            </a:r>
          </a:p>
          <a:p>
            <a:r>
              <a:rPr lang="en-US" dirty="0"/>
              <a:t>Update instances of ‘US’ to ‘USA’ so it is distinct country and not word ‘us’</a:t>
            </a:r>
          </a:p>
          <a:p>
            <a:r>
              <a:rPr lang="en-US" dirty="0"/>
              <a:t>Separate combined words with a space (i.e., </a:t>
            </a:r>
            <a:r>
              <a:rPr lang="en-US" dirty="0" err="1"/>
              <a:t>PinterestLoves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Pinterest Loves)</a:t>
            </a:r>
            <a:endParaRPr lang="en-US" dirty="0"/>
          </a:p>
          <a:p>
            <a:r>
              <a:rPr lang="en-US" dirty="0"/>
              <a:t>Move the fraudulent column to the end of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2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9114</TotalTime>
  <Words>3163</Words>
  <Application>Microsoft Office PowerPoint</Application>
  <PresentationFormat>Widescreen</PresentationFormat>
  <Paragraphs>349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Predicting a Job post as real or fake</vt:lpstr>
      <vt:lpstr>problem definition and project goals</vt:lpstr>
      <vt:lpstr>Problem to address</vt:lpstr>
      <vt:lpstr>data exploration and pre-processing</vt:lpstr>
      <vt:lpstr>Text variables (unique values)</vt:lpstr>
      <vt:lpstr>Categorical variables (Unique values)</vt:lpstr>
      <vt:lpstr>Numeric variables</vt:lpstr>
      <vt:lpstr>Exploring the text Data</vt:lpstr>
      <vt:lpstr>Cleaning the data</vt:lpstr>
      <vt:lpstr>Replace na/missing values in Salary columns </vt:lpstr>
      <vt:lpstr>Visualizing the data</vt:lpstr>
      <vt:lpstr>Distribution of fraudulent postings</vt:lpstr>
      <vt:lpstr>Employment type</vt:lpstr>
      <vt:lpstr>Required experience</vt:lpstr>
      <vt:lpstr>Required education</vt:lpstr>
      <vt:lpstr>Top 20 most common industries</vt:lpstr>
      <vt:lpstr>Top 20 most common functions</vt:lpstr>
      <vt:lpstr>binary variables (all job postings)</vt:lpstr>
      <vt:lpstr>Observations from the graphs</vt:lpstr>
      <vt:lpstr>Observations from the graphs</vt:lpstr>
      <vt:lpstr>Observations from the graphs</vt:lpstr>
      <vt:lpstr>One-hot-encoding and splitting the dataset</vt:lpstr>
      <vt:lpstr>One-hot-encode categorical variables</vt:lpstr>
      <vt:lpstr>Train/val/test split</vt:lpstr>
      <vt:lpstr>Deep learning models</vt:lpstr>
      <vt:lpstr>Models and metrics</vt:lpstr>
      <vt:lpstr>rnn model architecture</vt:lpstr>
      <vt:lpstr>Training and Testing with all variables</vt:lpstr>
      <vt:lpstr>metrics Results and observations</vt:lpstr>
      <vt:lpstr>Text-only data columns</vt:lpstr>
      <vt:lpstr>the most and least frequent tokens</vt:lpstr>
      <vt:lpstr>Text-only rnn model architecture</vt:lpstr>
      <vt:lpstr>Metrics Results</vt:lpstr>
      <vt:lpstr>Nlp model: bert</vt:lpstr>
      <vt:lpstr>Bert models</vt:lpstr>
      <vt:lpstr>Text-only BERT model architecture</vt:lpstr>
      <vt:lpstr>Metrics Results</vt:lpstr>
      <vt:lpstr>Comparing the models and results</vt:lpstr>
      <vt:lpstr>Comparing the text-only Models</vt:lpstr>
      <vt:lpstr>Expanding the project</vt:lpstr>
      <vt:lpstr>Augmenting data with back translation</vt:lpstr>
      <vt:lpstr>Generating fake job post with gpt-2</vt:lpstr>
      <vt:lpstr>Combine numeric inputs with 5 text inputs</vt:lpstr>
      <vt:lpstr>Classic bert (bert-base)</vt:lpstr>
      <vt:lpstr>Increase tokens to 512</vt:lpstr>
      <vt:lpstr>hyper-parameter tuning</vt:lpstr>
      <vt:lpstr>conclusions</vt:lpstr>
      <vt:lpstr>Problem with false negatives</vt:lpstr>
      <vt:lpstr>Problem with false positives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Job post as real or fake</dc:title>
  <dc:creator>Kirchner, Jayme A</dc:creator>
  <cp:lastModifiedBy>Kirchner, Jayme A</cp:lastModifiedBy>
  <cp:revision>282</cp:revision>
  <dcterms:created xsi:type="dcterms:W3CDTF">2021-05-02T03:29:26Z</dcterms:created>
  <dcterms:modified xsi:type="dcterms:W3CDTF">2021-05-09T19:27:50Z</dcterms:modified>
</cp:coreProperties>
</file>