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6_DB536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4" r:id="rId4"/>
    <p:sldId id="258" r:id="rId5"/>
    <p:sldId id="276" r:id="rId6"/>
    <p:sldId id="262" r:id="rId7"/>
    <p:sldId id="274" r:id="rId8"/>
    <p:sldId id="275" r:id="rId9"/>
    <p:sldId id="268" r:id="rId10"/>
    <p:sldId id="271" r:id="rId11"/>
    <p:sldId id="269" r:id="rId12"/>
    <p:sldId id="273" r:id="rId13"/>
    <p:sldId id="270" r:id="rId14"/>
    <p:sldId id="266"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B58713-E2BE-4915-BCAE-0FD07AD96F80}">
          <p14:sldIdLst>
            <p14:sldId id="256"/>
            <p14:sldId id="257"/>
            <p14:sldId id="264"/>
            <p14:sldId id="258"/>
            <p14:sldId id="276"/>
            <p14:sldId id="262"/>
            <p14:sldId id="274"/>
            <p14:sldId id="275"/>
            <p14:sldId id="268"/>
            <p14:sldId id="271"/>
            <p14:sldId id="269"/>
            <p14:sldId id="273"/>
            <p14:sldId id="270"/>
            <p14:sldId id="26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7F3EAE3-E069-4A9F-D062-E2B1F395E5A0}" name="Guest User" initials="GU" userId="S::urn:spo:anon#6d43d7aaa934ed5835b6494028b8925ec8c927cf2e594e72c74a0ab311f8982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D69"/>
    <a:srgbClr val="0A2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4FC00-6082-8965-2D2C-0FD840B1EA82}" v="262" dt="2024-10-24T11:37:00.707"/>
    <p1510:client id="{28535CB6-F53D-F5A5-3E5D-193A5D0B1EC5}" v="286" dt="2024-10-25T11:56:42.461"/>
    <p1510:client id="{30E6E620-063F-EC6B-5F5D-9ED815A95EBC}" v="7" dt="2024-10-24T00:40:56.001"/>
    <p1510:client id="{317F0C6A-8A6A-167F-D0F9-0BEF62A18DCF}" v="2075" dt="2024-10-24T00:55:39.858"/>
    <p1510:client id="{37501CDD-E3A4-FF7E-8AC2-3547FAA32826}" v="6" dt="2024-10-24T21:0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modernComment_106_DB536B.xml><?xml version="1.0" encoding="utf-8"?>
<p188:cmLst xmlns:a="http://schemas.openxmlformats.org/drawingml/2006/main" xmlns:r="http://schemas.openxmlformats.org/officeDocument/2006/relationships" xmlns:p188="http://schemas.microsoft.com/office/powerpoint/2018/8/main">
  <p188:cm id="{3C10EF57-777D-40B6-B52E-94D6213EC432}" authorId="{17F3EAE3-E069-4A9F-D062-E2B1F395E5A0}" created="2024-10-23T01:01:02.157">
    <pc:sldMkLst xmlns:pc="http://schemas.microsoft.com/office/powerpoint/2013/main/command">
      <pc:docMk/>
      <pc:sldMk cId="14373739" sldId="262"/>
    </pc:sldMkLst>
    <p188:txBody>
      <a:bodyPr/>
      <a:lstStyle/>
      <a:p>
        <a:r>
          <a:rPr lang="en-US"/>
          <a:t>MaryLisa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97AF9-6FF5-4C9F-8D50-6AA765AD6799}" type="datetimeFigureOut">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47B44-5A83-4413-A42B-A584E54E0429}" type="slidenum">
              <a:t>‹#›</a:t>
            </a:fld>
            <a:endParaRPr lang="en-US"/>
          </a:p>
        </p:txBody>
      </p:sp>
    </p:spTree>
    <p:extLst>
      <p:ext uri="{BB962C8B-B14F-4D97-AF65-F5344CB8AC3E}">
        <p14:creationId xmlns:p14="http://schemas.microsoft.com/office/powerpoint/2010/main" val="291447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we will be presenting our analysis of customer churn in the telecommunications industry. Our team—comprising </a:t>
            </a:r>
            <a:r>
              <a:rPr lang="en-US" err="1"/>
              <a:t>Lasyasri</a:t>
            </a:r>
            <a:r>
              <a:rPr lang="en-US"/>
              <a:t>, </a:t>
            </a:r>
            <a:r>
              <a:rPr lang="en-US" err="1"/>
              <a:t>MaryLisa</a:t>
            </a:r>
            <a:r>
              <a:rPr lang="en-US"/>
              <a:t>, Shiny, Tony, and myself, Jaymin—has focused on understanding the factors that contribute to customer churn and developing actionable insights that telecom companies can use to retain their customers. Let’s begin by diving into the business problem.”</a:t>
            </a:r>
          </a:p>
        </p:txBody>
      </p:sp>
      <p:sp>
        <p:nvSpPr>
          <p:cNvPr id="4" name="Slide Number Placeholder 3"/>
          <p:cNvSpPr>
            <a:spLocks noGrp="1"/>
          </p:cNvSpPr>
          <p:nvPr>
            <p:ph type="sldNum" sz="quarter" idx="5"/>
          </p:nvPr>
        </p:nvSpPr>
        <p:spPr/>
        <p:txBody>
          <a:bodyPr/>
          <a:lstStyle/>
          <a:p>
            <a:fld id="{D4E47B44-5A83-4413-A42B-A584E54E0429}" type="slidenum">
              <a:t>1</a:t>
            </a:fld>
            <a:endParaRPr lang="en-US"/>
          </a:p>
        </p:txBody>
      </p:sp>
    </p:spTree>
    <p:extLst>
      <p:ext uri="{BB962C8B-B14F-4D97-AF65-F5344CB8AC3E}">
        <p14:creationId xmlns:p14="http://schemas.microsoft.com/office/powerpoint/2010/main" val="234156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D6F7-E5E2-DA23-8CED-7BB820237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B0F07-1BD9-79B6-F8DC-11CCEFFFF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EB5738-D449-F85B-8103-59A53C6D73F2}"/>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B61E90EC-E114-4329-C8CA-3C7D4E02A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11798-D36D-3D13-DF4A-EFA47486C27C}"/>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130755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874-DB7E-F0FF-556F-E7D1783BE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196DF-427F-1F90-89FA-3179A8873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C9615-95EF-CE85-19E7-CE138F392149}"/>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20F310EA-FD3A-4B2A-1045-00B7C8CC6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9BC9B-CBC5-9E73-A66A-40591D0A5DBD}"/>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345193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F4B3C-2DB0-60B0-58B2-885CD4BFFC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6CA8-A768-B11C-2C68-9F6291D500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15978-68DE-4408-B45A-0CFBE5E19C9B}"/>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449D7A4F-9FDA-514F-0F85-D2341A29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A2EA3-5CC3-E3DB-A313-4F591D83A807}"/>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221371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61DE-CAFB-31EC-168C-0E555ED65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0E96F-E3AC-8E0F-DD23-F37D3B3BA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4FD17-55EB-16E3-4E52-6FC336084089}"/>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7B5AD375-012D-C6E6-08EE-10F1861D4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852FA-A8E9-7AF7-201F-DD508599B1A5}"/>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95307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9B9D-643F-6960-CE76-2D89AB53A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35059-ED03-2400-4613-B1EFC195EC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F68CD-1AFA-EAEA-9C28-F5A856A5D363}"/>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5CC576C6-4EF8-2DAA-B2CB-278959FDD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5125D-E68A-1FF2-CD30-0A0685B82E77}"/>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26743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A733-1A09-077F-61C2-6DEBE9193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F657F-3075-67E3-CFF0-38A6217DD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6BA62-00B8-B1BA-B62F-8E2EB0EAC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D21C-BC68-185D-8983-A74DE7AD1641}"/>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6" name="Footer Placeholder 5">
            <a:extLst>
              <a:ext uri="{FF2B5EF4-FFF2-40B4-BE49-F238E27FC236}">
                <a16:creationId xmlns:a16="http://schemas.microsoft.com/office/drawing/2014/main" id="{05097019-77F3-815E-F4BB-1ACB030E1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A6E76-219C-A650-52B5-01DD40BA80D1}"/>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72093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9EE0-67F6-5E50-CD7B-D671D7D78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3110E-7381-4381-E8B5-855765D49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4C0CF-84CF-8F3A-A2D0-6FC9D69C7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794B6-6F6A-34F1-850F-774F9F56A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CB96C-AC41-9771-FB0B-D8BF8C9C3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34F7C3-991F-676F-5509-4805802A842A}"/>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8" name="Footer Placeholder 7">
            <a:extLst>
              <a:ext uri="{FF2B5EF4-FFF2-40B4-BE49-F238E27FC236}">
                <a16:creationId xmlns:a16="http://schemas.microsoft.com/office/drawing/2014/main" id="{10683467-3CC2-56DD-AB98-C2ADD9933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C8FBC-4B76-1CEB-5B48-29519047D0F2}"/>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86599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0E26-F30B-3353-BEB3-93DC9F8DC7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097A3E-A02B-933D-9944-C41FA6070E2C}"/>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4" name="Footer Placeholder 3">
            <a:extLst>
              <a:ext uri="{FF2B5EF4-FFF2-40B4-BE49-F238E27FC236}">
                <a16:creationId xmlns:a16="http://schemas.microsoft.com/office/drawing/2014/main" id="{4D6B665C-2C62-5D24-FD07-11067AC2D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6F601-37BB-4A7B-3725-AB2E41B67A9C}"/>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244568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A841B-0B10-3729-3C2B-F17F189731A3}"/>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3" name="Footer Placeholder 2">
            <a:extLst>
              <a:ext uri="{FF2B5EF4-FFF2-40B4-BE49-F238E27FC236}">
                <a16:creationId xmlns:a16="http://schemas.microsoft.com/office/drawing/2014/main" id="{9C12D31D-CCBF-39A7-8C7B-823314984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4335F-5CF9-F286-745C-308C9E511E31}"/>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4414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ED31-EBB9-F4EC-B788-E65635E82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CE45A-E205-00E3-D676-544B1A01A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E7D5D-7D73-1BB4-8E9F-5E3B3B0DE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9336-3C93-AC56-CB56-DB979B18908D}"/>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6" name="Footer Placeholder 5">
            <a:extLst>
              <a:ext uri="{FF2B5EF4-FFF2-40B4-BE49-F238E27FC236}">
                <a16:creationId xmlns:a16="http://schemas.microsoft.com/office/drawing/2014/main" id="{14405804-3A11-C2DB-034F-D6555D345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27695-B60E-ECF2-9AEE-FB5341F460AD}"/>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132113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299-7270-2C2F-C3F9-F85A8821E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566362-EF4D-6381-9DAB-CF60CFC0A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29556-F0E3-5824-FAA4-0720119A9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0153-BB97-3E8C-7C0B-5793278CB2F8}"/>
              </a:ext>
            </a:extLst>
          </p:cNvPr>
          <p:cNvSpPr>
            <a:spLocks noGrp="1"/>
          </p:cNvSpPr>
          <p:nvPr>
            <p:ph type="dt" sz="half" idx="10"/>
          </p:nvPr>
        </p:nvSpPr>
        <p:spPr/>
        <p:txBody>
          <a:bodyPr/>
          <a:lstStyle/>
          <a:p>
            <a:fld id="{242F16F6-598F-466C-92AB-B6A3065A2927}" type="datetimeFigureOut">
              <a:rPr lang="en-US" smtClean="0"/>
              <a:t>5/20/2025</a:t>
            </a:fld>
            <a:endParaRPr lang="en-US"/>
          </a:p>
        </p:txBody>
      </p:sp>
      <p:sp>
        <p:nvSpPr>
          <p:cNvPr id="6" name="Footer Placeholder 5">
            <a:extLst>
              <a:ext uri="{FF2B5EF4-FFF2-40B4-BE49-F238E27FC236}">
                <a16:creationId xmlns:a16="http://schemas.microsoft.com/office/drawing/2014/main" id="{B894579B-8268-757B-6A8F-B2BE0A85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04F02-BF49-2340-5586-43E126530EE0}"/>
              </a:ext>
            </a:extLst>
          </p:cNvPr>
          <p:cNvSpPr>
            <a:spLocks noGrp="1"/>
          </p:cNvSpPr>
          <p:nvPr>
            <p:ph type="sldNum" sz="quarter" idx="12"/>
          </p:nvPr>
        </p:nvSpPr>
        <p:spPr/>
        <p:txBody>
          <a:bodyPr/>
          <a:lstStyle/>
          <a:p>
            <a:fld id="{92966548-26EE-45E2-A5C5-F8B84574CEA5}" type="slidenum">
              <a:rPr lang="en-US" smtClean="0"/>
              <a:t>‹#›</a:t>
            </a:fld>
            <a:endParaRPr lang="en-US"/>
          </a:p>
        </p:txBody>
      </p:sp>
    </p:spTree>
    <p:extLst>
      <p:ext uri="{BB962C8B-B14F-4D97-AF65-F5344CB8AC3E}">
        <p14:creationId xmlns:p14="http://schemas.microsoft.com/office/powerpoint/2010/main" val="95835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41E27-2DBF-9B20-0FE0-986978DF8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2E246-672F-9EBD-4867-3A7E3B5CD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DA27B-2639-F66B-2DDC-FF5F5C7E3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2F16F6-598F-466C-92AB-B6A3065A2927}" type="datetimeFigureOut">
              <a:rPr lang="en-US" smtClean="0"/>
              <a:t>5/20/2025</a:t>
            </a:fld>
            <a:endParaRPr lang="en-US"/>
          </a:p>
        </p:txBody>
      </p:sp>
      <p:sp>
        <p:nvSpPr>
          <p:cNvPr id="5" name="Footer Placeholder 4">
            <a:extLst>
              <a:ext uri="{FF2B5EF4-FFF2-40B4-BE49-F238E27FC236}">
                <a16:creationId xmlns:a16="http://schemas.microsoft.com/office/drawing/2014/main" id="{3A229AA3-3CE6-C5A7-BD79-D35A22AA1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F46719-C6BA-B005-716C-FBD2117F9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966548-26EE-45E2-A5C5-F8B84574CEA5}" type="slidenum">
              <a:rPr lang="en-US" smtClean="0"/>
              <a:t>‹#›</a:t>
            </a:fld>
            <a:endParaRPr lang="en-US"/>
          </a:p>
        </p:txBody>
      </p:sp>
    </p:spTree>
    <p:extLst>
      <p:ext uri="{BB962C8B-B14F-4D97-AF65-F5344CB8AC3E}">
        <p14:creationId xmlns:p14="http://schemas.microsoft.com/office/powerpoint/2010/main" val="341793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tasets/mazenalattar/telco-customer-churn/code?datasetId=5725168"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6_DB536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72761-5E78-35CE-085F-443654FB5C33}"/>
              </a:ext>
            </a:extLst>
          </p:cNvPr>
          <p:cNvSpPr>
            <a:spLocks noGrp="1"/>
          </p:cNvSpPr>
          <p:nvPr>
            <p:ph type="ctrTitle"/>
          </p:nvPr>
        </p:nvSpPr>
        <p:spPr>
          <a:xfrm>
            <a:off x="5780283" y="615070"/>
            <a:ext cx="6196948" cy="958448"/>
          </a:xfrm>
        </p:spPr>
        <p:txBody>
          <a:bodyPr anchor="t">
            <a:noAutofit/>
          </a:bodyPr>
          <a:lstStyle/>
          <a:p>
            <a:r>
              <a:rPr dirty="0"/>
              <a:t>Customer Churn Prediction – Telecom Industry</a:t>
            </a:r>
          </a:p>
        </p:txBody>
      </p:sp>
      <p:sp>
        <p:nvSpPr>
          <p:cNvPr id="3" name="Subtitle 2">
            <a:extLst>
              <a:ext uri="{FF2B5EF4-FFF2-40B4-BE49-F238E27FC236}">
                <a16:creationId xmlns:a16="http://schemas.microsoft.com/office/drawing/2014/main" id="{6FD5D0CF-A4FE-78D8-026C-E89904FD9478}"/>
              </a:ext>
            </a:extLst>
          </p:cNvPr>
          <p:cNvSpPr>
            <a:spLocks noGrp="1"/>
          </p:cNvSpPr>
          <p:nvPr>
            <p:ph type="subTitle" idx="1"/>
          </p:nvPr>
        </p:nvSpPr>
        <p:spPr>
          <a:xfrm>
            <a:off x="8327570" y="6272321"/>
            <a:ext cx="3845603" cy="514387"/>
          </a:xfrm>
        </p:spPr>
        <p:txBody>
          <a:bodyPr anchor="b">
            <a:normAutofit fontScale="92500"/>
          </a:bodyPr>
          <a:lstStyle/>
          <a:p>
            <a:r>
              <a:rPr dirty="0"/>
              <a:t>Data </a:t>
            </a:r>
            <a:r>
              <a:rPr lang="en-US" dirty="0"/>
              <a:t>Mining</a:t>
            </a:r>
            <a:r>
              <a:rPr dirty="0"/>
              <a:t> Project | </a:t>
            </a:r>
            <a:r>
              <a:rPr lang="en-US" dirty="0"/>
              <a:t>Fall</a:t>
            </a:r>
            <a:r>
              <a:rPr dirty="0"/>
              <a:t> </a:t>
            </a:r>
            <a:r>
              <a:rPr lang="en-US" dirty="0"/>
              <a:t>2024</a:t>
            </a:r>
            <a:endParaRPr dirty="0"/>
          </a:p>
        </p:txBody>
      </p:sp>
      <p:pic>
        <p:nvPicPr>
          <p:cNvPr id="7" name="Graphic 6" descr="Call center">
            <a:extLst>
              <a:ext uri="{FF2B5EF4-FFF2-40B4-BE49-F238E27FC236}">
                <a16:creationId xmlns:a16="http://schemas.microsoft.com/office/drawing/2014/main" id="{94A355EC-EAD4-87A3-4075-94FBD8F371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11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payment method&#10;&#10;Description automatically generated">
            <a:extLst>
              <a:ext uri="{FF2B5EF4-FFF2-40B4-BE49-F238E27FC236}">
                <a16:creationId xmlns:a16="http://schemas.microsoft.com/office/drawing/2014/main" id="{545B1B42-3D23-5423-64DF-20FFDB21C6EC}"/>
              </a:ext>
            </a:extLst>
          </p:cNvPr>
          <p:cNvPicPr>
            <a:picLocks noChangeAspect="1"/>
          </p:cNvPicPr>
          <p:nvPr/>
        </p:nvPicPr>
        <p:blipFill>
          <a:blip r:embed="rId2"/>
          <a:stretch>
            <a:fillRect/>
          </a:stretch>
        </p:blipFill>
        <p:spPr>
          <a:xfrm>
            <a:off x="166915" y="1556506"/>
            <a:ext cx="4371217" cy="3974797"/>
          </a:xfrm>
          <a:prstGeom prst="rect">
            <a:avLst/>
          </a:prstGeom>
        </p:spPr>
      </p:pic>
      <p:sp>
        <p:nvSpPr>
          <p:cNvPr id="8" name="TextBox 7">
            <a:extLst>
              <a:ext uri="{FF2B5EF4-FFF2-40B4-BE49-F238E27FC236}">
                <a16:creationId xmlns:a16="http://schemas.microsoft.com/office/drawing/2014/main" id="{77B0B704-DA27-42C6-8675-1138A589FA62}"/>
              </a:ext>
            </a:extLst>
          </p:cNvPr>
          <p:cNvSpPr txBox="1"/>
          <p:nvPr/>
        </p:nvSpPr>
        <p:spPr>
          <a:xfrm>
            <a:off x="2917508" y="6119556"/>
            <a:ext cx="63449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tx1">
                    <a:lumMod val="49000"/>
                    <a:lumOff val="51000"/>
                  </a:schemeClr>
                </a:solidFill>
              </a:rPr>
              <a:t>Customer Account Information </a:t>
            </a:r>
          </a:p>
        </p:txBody>
      </p:sp>
      <p:sp>
        <p:nvSpPr>
          <p:cNvPr id="4" name="TextBox 3">
            <a:extLst>
              <a:ext uri="{FF2B5EF4-FFF2-40B4-BE49-F238E27FC236}">
                <a16:creationId xmlns:a16="http://schemas.microsoft.com/office/drawing/2014/main" id="{126FD8AB-B250-6A52-4409-2BA946178CD7}"/>
              </a:ext>
            </a:extLst>
          </p:cNvPr>
          <p:cNvSpPr txBox="1"/>
          <p:nvPr/>
        </p:nvSpPr>
        <p:spPr>
          <a:xfrm>
            <a:off x="4638129" y="1445406"/>
            <a:ext cx="73875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a:t>
            </a:r>
            <a:r>
              <a:rPr lang="en-US"/>
              <a:t>:</a:t>
            </a:r>
          </a:p>
          <a:p>
            <a:endParaRPr lang="en-US"/>
          </a:p>
          <a:p>
            <a:r>
              <a:rPr lang="en-US" b="1">
                <a:ea typeface="+mn-lt"/>
                <a:cs typeface="+mn-lt"/>
              </a:rPr>
              <a:t>Customers paying via electronic check have the highest churn rate</a:t>
            </a:r>
            <a:r>
              <a:rPr lang="en-US">
                <a:ea typeface="+mn-lt"/>
                <a:cs typeface="+mn-lt"/>
              </a:rPr>
              <a:t> compared to other payment methods. This suggests that electronic check payments may be less convenient or associated with higher dissatisfaction.</a:t>
            </a:r>
          </a:p>
        </p:txBody>
      </p:sp>
      <p:sp>
        <p:nvSpPr>
          <p:cNvPr id="10" name="TextBox 9">
            <a:extLst>
              <a:ext uri="{FF2B5EF4-FFF2-40B4-BE49-F238E27FC236}">
                <a16:creationId xmlns:a16="http://schemas.microsoft.com/office/drawing/2014/main" id="{E999D56A-8CB7-6CA6-95DF-13FD086A7657}"/>
              </a:ext>
            </a:extLst>
          </p:cNvPr>
          <p:cNvSpPr txBox="1"/>
          <p:nvPr/>
        </p:nvSpPr>
        <p:spPr>
          <a:xfrm>
            <a:off x="4638128" y="3477405"/>
            <a:ext cx="741178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Actionable Recommendation</a:t>
            </a:r>
            <a:r>
              <a:rPr lang="en-US">
                <a:ea typeface="+mn-lt"/>
                <a:cs typeface="+mn-lt"/>
              </a:rPr>
              <a:t>:</a:t>
            </a:r>
          </a:p>
          <a:p>
            <a:endParaRPr lang="en-US">
              <a:ea typeface="+mn-lt"/>
              <a:cs typeface="+mn-lt"/>
            </a:endParaRPr>
          </a:p>
          <a:p>
            <a:pPr>
              <a:buFont typeface="Arial"/>
              <a:buChar char="•"/>
            </a:pPr>
            <a:r>
              <a:rPr lang="en-US" b="1">
                <a:ea typeface="+mn-lt"/>
                <a:cs typeface="+mn-lt"/>
              </a:rPr>
              <a:t>Promote More Reliable Payment Methods</a:t>
            </a:r>
            <a:r>
              <a:rPr lang="en-US">
                <a:ea typeface="+mn-lt"/>
                <a:cs typeface="+mn-lt"/>
              </a:rPr>
              <a:t>:</a:t>
            </a:r>
          </a:p>
          <a:p>
            <a:pPr marL="742950" lvl="1" indent="-285750">
              <a:buFont typeface="Courier New"/>
              <a:buChar char="o"/>
            </a:pPr>
            <a:r>
              <a:rPr lang="en-US">
                <a:ea typeface="+mn-lt"/>
                <a:cs typeface="+mn-lt"/>
              </a:rPr>
              <a:t>Offer </a:t>
            </a:r>
            <a:r>
              <a:rPr lang="en-US" b="1">
                <a:ea typeface="+mn-lt"/>
                <a:cs typeface="+mn-lt"/>
              </a:rPr>
              <a:t>incentives</a:t>
            </a:r>
            <a:r>
              <a:rPr lang="en-US">
                <a:ea typeface="+mn-lt"/>
                <a:cs typeface="+mn-lt"/>
              </a:rPr>
              <a:t> for customers to switch from electronic checks to more convenient payment methods such as </a:t>
            </a:r>
            <a:r>
              <a:rPr lang="en-US" b="1">
                <a:ea typeface="+mn-lt"/>
                <a:cs typeface="+mn-lt"/>
              </a:rPr>
              <a:t>credit cards</a:t>
            </a:r>
            <a:r>
              <a:rPr lang="en-US">
                <a:ea typeface="+mn-lt"/>
                <a:cs typeface="+mn-lt"/>
              </a:rPr>
              <a:t> or </a:t>
            </a:r>
            <a:r>
              <a:rPr lang="en-US" b="1">
                <a:ea typeface="+mn-lt"/>
                <a:cs typeface="+mn-lt"/>
              </a:rPr>
              <a:t>automatic bank transfers</a:t>
            </a:r>
            <a:r>
              <a:rPr lang="en-US">
                <a:ea typeface="+mn-lt"/>
                <a:cs typeface="+mn-lt"/>
              </a:rPr>
              <a:t>.</a:t>
            </a:r>
          </a:p>
          <a:p>
            <a:pPr marL="742950" lvl="1" indent="-285750">
              <a:buFont typeface="Courier New"/>
              <a:buChar char="o"/>
            </a:pPr>
            <a:r>
              <a:rPr lang="en-US">
                <a:ea typeface="+mn-lt"/>
                <a:cs typeface="+mn-lt"/>
              </a:rPr>
              <a:t>Consider providing </a:t>
            </a:r>
            <a:r>
              <a:rPr lang="en-US" b="1">
                <a:ea typeface="+mn-lt"/>
                <a:cs typeface="+mn-lt"/>
              </a:rPr>
              <a:t>discounts or loyalty rewards</a:t>
            </a:r>
            <a:r>
              <a:rPr lang="en-US">
                <a:ea typeface="+mn-lt"/>
                <a:cs typeface="+mn-lt"/>
              </a:rPr>
              <a:t> for customers using automatic payment methods, reducing the likelihood of churn.</a:t>
            </a:r>
          </a:p>
        </p:txBody>
      </p:sp>
      <p:sp>
        <p:nvSpPr>
          <p:cNvPr id="14" name="Title 1">
            <a:extLst>
              <a:ext uri="{FF2B5EF4-FFF2-40B4-BE49-F238E27FC236}">
                <a16:creationId xmlns:a16="http://schemas.microsoft.com/office/drawing/2014/main" id="{8F38D3C5-D3AE-A388-1615-A55B0442E15B}"/>
              </a:ext>
            </a:extLst>
          </p:cNvPr>
          <p:cNvSpPr txBox="1">
            <a:spLocks/>
          </p:cNvSpPr>
          <p:nvPr/>
        </p:nvSpPr>
        <p:spPr>
          <a:xfrm>
            <a:off x="3150440" y="89804"/>
            <a:ext cx="5889889" cy="7449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ea typeface="+mj-lt"/>
                <a:cs typeface="+mj-lt"/>
              </a:rPr>
              <a:t>Churn by Payment Method</a:t>
            </a:r>
            <a:endParaRPr lang="en-US" b="1">
              <a:solidFill>
                <a:schemeClr val="bg1"/>
              </a:solidFill>
            </a:endParaRPr>
          </a:p>
        </p:txBody>
      </p:sp>
    </p:spTree>
    <p:extLst>
      <p:ext uri="{BB962C8B-B14F-4D97-AF65-F5344CB8AC3E}">
        <p14:creationId xmlns:p14="http://schemas.microsoft.com/office/powerpoint/2010/main" val="209778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4154345" y="89804"/>
            <a:ext cx="3882080" cy="744992"/>
          </a:xfrm>
        </p:spPr>
        <p:txBody>
          <a:bodyPr>
            <a:normAutofit fontScale="90000"/>
          </a:bodyPr>
          <a:lstStyle/>
          <a:p>
            <a:r>
              <a:rPr lang="en-US" b="1">
                <a:solidFill>
                  <a:schemeClr val="bg1"/>
                </a:solidFill>
                <a:ea typeface="+mj-lt"/>
                <a:cs typeface="+mj-lt"/>
              </a:rPr>
              <a:t>Churn by Tenure</a:t>
            </a:r>
            <a:endParaRPr lang="en-US" b="1">
              <a:solidFill>
                <a:schemeClr val="bg1"/>
              </a:solidFill>
            </a:endParaRPr>
          </a:p>
        </p:txBody>
      </p:sp>
      <p:sp>
        <p:nvSpPr>
          <p:cNvPr id="8" name="TextBox 7">
            <a:extLst>
              <a:ext uri="{FF2B5EF4-FFF2-40B4-BE49-F238E27FC236}">
                <a16:creationId xmlns:a16="http://schemas.microsoft.com/office/drawing/2014/main" id="{77B0B704-DA27-42C6-8675-1138A589FA62}"/>
              </a:ext>
            </a:extLst>
          </p:cNvPr>
          <p:cNvSpPr txBox="1"/>
          <p:nvPr/>
        </p:nvSpPr>
        <p:spPr>
          <a:xfrm>
            <a:off x="3340841" y="6107461"/>
            <a:ext cx="5510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tx1">
                    <a:lumMod val="49000"/>
                    <a:lumOff val="51000"/>
                  </a:schemeClr>
                </a:solidFill>
              </a:rPr>
              <a:t>Service Usage Information </a:t>
            </a:r>
          </a:p>
        </p:txBody>
      </p:sp>
      <p:pic>
        <p:nvPicPr>
          <p:cNvPr id="3" name="Picture 2">
            <a:extLst>
              <a:ext uri="{FF2B5EF4-FFF2-40B4-BE49-F238E27FC236}">
                <a16:creationId xmlns:a16="http://schemas.microsoft.com/office/drawing/2014/main" id="{E58CABB6-646E-2CEC-EF27-3DF5D24C6D16}"/>
              </a:ext>
            </a:extLst>
          </p:cNvPr>
          <p:cNvPicPr>
            <a:picLocks noChangeAspect="1"/>
          </p:cNvPicPr>
          <p:nvPr/>
        </p:nvPicPr>
        <p:blipFill>
          <a:blip r:embed="rId2"/>
          <a:stretch>
            <a:fillRect/>
          </a:stretch>
        </p:blipFill>
        <p:spPr>
          <a:xfrm>
            <a:off x="16255" y="1477055"/>
            <a:ext cx="4624160" cy="3613604"/>
          </a:xfrm>
          <a:prstGeom prst="rect">
            <a:avLst/>
          </a:prstGeom>
        </p:spPr>
      </p:pic>
      <p:sp>
        <p:nvSpPr>
          <p:cNvPr id="10" name="TextBox 9">
            <a:extLst>
              <a:ext uri="{FF2B5EF4-FFF2-40B4-BE49-F238E27FC236}">
                <a16:creationId xmlns:a16="http://schemas.microsoft.com/office/drawing/2014/main" id="{E9A0AB59-7F95-BFB4-352A-9EB0BE0DB001}"/>
              </a:ext>
            </a:extLst>
          </p:cNvPr>
          <p:cNvSpPr txBox="1"/>
          <p:nvPr/>
        </p:nvSpPr>
        <p:spPr>
          <a:xfrm>
            <a:off x="4638129" y="1324454"/>
            <a:ext cx="73875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a:t>
            </a:r>
            <a:r>
              <a:rPr lang="en-US"/>
              <a:t>:</a:t>
            </a:r>
          </a:p>
          <a:p>
            <a:endParaRPr lang="en-US"/>
          </a:p>
          <a:p>
            <a:r>
              <a:rPr lang="en-US" b="1">
                <a:ea typeface="+mn-lt"/>
                <a:cs typeface="+mn-lt"/>
              </a:rPr>
              <a:t>Customers with shorter tenure (less than one year) are more likely to churn</a:t>
            </a:r>
            <a:r>
              <a:rPr lang="en-US">
                <a:ea typeface="+mn-lt"/>
                <a:cs typeface="+mn-lt"/>
              </a:rPr>
              <a:t>, especially during the first few months of their subscription. On the other hand, customers with longer tenure (beyond two years) show significantly lower churn rates.</a:t>
            </a:r>
          </a:p>
        </p:txBody>
      </p:sp>
      <p:sp>
        <p:nvSpPr>
          <p:cNvPr id="12" name="TextBox 11">
            <a:extLst>
              <a:ext uri="{FF2B5EF4-FFF2-40B4-BE49-F238E27FC236}">
                <a16:creationId xmlns:a16="http://schemas.microsoft.com/office/drawing/2014/main" id="{41421BAC-B571-C54C-1A98-5081F19B7B5F}"/>
              </a:ext>
            </a:extLst>
          </p:cNvPr>
          <p:cNvSpPr txBox="1"/>
          <p:nvPr/>
        </p:nvSpPr>
        <p:spPr>
          <a:xfrm>
            <a:off x="4638128" y="3356453"/>
            <a:ext cx="741178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Actionable Recommendation</a:t>
            </a:r>
            <a:r>
              <a:rPr lang="en-US">
                <a:ea typeface="+mn-lt"/>
                <a:cs typeface="+mn-lt"/>
              </a:rPr>
              <a:t>:</a:t>
            </a:r>
          </a:p>
          <a:p>
            <a:endParaRPr lang="en-US">
              <a:ea typeface="+mn-lt"/>
              <a:cs typeface="+mn-lt"/>
            </a:endParaRPr>
          </a:p>
          <a:p>
            <a:pPr>
              <a:buFont typeface="Arial"/>
              <a:buChar char="•"/>
            </a:pPr>
            <a:r>
              <a:rPr lang="en-US" b="1">
                <a:ea typeface="+mn-lt"/>
                <a:cs typeface="+mn-lt"/>
              </a:rPr>
              <a:t>Implement Early Retention Strategies</a:t>
            </a:r>
            <a:r>
              <a:rPr lang="en-US">
                <a:ea typeface="+mn-lt"/>
                <a:cs typeface="+mn-lt"/>
              </a:rPr>
              <a:t>:</a:t>
            </a:r>
          </a:p>
          <a:p>
            <a:pPr marL="742950" lvl="1" indent="-285750">
              <a:buFont typeface="Courier New"/>
              <a:buChar char="o"/>
            </a:pPr>
            <a:r>
              <a:rPr lang="en-US">
                <a:ea typeface="+mn-lt"/>
                <a:cs typeface="+mn-lt"/>
              </a:rPr>
              <a:t>Focus on </a:t>
            </a:r>
            <a:r>
              <a:rPr lang="en-US" b="1">
                <a:ea typeface="+mn-lt"/>
                <a:cs typeface="+mn-lt"/>
              </a:rPr>
              <a:t>new customers</a:t>
            </a:r>
            <a:r>
              <a:rPr lang="en-US">
                <a:ea typeface="+mn-lt"/>
                <a:cs typeface="+mn-lt"/>
              </a:rPr>
              <a:t> in the first year of their subscription, offering </a:t>
            </a:r>
            <a:r>
              <a:rPr lang="en-US" b="1">
                <a:ea typeface="+mn-lt"/>
                <a:cs typeface="+mn-lt"/>
              </a:rPr>
              <a:t>welcome campaigns</a:t>
            </a:r>
            <a:r>
              <a:rPr lang="en-US">
                <a:ea typeface="+mn-lt"/>
                <a:cs typeface="+mn-lt"/>
              </a:rPr>
              <a:t>, </a:t>
            </a:r>
            <a:r>
              <a:rPr lang="en-US" b="1">
                <a:ea typeface="+mn-lt"/>
                <a:cs typeface="+mn-lt"/>
              </a:rPr>
              <a:t>special offers</a:t>
            </a:r>
            <a:r>
              <a:rPr lang="en-US">
                <a:ea typeface="+mn-lt"/>
                <a:cs typeface="+mn-lt"/>
              </a:rPr>
              <a:t>, or </a:t>
            </a:r>
            <a:r>
              <a:rPr lang="en-US" b="1">
                <a:ea typeface="+mn-lt"/>
                <a:cs typeface="+mn-lt"/>
              </a:rPr>
              <a:t>customer support initiatives</a:t>
            </a:r>
            <a:r>
              <a:rPr lang="en-US">
                <a:ea typeface="+mn-lt"/>
                <a:cs typeface="+mn-lt"/>
              </a:rPr>
              <a:t> to enhance satisfaction and reduce churn.</a:t>
            </a:r>
          </a:p>
          <a:p>
            <a:pPr marL="742950" lvl="1" indent="-285750">
              <a:buFont typeface="Courier New"/>
              <a:buChar char="o"/>
            </a:pPr>
            <a:r>
              <a:rPr lang="en-US">
                <a:ea typeface="+mn-lt"/>
                <a:cs typeface="+mn-lt"/>
              </a:rPr>
              <a:t>Consider offering </a:t>
            </a:r>
            <a:r>
              <a:rPr lang="en-US" b="1">
                <a:ea typeface="+mn-lt"/>
                <a:cs typeface="+mn-lt"/>
              </a:rPr>
              <a:t>long-term incentives</a:t>
            </a:r>
            <a:r>
              <a:rPr lang="en-US">
                <a:ea typeface="+mn-lt"/>
                <a:cs typeface="+mn-lt"/>
              </a:rPr>
              <a:t> for customers who reach the one-year mark to encourage further retention.</a:t>
            </a:r>
          </a:p>
        </p:txBody>
      </p:sp>
    </p:spTree>
    <p:extLst>
      <p:ext uri="{BB962C8B-B14F-4D97-AF65-F5344CB8AC3E}">
        <p14:creationId xmlns:p14="http://schemas.microsoft.com/office/powerpoint/2010/main" val="174356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2872250" y="89804"/>
            <a:ext cx="6434175" cy="744992"/>
          </a:xfrm>
        </p:spPr>
        <p:txBody>
          <a:bodyPr>
            <a:normAutofit fontScale="90000"/>
          </a:bodyPr>
          <a:lstStyle/>
          <a:p>
            <a:r>
              <a:rPr lang="en-US" b="1">
                <a:solidFill>
                  <a:schemeClr val="bg1"/>
                </a:solidFill>
                <a:ea typeface="+mj-lt"/>
                <a:cs typeface="+mj-lt"/>
              </a:rPr>
              <a:t>Churn by Monthly Charges</a:t>
            </a:r>
            <a:endParaRPr lang="en-US"/>
          </a:p>
        </p:txBody>
      </p:sp>
      <p:sp>
        <p:nvSpPr>
          <p:cNvPr id="8" name="TextBox 7">
            <a:extLst>
              <a:ext uri="{FF2B5EF4-FFF2-40B4-BE49-F238E27FC236}">
                <a16:creationId xmlns:a16="http://schemas.microsoft.com/office/drawing/2014/main" id="{77B0B704-DA27-42C6-8675-1138A589FA62}"/>
              </a:ext>
            </a:extLst>
          </p:cNvPr>
          <p:cNvSpPr txBox="1"/>
          <p:nvPr/>
        </p:nvSpPr>
        <p:spPr>
          <a:xfrm>
            <a:off x="3340841" y="6107461"/>
            <a:ext cx="5510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tx1">
                    <a:lumMod val="49000"/>
                    <a:lumOff val="51000"/>
                  </a:schemeClr>
                </a:solidFill>
              </a:rPr>
              <a:t>Service Usage Information </a:t>
            </a:r>
          </a:p>
        </p:txBody>
      </p:sp>
      <p:sp>
        <p:nvSpPr>
          <p:cNvPr id="10" name="TextBox 9">
            <a:extLst>
              <a:ext uri="{FF2B5EF4-FFF2-40B4-BE49-F238E27FC236}">
                <a16:creationId xmlns:a16="http://schemas.microsoft.com/office/drawing/2014/main" id="{E9A0AB59-7F95-BFB4-352A-9EB0BE0DB001}"/>
              </a:ext>
            </a:extLst>
          </p:cNvPr>
          <p:cNvSpPr txBox="1"/>
          <p:nvPr/>
        </p:nvSpPr>
        <p:spPr>
          <a:xfrm>
            <a:off x="4638129" y="1324454"/>
            <a:ext cx="73875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a:t>
            </a:r>
            <a:r>
              <a:rPr lang="en-US"/>
              <a:t>:</a:t>
            </a:r>
          </a:p>
          <a:p>
            <a:endParaRPr lang="en-US"/>
          </a:p>
          <a:p>
            <a:r>
              <a:rPr lang="en-US" b="1">
                <a:ea typeface="+mn-lt"/>
                <a:cs typeface="+mn-lt"/>
              </a:rPr>
              <a:t>Customers with higher monthly charges are more likely to churn</a:t>
            </a:r>
            <a:r>
              <a:rPr lang="en-US">
                <a:ea typeface="+mn-lt"/>
                <a:cs typeface="+mn-lt"/>
              </a:rPr>
              <a:t>. This suggests that customers who pay more may feel they are not receiving sufficient value for the cost of their subscription, or they may seek more affordable alternatives.</a:t>
            </a:r>
          </a:p>
        </p:txBody>
      </p:sp>
      <p:sp>
        <p:nvSpPr>
          <p:cNvPr id="12" name="TextBox 11">
            <a:extLst>
              <a:ext uri="{FF2B5EF4-FFF2-40B4-BE49-F238E27FC236}">
                <a16:creationId xmlns:a16="http://schemas.microsoft.com/office/drawing/2014/main" id="{41421BAC-B571-C54C-1A98-5081F19B7B5F}"/>
              </a:ext>
            </a:extLst>
          </p:cNvPr>
          <p:cNvSpPr txBox="1"/>
          <p:nvPr/>
        </p:nvSpPr>
        <p:spPr>
          <a:xfrm>
            <a:off x="4638128" y="3356453"/>
            <a:ext cx="741178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Actionable Recommendation</a:t>
            </a:r>
            <a:r>
              <a:rPr lang="en-US">
                <a:ea typeface="+mn-lt"/>
                <a:cs typeface="+mn-lt"/>
              </a:rPr>
              <a:t>:</a:t>
            </a:r>
          </a:p>
          <a:p>
            <a:endParaRPr lang="en-US">
              <a:ea typeface="+mn-lt"/>
              <a:cs typeface="+mn-lt"/>
            </a:endParaRPr>
          </a:p>
          <a:p>
            <a:pPr>
              <a:buFont typeface="Arial"/>
              <a:buChar char="•"/>
            </a:pPr>
            <a:r>
              <a:rPr lang="en-US" b="1">
                <a:ea typeface="+mn-lt"/>
                <a:cs typeface="+mn-lt"/>
              </a:rPr>
              <a:t>Introduce Tiered Pricing or Loyalty Discounts</a:t>
            </a:r>
            <a:r>
              <a:rPr lang="en-US">
                <a:ea typeface="+mn-lt"/>
                <a:cs typeface="+mn-lt"/>
              </a:rPr>
              <a:t>:</a:t>
            </a:r>
          </a:p>
          <a:p>
            <a:pPr marL="742950" lvl="1" indent="-285750">
              <a:buFont typeface="Courier New"/>
              <a:buChar char="o"/>
            </a:pPr>
            <a:r>
              <a:rPr lang="en-US">
                <a:ea typeface="+mn-lt"/>
                <a:cs typeface="+mn-lt"/>
              </a:rPr>
              <a:t>Offer </a:t>
            </a:r>
            <a:r>
              <a:rPr lang="en-US" b="1">
                <a:ea typeface="+mn-lt"/>
                <a:cs typeface="+mn-lt"/>
              </a:rPr>
              <a:t>loyalty discounts</a:t>
            </a:r>
            <a:r>
              <a:rPr lang="en-US">
                <a:ea typeface="+mn-lt"/>
                <a:cs typeface="+mn-lt"/>
              </a:rPr>
              <a:t> or </a:t>
            </a:r>
            <a:r>
              <a:rPr lang="en-US" b="1">
                <a:ea typeface="+mn-lt"/>
                <a:cs typeface="+mn-lt"/>
              </a:rPr>
              <a:t>rewards</a:t>
            </a:r>
            <a:r>
              <a:rPr lang="en-US">
                <a:ea typeface="+mn-lt"/>
                <a:cs typeface="+mn-lt"/>
              </a:rPr>
              <a:t> for customers with higher monthly charges to incentivize them to stay and feel more valued.</a:t>
            </a:r>
          </a:p>
          <a:p>
            <a:pPr marL="742950" lvl="1" indent="-285750">
              <a:buFont typeface="Courier New"/>
              <a:buChar char="o"/>
            </a:pPr>
            <a:r>
              <a:rPr lang="en-US">
                <a:ea typeface="+mn-lt"/>
                <a:cs typeface="+mn-lt"/>
              </a:rPr>
              <a:t>Consider introducing </a:t>
            </a:r>
            <a:r>
              <a:rPr lang="en-US" b="1">
                <a:ea typeface="+mn-lt"/>
                <a:cs typeface="+mn-lt"/>
              </a:rPr>
              <a:t>tiered pricing models</a:t>
            </a:r>
            <a:r>
              <a:rPr lang="en-US">
                <a:ea typeface="+mn-lt"/>
                <a:cs typeface="+mn-lt"/>
              </a:rPr>
              <a:t> to offer more affordable options for high-paying customers, preventing them from leaving for cheaper alternatives.</a:t>
            </a:r>
            <a:endParaRPr lang="en-US"/>
          </a:p>
          <a:p>
            <a:pPr marL="742950" lvl="1" indent="-285750">
              <a:buFont typeface="Courier New"/>
              <a:buChar char="o"/>
            </a:pPr>
            <a:endParaRPr lang="en-US">
              <a:ea typeface="+mn-lt"/>
              <a:cs typeface="+mn-lt"/>
            </a:endParaRPr>
          </a:p>
        </p:txBody>
      </p:sp>
      <p:pic>
        <p:nvPicPr>
          <p:cNvPr id="5" name="Picture 4">
            <a:extLst>
              <a:ext uri="{FF2B5EF4-FFF2-40B4-BE49-F238E27FC236}">
                <a16:creationId xmlns:a16="http://schemas.microsoft.com/office/drawing/2014/main" id="{87025021-C7EC-901F-7961-78F8D9818E53}"/>
              </a:ext>
            </a:extLst>
          </p:cNvPr>
          <p:cNvPicPr>
            <a:picLocks noChangeAspect="1"/>
          </p:cNvPicPr>
          <p:nvPr/>
        </p:nvPicPr>
        <p:blipFill>
          <a:blip r:embed="rId2"/>
          <a:stretch>
            <a:fillRect/>
          </a:stretch>
        </p:blipFill>
        <p:spPr>
          <a:xfrm>
            <a:off x="9675" y="1356103"/>
            <a:ext cx="4564744" cy="3577318"/>
          </a:xfrm>
          <a:prstGeom prst="rect">
            <a:avLst/>
          </a:prstGeom>
        </p:spPr>
      </p:pic>
    </p:spTree>
    <p:extLst>
      <p:ext uri="{BB962C8B-B14F-4D97-AF65-F5344CB8AC3E}">
        <p14:creationId xmlns:p14="http://schemas.microsoft.com/office/powerpoint/2010/main" val="289694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3150440" y="89804"/>
            <a:ext cx="5877794" cy="744992"/>
          </a:xfrm>
        </p:spPr>
        <p:txBody>
          <a:bodyPr>
            <a:normAutofit/>
          </a:bodyPr>
          <a:lstStyle/>
          <a:p>
            <a:r>
              <a:rPr lang="en-US" b="1" dirty="0">
                <a:solidFill>
                  <a:schemeClr val="bg1"/>
                </a:solidFill>
                <a:ea typeface="+mj-lt"/>
                <a:cs typeface="+mj-lt"/>
              </a:rPr>
              <a:t>Churn by Demographics</a:t>
            </a:r>
            <a:endParaRPr lang="en-US" b="1" dirty="0">
              <a:solidFill>
                <a:schemeClr val="bg1"/>
              </a:solidFill>
            </a:endParaRPr>
          </a:p>
        </p:txBody>
      </p:sp>
      <p:pic>
        <p:nvPicPr>
          <p:cNvPr id="5" name="Picture 4" descr="A graph with blue and orange bars&#10;&#10;Description automatically generated">
            <a:extLst>
              <a:ext uri="{FF2B5EF4-FFF2-40B4-BE49-F238E27FC236}">
                <a16:creationId xmlns:a16="http://schemas.microsoft.com/office/drawing/2014/main" id="{0687CFE4-056C-139A-EA2B-6839EE8AE153}"/>
              </a:ext>
            </a:extLst>
          </p:cNvPr>
          <p:cNvPicPr>
            <a:picLocks noChangeAspect="1"/>
          </p:cNvPicPr>
          <p:nvPr/>
        </p:nvPicPr>
        <p:blipFill>
          <a:blip r:embed="rId2"/>
          <a:stretch>
            <a:fillRect/>
          </a:stretch>
        </p:blipFill>
        <p:spPr>
          <a:xfrm>
            <a:off x="167292" y="1013053"/>
            <a:ext cx="3547987" cy="2618467"/>
          </a:xfrm>
          <a:prstGeom prst="rect">
            <a:avLst/>
          </a:prstGeom>
        </p:spPr>
      </p:pic>
      <p:pic>
        <p:nvPicPr>
          <p:cNvPr id="6" name="Picture 5" descr="A graph with blue and orange bars&#10;&#10;Description automatically generated">
            <a:extLst>
              <a:ext uri="{FF2B5EF4-FFF2-40B4-BE49-F238E27FC236}">
                <a16:creationId xmlns:a16="http://schemas.microsoft.com/office/drawing/2014/main" id="{25BEEF3E-6780-B6B1-05F5-79DA2C92137D}"/>
              </a:ext>
            </a:extLst>
          </p:cNvPr>
          <p:cNvPicPr>
            <a:picLocks noChangeAspect="1"/>
          </p:cNvPicPr>
          <p:nvPr/>
        </p:nvPicPr>
        <p:blipFill>
          <a:blip r:embed="rId3"/>
          <a:stretch>
            <a:fillRect/>
          </a:stretch>
        </p:blipFill>
        <p:spPr>
          <a:xfrm>
            <a:off x="155196" y="3855431"/>
            <a:ext cx="3572179" cy="2630564"/>
          </a:xfrm>
          <a:prstGeom prst="rect">
            <a:avLst/>
          </a:prstGeom>
        </p:spPr>
      </p:pic>
      <p:sp>
        <p:nvSpPr>
          <p:cNvPr id="10" name="TextBox 9">
            <a:extLst>
              <a:ext uri="{FF2B5EF4-FFF2-40B4-BE49-F238E27FC236}">
                <a16:creationId xmlns:a16="http://schemas.microsoft.com/office/drawing/2014/main" id="{BEB71E40-0536-93A8-587F-E328EC9F17BC}"/>
              </a:ext>
            </a:extLst>
          </p:cNvPr>
          <p:cNvSpPr txBox="1"/>
          <p:nvPr/>
        </p:nvSpPr>
        <p:spPr>
          <a:xfrm>
            <a:off x="4178510" y="1118835"/>
            <a:ext cx="78230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a:t>
            </a:r>
            <a:r>
              <a:rPr lang="en-US"/>
              <a:t>:</a:t>
            </a:r>
          </a:p>
          <a:p>
            <a:endParaRPr lang="en-US"/>
          </a:p>
          <a:p>
            <a:pPr marL="285750" indent="-285750">
              <a:buFont typeface="Arial"/>
              <a:buChar char="•"/>
            </a:pPr>
            <a:r>
              <a:rPr lang="en-US" b="1">
                <a:ea typeface="+mn-lt"/>
                <a:cs typeface="+mn-lt"/>
              </a:rPr>
              <a:t>Customers without dependents and younger customers (non-senior citizens) have a higher churn rate</a:t>
            </a:r>
            <a:r>
              <a:rPr lang="en-US">
                <a:ea typeface="+mn-lt"/>
                <a:cs typeface="+mn-lt"/>
              </a:rPr>
              <a:t>. This suggests that these demographic groups might be less tied to the service and more likely to switch to competitors.</a:t>
            </a:r>
          </a:p>
          <a:p>
            <a:pPr marL="285750" indent="-285750">
              <a:buFont typeface="Arial"/>
              <a:buChar char="•"/>
            </a:pPr>
            <a:r>
              <a:rPr lang="en-US" b="1">
                <a:ea typeface="+mn-lt"/>
                <a:cs typeface="+mn-lt"/>
              </a:rPr>
              <a:t>Gender does not show significant differences</a:t>
            </a:r>
            <a:r>
              <a:rPr lang="en-US">
                <a:ea typeface="+mn-lt"/>
                <a:cs typeface="+mn-lt"/>
              </a:rPr>
              <a:t> in churn rates.</a:t>
            </a:r>
          </a:p>
          <a:p>
            <a:endParaRPr lang="en-US">
              <a:ea typeface="+mn-lt"/>
              <a:cs typeface="+mn-lt"/>
            </a:endParaRPr>
          </a:p>
        </p:txBody>
      </p:sp>
      <p:sp>
        <p:nvSpPr>
          <p:cNvPr id="12" name="TextBox 11">
            <a:extLst>
              <a:ext uri="{FF2B5EF4-FFF2-40B4-BE49-F238E27FC236}">
                <a16:creationId xmlns:a16="http://schemas.microsoft.com/office/drawing/2014/main" id="{5FCD3185-2821-8D06-70A2-AAA8629B9856}"/>
              </a:ext>
            </a:extLst>
          </p:cNvPr>
          <p:cNvSpPr txBox="1"/>
          <p:nvPr/>
        </p:nvSpPr>
        <p:spPr>
          <a:xfrm>
            <a:off x="4178509" y="3658834"/>
            <a:ext cx="784721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Actionable Recommendation</a:t>
            </a:r>
            <a:r>
              <a:rPr lang="en-US">
                <a:ea typeface="+mn-lt"/>
                <a:cs typeface="+mn-lt"/>
              </a:rPr>
              <a:t>:</a:t>
            </a:r>
          </a:p>
          <a:p>
            <a:endParaRPr lang="en-US">
              <a:ea typeface="+mn-lt"/>
              <a:cs typeface="+mn-lt"/>
            </a:endParaRPr>
          </a:p>
          <a:p>
            <a:pPr>
              <a:buFont typeface="Arial"/>
              <a:buChar char="•"/>
            </a:pPr>
            <a:r>
              <a:rPr lang="en-US" b="1">
                <a:ea typeface="+mn-lt"/>
                <a:cs typeface="+mn-lt"/>
              </a:rPr>
              <a:t>Tailor Retention Efforts to At-Risk Demographics</a:t>
            </a:r>
            <a:r>
              <a:rPr lang="en-US">
                <a:ea typeface="+mn-lt"/>
                <a:cs typeface="+mn-lt"/>
              </a:rPr>
              <a:t>:</a:t>
            </a:r>
          </a:p>
          <a:p>
            <a:pPr marL="742950" lvl="1" indent="-285750">
              <a:buFont typeface="Courier New"/>
              <a:buChar char="o"/>
            </a:pPr>
            <a:r>
              <a:rPr lang="en-US">
                <a:ea typeface="+mn-lt"/>
                <a:cs typeface="+mn-lt"/>
              </a:rPr>
              <a:t>Create </a:t>
            </a:r>
            <a:r>
              <a:rPr lang="en-US" b="1">
                <a:ea typeface="+mn-lt"/>
                <a:cs typeface="+mn-lt"/>
              </a:rPr>
              <a:t>targeted marketing campaigns</a:t>
            </a:r>
            <a:r>
              <a:rPr lang="en-US">
                <a:ea typeface="+mn-lt"/>
                <a:cs typeface="+mn-lt"/>
              </a:rPr>
              <a:t> aimed at </a:t>
            </a:r>
            <a:r>
              <a:rPr lang="en-US" b="1">
                <a:ea typeface="+mn-lt"/>
                <a:cs typeface="+mn-lt"/>
              </a:rPr>
              <a:t>younger customers</a:t>
            </a:r>
            <a:r>
              <a:rPr lang="en-US">
                <a:ea typeface="+mn-lt"/>
                <a:cs typeface="+mn-lt"/>
              </a:rPr>
              <a:t> or those without dependents, emphasizing the value and convenience of the service.</a:t>
            </a:r>
          </a:p>
          <a:p>
            <a:pPr marL="742950" lvl="1" indent="-285750">
              <a:buFont typeface="Courier New"/>
              <a:buChar char="o"/>
            </a:pPr>
            <a:r>
              <a:rPr lang="en-US">
                <a:ea typeface="+mn-lt"/>
                <a:cs typeface="+mn-lt"/>
              </a:rPr>
              <a:t>Offer </a:t>
            </a:r>
            <a:r>
              <a:rPr lang="en-US" b="1">
                <a:ea typeface="+mn-lt"/>
                <a:cs typeface="+mn-lt"/>
              </a:rPr>
              <a:t>family plans</a:t>
            </a:r>
            <a:r>
              <a:rPr lang="en-US">
                <a:ea typeface="+mn-lt"/>
                <a:cs typeface="+mn-lt"/>
              </a:rPr>
              <a:t> or </a:t>
            </a:r>
            <a:r>
              <a:rPr lang="en-US" b="1">
                <a:ea typeface="+mn-lt"/>
                <a:cs typeface="+mn-lt"/>
              </a:rPr>
              <a:t>group discounts</a:t>
            </a:r>
            <a:r>
              <a:rPr lang="en-US">
                <a:ea typeface="+mn-lt"/>
                <a:cs typeface="+mn-lt"/>
              </a:rPr>
              <a:t> to attract customers with dependents, incentivizing them to stay with the service.</a:t>
            </a:r>
          </a:p>
        </p:txBody>
      </p:sp>
    </p:spTree>
    <p:extLst>
      <p:ext uri="{BB962C8B-B14F-4D97-AF65-F5344CB8AC3E}">
        <p14:creationId xmlns:p14="http://schemas.microsoft.com/office/powerpoint/2010/main" val="13928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B632CAF-C348-A211-96B5-1D217CD17F03}"/>
              </a:ext>
            </a:extLst>
          </p:cNvPr>
          <p:cNvGraphicFramePr>
            <a:graphicFrameLocks noGrp="1"/>
          </p:cNvGraphicFramePr>
          <p:nvPr>
            <p:extLst>
              <p:ext uri="{D42A27DB-BD31-4B8C-83A1-F6EECF244321}">
                <p14:modId xmlns:p14="http://schemas.microsoft.com/office/powerpoint/2010/main" val="4022800023"/>
              </p:ext>
            </p:extLst>
          </p:nvPr>
        </p:nvGraphicFramePr>
        <p:xfrm>
          <a:off x="241904" y="1233712"/>
          <a:ext cx="11714246" cy="4975924"/>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139833438"/>
                    </a:ext>
                  </a:extLst>
                </a:gridCol>
                <a:gridCol w="9405386">
                  <a:extLst>
                    <a:ext uri="{9D8B030D-6E8A-4147-A177-3AD203B41FA5}">
                      <a16:colId xmlns:a16="http://schemas.microsoft.com/office/drawing/2014/main" val="2936311697"/>
                    </a:ext>
                  </a:extLst>
                </a:gridCol>
              </a:tblGrid>
              <a:tr h="531410">
                <a:tc>
                  <a:txBody>
                    <a:bodyPr/>
                    <a:lstStyle/>
                    <a:p>
                      <a:pPr algn="ctr"/>
                      <a:r>
                        <a:rPr lang="en-US"/>
                        <a:t>Department</a:t>
                      </a:r>
                    </a:p>
                  </a:txBody>
                  <a:tcPr anchor="ctr"/>
                </a:tc>
                <a:tc>
                  <a:txBody>
                    <a:bodyPr/>
                    <a:lstStyle/>
                    <a:p>
                      <a:pPr lvl="0" algn="ctr">
                        <a:buNone/>
                      </a:pPr>
                      <a:r>
                        <a:rPr lang="en-US" sz="1800" b="1" i="0" u="none" strike="noStrike" noProof="0">
                          <a:latin typeface="Aptos"/>
                        </a:rPr>
                        <a:t>Key Actions</a:t>
                      </a:r>
                      <a:endParaRPr lang="en-US" b="1"/>
                    </a:p>
                  </a:txBody>
                  <a:tcPr anchor="ctr"/>
                </a:tc>
                <a:extLst>
                  <a:ext uri="{0D108BD9-81ED-4DB2-BD59-A6C34878D82A}">
                    <a16:rowId xmlns:a16="http://schemas.microsoft.com/office/drawing/2014/main" val="2929079152"/>
                  </a:ext>
                </a:extLst>
              </a:tr>
              <a:tr h="1014508">
                <a:tc>
                  <a:txBody>
                    <a:bodyPr/>
                    <a:lstStyle/>
                    <a:p>
                      <a:pPr lvl="0" algn="ctr">
                        <a:lnSpc>
                          <a:spcPct val="100000"/>
                        </a:lnSpc>
                        <a:spcBef>
                          <a:spcPts val="0"/>
                        </a:spcBef>
                        <a:spcAft>
                          <a:spcPts val="0"/>
                        </a:spcAft>
                        <a:buNone/>
                      </a:pPr>
                      <a:r>
                        <a:rPr lang="en-US" b="1"/>
                        <a:t>Marketing</a:t>
                      </a:r>
                    </a:p>
                  </a:txBody>
                  <a:tcPr anchor="ctr"/>
                </a:tc>
                <a:tc>
                  <a:txBody>
                    <a:bodyPr/>
                    <a:lstStyle/>
                    <a:p>
                      <a:pPr marL="285750" lvl="0" indent="-285750" algn="l">
                        <a:lnSpc>
                          <a:spcPct val="100000"/>
                        </a:lnSpc>
                        <a:spcBef>
                          <a:spcPts val="0"/>
                        </a:spcBef>
                        <a:spcAft>
                          <a:spcPts val="0"/>
                        </a:spcAft>
                        <a:buFont typeface="Arial"/>
                        <a:buChar char="•"/>
                      </a:pPr>
                      <a:r>
                        <a:rPr lang="en-US"/>
                        <a:t>Target month-to-month customers with </a:t>
                      </a:r>
                      <a:r>
                        <a:rPr lang="en-US" b="1"/>
                        <a:t>loyalty programs</a:t>
                      </a:r>
                      <a:r>
                        <a:rPr lang="en-US"/>
                        <a:t>.</a:t>
                      </a:r>
                      <a:endParaRPr lang="en-US" b="1"/>
                    </a:p>
                    <a:p>
                      <a:pPr marL="285750" lvl="0" indent="-285750" algn="l">
                        <a:lnSpc>
                          <a:spcPct val="100000"/>
                        </a:lnSpc>
                        <a:spcBef>
                          <a:spcPts val="0"/>
                        </a:spcBef>
                        <a:spcAft>
                          <a:spcPts val="0"/>
                        </a:spcAft>
                        <a:buFont typeface="Arial"/>
                        <a:buChar char="•"/>
                      </a:pPr>
                      <a:r>
                        <a:rPr lang="en-US"/>
                        <a:t> Launch </a:t>
                      </a:r>
                      <a:r>
                        <a:rPr lang="en-US" b="1"/>
                        <a:t>campaigns</a:t>
                      </a:r>
                      <a:r>
                        <a:rPr lang="en-US"/>
                        <a:t> promoting service value for young customers and those without dependents.</a:t>
                      </a:r>
                    </a:p>
                  </a:txBody>
                  <a:tcPr anchor="ctr"/>
                </a:tc>
                <a:extLst>
                  <a:ext uri="{0D108BD9-81ED-4DB2-BD59-A6C34878D82A}">
                    <a16:rowId xmlns:a16="http://schemas.microsoft.com/office/drawing/2014/main" val="1874550503"/>
                  </a:ext>
                </a:extLst>
              </a:tr>
              <a:tr h="1014508">
                <a:tc>
                  <a:txBody>
                    <a:bodyPr/>
                    <a:lstStyle/>
                    <a:p>
                      <a:pPr lvl="0" algn="ctr">
                        <a:buNone/>
                      </a:pPr>
                      <a:r>
                        <a:rPr lang="en-US" sz="1800" b="1" i="0" u="none" strike="noStrike" noProof="0">
                          <a:latin typeface="Aptos"/>
                        </a:rPr>
                        <a:t>Customer Retention &amp; </a:t>
                      </a:r>
                      <a:endParaRPr lang="en-US" b="1"/>
                    </a:p>
                    <a:p>
                      <a:pPr lvl="0" algn="ctr">
                        <a:buNone/>
                      </a:pPr>
                      <a:r>
                        <a:rPr lang="en-US" sz="1800" b="1" i="0" u="none" strike="noStrike" noProof="0">
                          <a:latin typeface="Aptos"/>
                        </a:rPr>
                        <a:t>Success</a:t>
                      </a:r>
                      <a:endParaRPr lang="en-US" b="1"/>
                    </a:p>
                  </a:txBody>
                  <a:tcPr anchor="ct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Aptos"/>
                        </a:rPr>
                        <a:t>Focus on </a:t>
                      </a:r>
                      <a:r>
                        <a:rPr lang="en-US" sz="1800" b="1" i="0" u="none" strike="noStrike" noProof="0">
                          <a:latin typeface="Aptos"/>
                        </a:rPr>
                        <a:t>early retention</a:t>
                      </a:r>
                      <a:r>
                        <a:rPr lang="en-US" sz="1800" b="0" i="0" u="none" strike="noStrike" noProof="0">
                          <a:latin typeface="Aptos"/>
                        </a:rPr>
                        <a:t> strategies (first-year customers).</a:t>
                      </a:r>
                      <a:endParaRPr lang="en-US"/>
                    </a:p>
                    <a:p>
                      <a:pPr marL="285750" lvl="0" indent="-285750">
                        <a:buFont typeface="Arial"/>
                        <a:buChar char="•"/>
                      </a:pPr>
                      <a:r>
                        <a:rPr lang="en-US" sz="1800" b="0" i="0" u="none" strike="noStrike" noProof="0">
                          <a:latin typeface="Aptos"/>
                        </a:rPr>
                        <a:t> Provide </a:t>
                      </a:r>
                      <a:r>
                        <a:rPr lang="en-US" sz="1800" b="1" i="0" u="none" strike="noStrike" noProof="0">
                          <a:latin typeface="Aptos"/>
                        </a:rPr>
                        <a:t>personalized onboarding</a:t>
                      </a:r>
                      <a:r>
                        <a:rPr lang="en-US" sz="1800" b="0" i="0" u="none" strike="noStrike" noProof="0">
                          <a:latin typeface="Aptos"/>
                        </a:rPr>
                        <a:t> and regular customer support check-ins.</a:t>
                      </a:r>
                      <a:endParaRPr lang="en-US"/>
                    </a:p>
                  </a:txBody>
                  <a:tcPr anchor="ctr"/>
                </a:tc>
                <a:extLst>
                  <a:ext uri="{0D108BD9-81ED-4DB2-BD59-A6C34878D82A}">
                    <a16:rowId xmlns:a16="http://schemas.microsoft.com/office/drawing/2014/main" val="3464519042"/>
                  </a:ext>
                </a:extLst>
              </a:tr>
              <a:tr h="893734">
                <a:tc>
                  <a:txBody>
                    <a:bodyPr/>
                    <a:lstStyle/>
                    <a:p>
                      <a:pPr lvl="0" algn="ctr">
                        <a:buNone/>
                      </a:pPr>
                      <a:r>
                        <a:rPr lang="en-US" sz="1800" b="1" i="0" u="none" strike="noStrike" noProof="0">
                          <a:latin typeface="Aptos"/>
                        </a:rPr>
                        <a:t>Sales</a:t>
                      </a:r>
                      <a:endParaRPr lang="en-US" b="1"/>
                    </a:p>
                  </a:txBody>
                  <a:tcPr anchor="ct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Aptos"/>
                        </a:rPr>
                        <a:t>Offer </a:t>
                      </a:r>
                      <a:r>
                        <a:rPr lang="en-US" sz="1800" b="1" i="0" u="none" strike="noStrike" noProof="0">
                          <a:latin typeface="Aptos"/>
                        </a:rPr>
                        <a:t>special discounts</a:t>
                      </a:r>
                      <a:r>
                        <a:rPr lang="en-US" sz="1800" b="0" i="0" u="none" strike="noStrike" noProof="0">
                          <a:latin typeface="Aptos"/>
                        </a:rPr>
                        <a:t> to convert month-to-month customers to long-term contracts.</a:t>
                      </a:r>
                      <a:endParaRPr lang="en-US"/>
                    </a:p>
                    <a:p>
                      <a:pPr marL="285750" lvl="0" indent="-285750">
                        <a:buFont typeface="Arial"/>
                        <a:buChar char="•"/>
                      </a:pPr>
                      <a:r>
                        <a:rPr lang="en-US" sz="1800" b="0" i="0" u="none" strike="noStrike" noProof="0">
                          <a:latin typeface="Aptos"/>
                        </a:rPr>
                        <a:t>Provide incentives for </a:t>
                      </a:r>
                      <a:r>
                        <a:rPr lang="en-US" sz="1800" b="1" i="0" u="none" strike="noStrike" noProof="0">
                          <a:latin typeface="Aptos"/>
                        </a:rPr>
                        <a:t>automatic payments</a:t>
                      </a:r>
                      <a:r>
                        <a:rPr lang="en-US" sz="1800" b="0" i="0" u="none" strike="noStrike" noProof="0">
                          <a:latin typeface="Aptos"/>
                        </a:rPr>
                        <a:t>.</a:t>
                      </a:r>
                      <a:endParaRPr lang="en-US"/>
                    </a:p>
                  </a:txBody>
                  <a:tcPr anchor="ctr"/>
                </a:tc>
                <a:extLst>
                  <a:ext uri="{0D108BD9-81ED-4DB2-BD59-A6C34878D82A}">
                    <a16:rowId xmlns:a16="http://schemas.microsoft.com/office/drawing/2014/main" val="1739531090"/>
                  </a:ext>
                </a:extLst>
              </a:tr>
              <a:tr h="797114">
                <a:tc>
                  <a:txBody>
                    <a:bodyPr/>
                    <a:lstStyle/>
                    <a:p>
                      <a:pPr lvl="0" algn="ctr">
                        <a:buNone/>
                      </a:pPr>
                      <a:r>
                        <a:rPr lang="en-US" sz="1800" b="1" i="0" u="none" strike="noStrike" noProof="0">
                          <a:latin typeface="Aptos"/>
                        </a:rPr>
                        <a:t>Finance</a:t>
                      </a:r>
                      <a:endParaRPr lang="en-US" b="1"/>
                    </a:p>
                  </a:txBody>
                  <a:tcPr anchor="ct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Aptos"/>
                        </a:rPr>
                        <a:t>Introduce </a:t>
                      </a:r>
                      <a:r>
                        <a:rPr lang="en-US" sz="1800" b="1" i="0" u="none" strike="noStrike" noProof="0">
                          <a:latin typeface="Aptos"/>
                        </a:rPr>
                        <a:t>tiered pricing models</a:t>
                      </a:r>
                      <a:r>
                        <a:rPr lang="en-US" sz="1800" b="0" i="0" u="none" strike="noStrike" noProof="0">
                          <a:latin typeface="Aptos"/>
                        </a:rPr>
                        <a:t> and </a:t>
                      </a:r>
                      <a:r>
                        <a:rPr lang="en-US" sz="1800" b="1" i="0" u="none" strike="noStrike" noProof="0">
                          <a:latin typeface="Aptos"/>
                        </a:rPr>
                        <a:t>loyalty discounts</a:t>
                      </a:r>
                      <a:r>
                        <a:rPr lang="en-US" sz="1800" b="0" i="0" u="none" strike="noStrike" noProof="0">
                          <a:latin typeface="Aptos"/>
                        </a:rPr>
                        <a:t> for high-paying customers.</a:t>
                      </a:r>
                      <a:endParaRPr lang="en-US"/>
                    </a:p>
                    <a:p>
                      <a:pPr marL="285750" lvl="0" indent="-285750">
                        <a:buFont typeface="Arial"/>
                        <a:buChar char="•"/>
                      </a:pPr>
                      <a:r>
                        <a:rPr lang="en-US" sz="1800" b="0" i="0" u="none" strike="noStrike" noProof="0">
                          <a:latin typeface="Aptos"/>
                        </a:rPr>
                        <a:t>Offer discounts for switching to </a:t>
                      </a:r>
                      <a:r>
                        <a:rPr lang="en-US" sz="1800" b="1" i="0" u="none" strike="noStrike" noProof="0">
                          <a:latin typeface="Aptos"/>
                        </a:rPr>
                        <a:t>automatic payment methods</a:t>
                      </a:r>
                      <a:r>
                        <a:rPr lang="en-US" sz="1800" b="0" i="0" u="none" strike="noStrike" noProof="0">
                          <a:latin typeface="Aptos"/>
                        </a:rPr>
                        <a:t>.</a:t>
                      </a:r>
                      <a:endParaRPr lang="en-US"/>
                    </a:p>
                  </a:txBody>
                  <a:tcPr anchor="ctr"/>
                </a:tc>
                <a:extLst>
                  <a:ext uri="{0D108BD9-81ED-4DB2-BD59-A6C34878D82A}">
                    <a16:rowId xmlns:a16="http://schemas.microsoft.com/office/drawing/2014/main" val="2842432125"/>
                  </a:ext>
                </a:extLst>
              </a:tr>
              <a:tr h="724650">
                <a:tc>
                  <a:txBody>
                    <a:bodyPr/>
                    <a:lstStyle/>
                    <a:p>
                      <a:pPr lvl="0" algn="ctr">
                        <a:buNone/>
                      </a:pPr>
                      <a:r>
                        <a:rPr lang="en-US" sz="1800" b="1" i="0" u="none" strike="noStrike" noProof="0">
                          <a:latin typeface="Aptos"/>
                        </a:rPr>
                        <a:t>Product Development</a:t>
                      </a:r>
                      <a:endParaRPr lang="en-US" b="1"/>
                    </a:p>
                  </a:txBody>
                  <a:tcPr anchor="ct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Aptos"/>
                        </a:rPr>
                        <a:t>Gather feedback to </a:t>
                      </a:r>
                      <a:r>
                        <a:rPr lang="en-US" sz="1800" b="1" i="0" u="none" strike="noStrike" noProof="0">
                          <a:latin typeface="Aptos"/>
                        </a:rPr>
                        <a:t>improve services</a:t>
                      </a:r>
                      <a:r>
                        <a:rPr lang="en-US" sz="1800" b="0" i="0" u="none" strike="noStrike" noProof="0">
                          <a:latin typeface="Aptos"/>
                        </a:rPr>
                        <a:t>, especially for high-churn groups.</a:t>
                      </a:r>
                      <a:endParaRPr lang="en-US"/>
                    </a:p>
                    <a:p>
                      <a:pPr marL="285750" lvl="0" indent="-285750">
                        <a:buFont typeface="Arial"/>
                        <a:buChar char="•"/>
                      </a:pPr>
                      <a:r>
                        <a:rPr lang="en-US" sz="1800" b="0" i="0" u="none" strike="noStrike" noProof="0">
                          <a:latin typeface="Aptos"/>
                        </a:rPr>
                        <a:t>Develop </a:t>
                      </a:r>
                      <a:r>
                        <a:rPr lang="en-US" sz="1800" b="1" i="0" u="none" strike="noStrike" noProof="0">
                          <a:latin typeface="Aptos"/>
                        </a:rPr>
                        <a:t>family plans</a:t>
                      </a:r>
                      <a:r>
                        <a:rPr lang="en-US" sz="1800" b="0" i="0" u="none" strike="noStrike" noProof="0">
                          <a:latin typeface="Aptos"/>
                        </a:rPr>
                        <a:t> and targeted features for customers with dependents.</a:t>
                      </a:r>
                      <a:endParaRPr lang="en-US"/>
                    </a:p>
                  </a:txBody>
                  <a:tcPr anchor="ctr"/>
                </a:tc>
                <a:extLst>
                  <a:ext uri="{0D108BD9-81ED-4DB2-BD59-A6C34878D82A}">
                    <a16:rowId xmlns:a16="http://schemas.microsoft.com/office/drawing/2014/main" val="2896122643"/>
                  </a:ext>
                </a:extLst>
              </a:tr>
            </a:tbl>
          </a:graphicData>
        </a:graphic>
      </p:graphicFrame>
      <p:sp>
        <p:nvSpPr>
          <p:cNvPr id="5" name="Rectangle 4">
            <a:extLst>
              <a:ext uri="{FF2B5EF4-FFF2-40B4-BE49-F238E27FC236}">
                <a16:creationId xmlns:a16="http://schemas.microsoft.com/office/drawing/2014/main" id="{D486F149-D32B-C1B9-43C5-7B61E846CC73}"/>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D83FEC-249A-4D91-B119-A3A76EB98F61}"/>
              </a:ext>
            </a:extLst>
          </p:cNvPr>
          <p:cNvSpPr txBox="1">
            <a:spLocks/>
          </p:cNvSpPr>
          <p:nvPr/>
        </p:nvSpPr>
        <p:spPr>
          <a:xfrm>
            <a:off x="3150440" y="89804"/>
            <a:ext cx="5889889" cy="74499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ea typeface="+mj-lt"/>
                <a:cs typeface="+mj-lt"/>
              </a:rPr>
              <a:t>Department Wise Action Plan</a:t>
            </a:r>
            <a:endParaRPr lang="en-US" b="1">
              <a:solidFill>
                <a:schemeClr val="bg1"/>
              </a:solidFill>
            </a:endParaRPr>
          </a:p>
        </p:txBody>
      </p:sp>
    </p:spTree>
    <p:extLst>
      <p:ext uri="{BB962C8B-B14F-4D97-AF65-F5344CB8AC3E}">
        <p14:creationId xmlns:p14="http://schemas.microsoft.com/office/powerpoint/2010/main" val="14205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44AB-A40F-AAAB-6AF1-4702FBDEF48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CA5D76FD-ED4D-651A-C8BF-CA939B8B6C09}"/>
              </a:ext>
            </a:extLst>
          </p:cNvPr>
          <p:cNvSpPr/>
          <p:nvPr/>
        </p:nvSpPr>
        <p:spPr>
          <a:xfrm>
            <a:off x="5262" y="0"/>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07090-3A96-02FA-7954-AAB2EE4788D2}"/>
              </a:ext>
            </a:extLst>
          </p:cNvPr>
          <p:cNvSpPr>
            <a:spLocks noGrp="1"/>
          </p:cNvSpPr>
          <p:nvPr>
            <p:ph type="title"/>
          </p:nvPr>
        </p:nvSpPr>
        <p:spPr>
          <a:xfrm>
            <a:off x="2043900" y="113796"/>
            <a:ext cx="8115064" cy="720802"/>
          </a:xfrm>
        </p:spPr>
        <p:txBody>
          <a:bodyPr>
            <a:normAutofit fontScale="90000"/>
          </a:bodyPr>
          <a:lstStyle/>
          <a:p>
            <a:r>
              <a:rPr lang="en-US" b="1" dirty="0">
                <a:solidFill>
                  <a:schemeClr val="bg1"/>
                </a:solidFill>
                <a:ea typeface="+mj-lt"/>
                <a:cs typeface="+mj-lt"/>
              </a:rPr>
              <a:t>Project Summary &amp; Business Impact</a:t>
            </a:r>
          </a:p>
        </p:txBody>
      </p:sp>
      <p:sp>
        <p:nvSpPr>
          <p:cNvPr id="4" name="TextBox 3">
            <a:extLst>
              <a:ext uri="{FF2B5EF4-FFF2-40B4-BE49-F238E27FC236}">
                <a16:creationId xmlns:a16="http://schemas.microsoft.com/office/drawing/2014/main" id="{746DAA3A-6564-8C05-5A50-C4A8AA64D2DA}"/>
              </a:ext>
            </a:extLst>
          </p:cNvPr>
          <p:cNvSpPr txBox="1"/>
          <p:nvPr/>
        </p:nvSpPr>
        <p:spPr>
          <a:xfrm>
            <a:off x="1151293" y="1304776"/>
            <a:ext cx="10474650" cy="53943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p>
          <a:p>
            <a:pPr>
              <a:defRPr b="1"/>
            </a:pPr>
            <a:r>
              <a:rPr lang="en-US" sz="2400" dirty="0"/>
              <a:t>📌 Project Summary</a:t>
            </a:r>
          </a:p>
          <a:p>
            <a:r>
              <a:rPr lang="en-US" sz="2400" dirty="0"/>
              <a:t>• Analyzed 7,000+ customer records from a telecom dataset</a:t>
            </a:r>
          </a:p>
          <a:p>
            <a:r>
              <a:rPr lang="en-US" sz="2400" dirty="0"/>
              <a:t>• Applied 7 machine learning models for churn prediction</a:t>
            </a:r>
          </a:p>
          <a:p>
            <a:r>
              <a:rPr lang="en-US" sz="2400" dirty="0"/>
              <a:t>• Logistic Regression and Random Forest yielded ROC AUC &gt; 0.85</a:t>
            </a:r>
          </a:p>
          <a:p>
            <a:r>
              <a:rPr lang="en-US" sz="2400" dirty="0"/>
              <a:t>• Key drivers of churn: tenure, monthly charges, contract type, payment method</a:t>
            </a:r>
          </a:p>
          <a:p>
            <a:r>
              <a:rPr lang="en-US" sz="2400" dirty="0"/>
              <a:t>• Recommendations: Loyalty plans, early-stage offers, auto-pay incentives</a:t>
            </a:r>
          </a:p>
          <a:p>
            <a:r>
              <a:rPr lang="en-US" sz="2400" dirty="0"/>
              <a:t>• </a:t>
            </a:r>
          </a:p>
          <a:p>
            <a:pPr>
              <a:defRPr b="1"/>
            </a:pPr>
            <a:r>
              <a:rPr lang="en-US" sz="2400" dirty="0"/>
              <a:t>💡 Business Impact</a:t>
            </a:r>
          </a:p>
          <a:p>
            <a:r>
              <a:rPr lang="en-US" sz="2400" dirty="0"/>
              <a:t>• Enables targeted retention campaigns</a:t>
            </a:r>
          </a:p>
          <a:p>
            <a:r>
              <a:rPr lang="en-US" sz="2400" dirty="0"/>
              <a:t>• Reduces acquisition costs by retaining existing users</a:t>
            </a:r>
          </a:p>
          <a:p>
            <a:r>
              <a:rPr lang="en-US" sz="2400" dirty="0"/>
              <a:t>• Informs pricing and contract strategies</a:t>
            </a:r>
          </a:p>
          <a:p>
            <a:pPr>
              <a:lnSpc>
                <a:spcPct val="150000"/>
              </a:lnSpc>
            </a:pPr>
            <a:endParaRPr lang="en-US" sz="2400" dirty="0"/>
          </a:p>
        </p:txBody>
      </p:sp>
    </p:spTree>
    <p:extLst>
      <p:ext uri="{BB962C8B-B14F-4D97-AF65-F5344CB8AC3E}">
        <p14:creationId xmlns:p14="http://schemas.microsoft.com/office/powerpoint/2010/main" val="96378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21215-0070-51BF-4E04-7F1B67ED6C1C}"/>
              </a:ext>
            </a:extLst>
          </p:cNvPr>
          <p:cNvSpPr>
            <a:spLocks noGrp="1"/>
          </p:cNvSpPr>
          <p:nvPr>
            <p:ph type="title"/>
          </p:nvPr>
        </p:nvSpPr>
        <p:spPr>
          <a:xfrm>
            <a:off x="466722" y="860024"/>
            <a:ext cx="3201366" cy="2222932"/>
          </a:xfrm>
        </p:spPr>
        <p:txBody>
          <a:bodyPr anchor="b">
            <a:normAutofit/>
          </a:bodyPr>
          <a:lstStyle/>
          <a:p>
            <a:pPr algn="ctr">
              <a:lnSpc>
                <a:spcPct val="100000"/>
              </a:lnSpc>
            </a:pPr>
            <a:r>
              <a:rPr lang="en-US" b="1">
                <a:solidFill>
                  <a:srgbClr val="FFFFFF"/>
                </a:solidFill>
                <a:ea typeface="+mj-lt"/>
                <a:cs typeface="+mj-lt"/>
              </a:rPr>
              <a:t>Business</a:t>
            </a:r>
            <a:br>
              <a:rPr lang="en-US" b="1">
                <a:ea typeface="+mj-lt"/>
                <a:cs typeface="+mj-lt"/>
              </a:rPr>
            </a:br>
            <a:r>
              <a:rPr lang="en-US" b="1">
                <a:solidFill>
                  <a:srgbClr val="FFFFFF"/>
                </a:solidFill>
                <a:ea typeface="+mj-lt"/>
                <a:cs typeface="+mj-lt"/>
              </a:rPr>
              <a:t>Problem</a:t>
            </a:r>
            <a:br>
              <a:rPr lang="en-US" b="1">
                <a:ea typeface="+mj-lt"/>
                <a:cs typeface="+mj-lt"/>
              </a:rPr>
            </a:br>
            <a:r>
              <a:rPr lang="en-US" b="1">
                <a:solidFill>
                  <a:srgbClr val="FFFFFF"/>
                </a:solidFill>
                <a:ea typeface="+mj-lt"/>
                <a:cs typeface="+mj-lt"/>
              </a:rPr>
              <a:t>Statement</a:t>
            </a:r>
            <a:endParaRPr lang="en-US" b="1"/>
          </a:p>
        </p:txBody>
      </p:sp>
      <p:sp>
        <p:nvSpPr>
          <p:cNvPr id="6" name="TextBox 5">
            <a:extLst>
              <a:ext uri="{FF2B5EF4-FFF2-40B4-BE49-F238E27FC236}">
                <a16:creationId xmlns:a16="http://schemas.microsoft.com/office/drawing/2014/main" id="{AEA73FFD-98A9-F20C-EC27-32559B7E6B3A}"/>
              </a:ext>
            </a:extLst>
          </p:cNvPr>
          <p:cNvSpPr txBox="1"/>
          <p:nvPr/>
        </p:nvSpPr>
        <p:spPr>
          <a:xfrm>
            <a:off x="4732326" y="453288"/>
            <a:ext cx="690810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marL="285750" indent="-285750">
              <a:buFont typeface="Arial"/>
              <a:buChar char="•"/>
            </a:pPr>
            <a:r>
              <a:rPr lang="en-US" b="1">
                <a:ea typeface="+mn-lt"/>
                <a:cs typeface="+mn-lt"/>
              </a:rPr>
              <a:t>Objective</a:t>
            </a:r>
            <a:r>
              <a:rPr lang="en-US">
                <a:ea typeface="+mn-lt"/>
                <a:cs typeface="+mn-lt"/>
              </a:rPr>
              <a:t>:  </a:t>
            </a:r>
          </a:p>
          <a:p>
            <a:pPr marL="742950" lvl="1" indent="-285750">
              <a:buFont typeface="Courier New"/>
              <a:buChar char="o"/>
            </a:pPr>
            <a:r>
              <a:rPr lang="en-US">
                <a:ea typeface="+mn-lt"/>
                <a:cs typeface="+mn-lt"/>
              </a:rPr>
              <a:t> The telecommunications industry faces significant losses due to </a:t>
            </a:r>
            <a:r>
              <a:rPr lang="en-US" b="1">
                <a:ea typeface="+mn-lt"/>
                <a:cs typeface="+mn-lt"/>
              </a:rPr>
              <a:t>customer churn</a:t>
            </a:r>
            <a:r>
              <a:rPr lang="en-US">
                <a:ea typeface="+mn-lt"/>
                <a:cs typeface="+mn-lt"/>
              </a:rPr>
              <a:t>.</a:t>
            </a:r>
          </a:p>
          <a:p>
            <a:pPr marL="742950" lvl="1" indent="-285750">
              <a:buFont typeface="Courier New"/>
              <a:buChar char="o"/>
            </a:pPr>
            <a:r>
              <a:rPr lang="en-US">
                <a:ea typeface="+mn-lt"/>
                <a:cs typeface="+mn-lt"/>
              </a:rPr>
              <a:t>Our goal is to predict churn and identify which customers are at risk.</a:t>
            </a:r>
            <a:endParaRPr lang="en-US"/>
          </a:p>
          <a:p>
            <a:pPr marL="285750" indent="-285750">
              <a:buFont typeface="Arial"/>
              <a:buChar char="•"/>
            </a:pPr>
            <a:endParaRPr lang="en-US"/>
          </a:p>
          <a:p>
            <a:endParaRPr lang="en-US"/>
          </a:p>
          <a:p>
            <a:pPr marL="342900" indent="-342900">
              <a:buFont typeface="Arial"/>
              <a:buChar char="•"/>
            </a:pPr>
            <a:r>
              <a:rPr lang="en-US" b="1">
                <a:ea typeface="+mn-lt"/>
                <a:cs typeface="+mn-lt"/>
              </a:rPr>
              <a:t>Business Impact</a:t>
            </a:r>
            <a:r>
              <a:rPr lang="en-US">
                <a:ea typeface="+mn-lt"/>
                <a:cs typeface="+mn-lt"/>
              </a:rPr>
              <a:t>: </a:t>
            </a:r>
          </a:p>
          <a:p>
            <a:pPr marL="800100" lvl="1" indent="-342900">
              <a:buFont typeface="Courier New"/>
              <a:buChar char="o"/>
            </a:pPr>
            <a:r>
              <a:rPr lang="en-US">
                <a:ea typeface="+mn-lt"/>
                <a:cs typeface="+mn-lt"/>
              </a:rPr>
              <a:t>Churn leads to </a:t>
            </a:r>
            <a:r>
              <a:rPr lang="en-US" b="1">
                <a:ea typeface="+mn-lt"/>
                <a:cs typeface="+mn-lt"/>
              </a:rPr>
              <a:t>lost revenue</a:t>
            </a:r>
            <a:r>
              <a:rPr lang="en-US">
                <a:ea typeface="+mn-lt"/>
                <a:cs typeface="+mn-lt"/>
              </a:rPr>
              <a:t> and </a:t>
            </a:r>
            <a:r>
              <a:rPr lang="en-US" b="1">
                <a:ea typeface="+mn-lt"/>
                <a:cs typeface="+mn-lt"/>
              </a:rPr>
              <a:t>high acquisition costs</a:t>
            </a:r>
            <a:r>
              <a:rPr lang="en-US">
                <a:ea typeface="+mn-lt"/>
                <a:cs typeface="+mn-lt"/>
              </a:rPr>
              <a:t> for new customers.</a:t>
            </a:r>
          </a:p>
          <a:p>
            <a:pPr marL="800100" lvl="1" indent="-342900">
              <a:buFont typeface="Courier New"/>
              <a:buChar char="o"/>
            </a:pPr>
            <a:r>
              <a:rPr lang="en-US">
                <a:ea typeface="+mn-lt"/>
                <a:cs typeface="+mn-lt"/>
              </a:rPr>
              <a:t>By predicting churn, companies can take </a:t>
            </a:r>
            <a:r>
              <a:rPr lang="en-US" b="1">
                <a:ea typeface="+mn-lt"/>
                <a:cs typeface="+mn-lt"/>
              </a:rPr>
              <a:t>proactive actions</a:t>
            </a:r>
            <a:r>
              <a:rPr lang="en-US">
                <a:ea typeface="+mn-lt"/>
                <a:cs typeface="+mn-lt"/>
              </a:rPr>
              <a:t> to reduce churn.</a:t>
            </a:r>
            <a:endParaRPr lang="en-US"/>
          </a:p>
          <a:p>
            <a:endParaRPr lang="en-US"/>
          </a:p>
        </p:txBody>
      </p:sp>
    </p:spTree>
    <p:extLst>
      <p:ext uri="{BB962C8B-B14F-4D97-AF65-F5344CB8AC3E}">
        <p14:creationId xmlns:p14="http://schemas.microsoft.com/office/powerpoint/2010/main" val="35536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21215-0070-51BF-4E04-7F1B67ED6C1C}"/>
              </a:ext>
            </a:extLst>
          </p:cNvPr>
          <p:cNvSpPr>
            <a:spLocks noGrp="1"/>
          </p:cNvSpPr>
          <p:nvPr>
            <p:ph type="title"/>
          </p:nvPr>
        </p:nvSpPr>
        <p:spPr>
          <a:xfrm>
            <a:off x="430436" y="793842"/>
            <a:ext cx="3201366" cy="1317843"/>
          </a:xfrm>
        </p:spPr>
        <p:txBody>
          <a:bodyPr anchor="b">
            <a:normAutofit fontScale="90000"/>
          </a:bodyPr>
          <a:lstStyle/>
          <a:p>
            <a:pPr algn="ctr">
              <a:lnSpc>
                <a:spcPct val="100000"/>
              </a:lnSpc>
            </a:pPr>
            <a:r>
              <a:rPr lang="en-US" b="1">
                <a:solidFill>
                  <a:srgbClr val="FFFFFF"/>
                </a:solidFill>
                <a:ea typeface="+mj-lt"/>
                <a:cs typeface="+mj-lt"/>
              </a:rPr>
              <a:t>Dataset Overview</a:t>
            </a:r>
            <a:endParaRPr lang="en-US" b="1"/>
          </a:p>
        </p:txBody>
      </p:sp>
      <p:sp>
        <p:nvSpPr>
          <p:cNvPr id="3" name="TextBox 2">
            <a:extLst>
              <a:ext uri="{FF2B5EF4-FFF2-40B4-BE49-F238E27FC236}">
                <a16:creationId xmlns:a16="http://schemas.microsoft.com/office/drawing/2014/main" id="{B0EF34C9-73B1-C287-DFE5-AD40DA0CA567}"/>
              </a:ext>
            </a:extLst>
          </p:cNvPr>
          <p:cNvSpPr txBox="1"/>
          <p:nvPr/>
        </p:nvSpPr>
        <p:spPr>
          <a:xfrm>
            <a:off x="4399854" y="223456"/>
            <a:ext cx="7379527" cy="11512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ea typeface="+mn-lt"/>
                <a:cs typeface="+mn-lt"/>
              </a:rPr>
              <a:t>Dataset Source:</a:t>
            </a:r>
            <a:endParaRPr lang="en-US"/>
          </a:p>
          <a:p>
            <a:pPr>
              <a:lnSpc>
                <a:spcPct val="150000"/>
              </a:lnSpc>
            </a:pPr>
            <a:r>
              <a:rPr lang="en-US">
                <a:ea typeface="+mn-lt"/>
                <a:cs typeface="+mn-lt"/>
              </a:rPr>
              <a:t>Kaggle - Telco Customer Churn Dataset</a:t>
            </a:r>
          </a:p>
          <a:p>
            <a:pPr>
              <a:lnSpc>
                <a:spcPct val="150000"/>
              </a:lnSpc>
            </a:pPr>
            <a:r>
              <a:rPr lang="en-US" sz="1100">
                <a:solidFill>
                  <a:srgbClr val="1155CC"/>
                </a:solidFill>
                <a:latin typeface="Arial"/>
                <a:cs typeface="Arial"/>
                <a:hlinkClick r:id="rId2"/>
              </a:rPr>
              <a:t>https://www.kaggle.com/datasets/mazenalattar/telco-customer-churn</a:t>
            </a:r>
            <a:endParaRPr lang="en-US"/>
          </a:p>
        </p:txBody>
      </p:sp>
      <p:pic>
        <p:nvPicPr>
          <p:cNvPr id="8" name="Picture 7" descr="Big data, data, lab, paper, raw data ...">
            <a:extLst>
              <a:ext uri="{FF2B5EF4-FFF2-40B4-BE49-F238E27FC236}">
                <a16:creationId xmlns:a16="http://schemas.microsoft.com/office/drawing/2014/main" id="{45F3EACF-2E6B-84E8-7A15-5431BBB342A0}"/>
              </a:ext>
            </a:extLst>
          </p:cNvPr>
          <p:cNvPicPr>
            <a:picLocks noChangeAspect="1"/>
          </p:cNvPicPr>
          <p:nvPr/>
        </p:nvPicPr>
        <p:blipFill>
          <a:blip r:embed="rId3"/>
          <a:stretch>
            <a:fillRect/>
          </a:stretch>
        </p:blipFill>
        <p:spPr>
          <a:xfrm>
            <a:off x="4252105" y="1635474"/>
            <a:ext cx="890347" cy="890347"/>
          </a:xfrm>
          <a:prstGeom prst="rect">
            <a:avLst/>
          </a:prstGeom>
          <a:ln>
            <a:noFill/>
          </a:ln>
          <a:effectLst>
            <a:softEdge rad="112500"/>
          </a:effectLst>
        </p:spPr>
      </p:pic>
      <p:sp>
        <p:nvSpPr>
          <p:cNvPr id="9" name="TextBox 8">
            <a:extLst>
              <a:ext uri="{FF2B5EF4-FFF2-40B4-BE49-F238E27FC236}">
                <a16:creationId xmlns:a16="http://schemas.microsoft.com/office/drawing/2014/main" id="{3419A99B-D6F4-8042-51E2-52511EB3F0E9}"/>
              </a:ext>
            </a:extLst>
          </p:cNvPr>
          <p:cNvSpPr txBox="1"/>
          <p:nvPr/>
        </p:nvSpPr>
        <p:spPr>
          <a:xfrm>
            <a:off x="5393765" y="1891499"/>
            <a:ext cx="1858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7043 Rows</a:t>
            </a:r>
          </a:p>
        </p:txBody>
      </p:sp>
      <p:pic>
        <p:nvPicPr>
          <p:cNvPr id="10" name="Picture 9" descr="Target Icon, Transparent Target.PNG ...">
            <a:extLst>
              <a:ext uri="{FF2B5EF4-FFF2-40B4-BE49-F238E27FC236}">
                <a16:creationId xmlns:a16="http://schemas.microsoft.com/office/drawing/2014/main" id="{8AA65B27-21B4-348D-00DD-D595222A1E54}"/>
              </a:ext>
            </a:extLst>
          </p:cNvPr>
          <p:cNvPicPr>
            <a:picLocks noChangeAspect="1"/>
          </p:cNvPicPr>
          <p:nvPr/>
        </p:nvPicPr>
        <p:blipFill>
          <a:blip r:embed="rId4"/>
          <a:stretch>
            <a:fillRect/>
          </a:stretch>
        </p:blipFill>
        <p:spPr>
          <a:xfrm>
            <a:off x="7713790" y="1559274"/>
            <a:ext cx="774109" cy="851600"/>
          </a:xfrm>
          <a:prstGeom prst="rect">
            <a:avLst/>
          </a:prstGeom>
          <a:ln>
            <a:noFill/>
          </a:ln>
          <a:effectLst>
            <a:softEdge rad="112500"/>
          </a:effectLst>
        </p:spPr>
      </p:pic>
      <p:sp>
        <p:nvSpPr>
          <p:cNvPr id="11" name="TextBox 10">
            <a:extLst>
              <a:ext uri="{FF2B5EF4-FFF2-40B4-BE49-F238E27FC236}">
                <a16:creationId xmlns:a16="http://schemas.microsoft.com/office/drawing/2014/main" id="{6E580843-BD54-051F-AB31-6C1F5934BF27}"/>
              </a:ext>
            </a:extLst>
          </p:cNvPr>
          <p:cNvSpPr txBox="1"/>
          <p:nvPr/>
        </p:nvSpPr>
        <p:spPr>
          <a:xfrm>
            <a:off x="8753723" y="1679554"/>
            <a:ext cx="30205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Target Variable – 'Churn'</a:t>
            </a:r>
          </a:p>
          <a:p>
            <a:pPr marL="285750" indent="-285750">
              <a:buFont typeface="Arial"/>
              <a:buChar char="•"/>
            </a:pPr>
            <a:r>
              <a:rPr lang="en-US"/>
              <a:t>Yes = 1 (Churned)</a:t>
            </a:r>
          </a:p>
          <a:p>
            <a:pPr marL="285750" indent="-285750">
              <a:buFont typeface="Arial"/>
              <a:buChar char="•"/>
            </a:pPr>
            <a:r>
              <a:rPr lang="en-US"/>
              <a:t>No  = 0 (Not Churned)</a:t>
            </a:r>
          </a:p>
        </p:txBody>
      </p:sp>
      <p:sp>
        <p:nvSpPr>
          <p:cNvPr id="13" name="TextBox 12">
            <a:extLst>
              <a:ext uri="{FF2B5EF4-FFF2-40B4-BE49-F238E27FC236}">
                <a16:creationId xmlns:a16="http://schemas.microsoft.com/office/drawing/2014/main" id="{0108FAAD-D8B2-CE9A-94BB-765E81303FBA}"/>
              </a:ext>
            </a:extLst>
          </p:cNvPr>
          <p:cNvSpPr txBox="1"/>
          <p:nvPr/>
        </p:nvSpPr>
        <p:spPr>
          <a:xfrm>
            <a:off x="5396977" y="3200014"/>
            <a:ext cx="1403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21 Columns</a:t>
            </a:r>
          </a:p>
          <a:p>
            <a:pPr algn="ctr"/>
            <a:r>
              <a:rPr lang="en-US">
                <a:ea typeface="+mn-lt"/>
                <a:cs typeface="+mn-lt"/>
              </a:rPr>
              <a:t>Features</a:t>
            </a:r>
            <a:endParaRPr lang="en-US"/>
          </a:p>
        </p:txBody>
      </p:sp>
      <p:pic>
        <p:nvPicPr>
          <p:cNvPr id="14" name="Picture 13" descr="dataset&quot; Icon - Download for free ...">
            <a:extLst>
              <a:ext uri="{FF2B5EF4-FFF2-40B4-BE49-F238E27FC236}">
                <a16:creationId xmlns:a16="http://schemas.microsoft.com/office/drawing/2014/main" id="{C5190436-38A4-BADD-CCAA-E27DC44B4B9E}"/>
              </a:ext>
            </a:extLst>
          </p:cNvPr>
          <p:cNvPicPr>
            <a:picLocks noChangeAspect="1"/>
          </p:cNvPicPr>
          <p:nvPr/>
        </p:nvPicPr>
        <p:blipFill>
          <a:blip r:embed="rId5"/>
          <a:stretch>
            <a:fillRect/>
          </a:stretch>
        </p:blipFill>
        <p:spPr>
          <a:xfrm>
            <a:off x="4561357" y="3124539"/>
            <a:ext cx="583836" cy="810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BC7C4992-0FB6-ED36-7746-A8E5FE642E09}"/>
              </a:ext>
            </a:extLst>
          </p:cNvPr>
          <p:cNvSpPr txBox="1"/>
          <p:nvPr/>
        </p:nvSpPr>
        <p:spPr>
          <a:xfrm>
            <a:off x="4374629" y="4624467"/>
            <a:ext cx="7377659"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Aptos"/>
              </a:rPr>
              <a:t>Key Features:</a:t>
            </a:r>
            <a:endParaRPr lang="en-US"/>
          </a:p>
          <a:p>
            <a:pPr marL="285750" indent="-285750">
              <a:buFont typeface="Arial"/>
              <a:buChar char="•"/>
            </a:pPr>
            <a:r>
              <a:rPr lang="en-US">
                <a:latin typeface="Aptos"/>
              </a:rPr>
              <a:t>Demographics: Gender, Senior Citizen, Partner, Dependents</a:t>
            </a:r>
          </a:p>
          <a:p>
            <a:pPr marL="285750" indent="-285750">
              <a:buFont typeface="Arial"/>
              <a:buChar char="•"/>
            </a:pPr>
            <a:r>
              <a:rPr lang="en-US">
                <a:latin typeface="Aptos"/>
              </a:rPr>
              <a:t>Account Information: Contract, Payment Method, Paperless Billing</a:t>
            </a:r>
          </a:p>
          <a:p>
            <a:pPr marL="285750" indent="-285750">
              <a:buFont typeface="Arial"/>
              <a:buChar char="•"/>
            </a:pPr>
            <a:r>
              <a:rPr lang="en-US">
                <a:latin typeface="Aptos"/>
              </a:rPr>
              <a:t>Service Usage: Monthly Charges, Total Charges, Tenure</a:t>
            </a:r>
          </a:p>
          <a:p>
            <a:pPr marL="285750" indent="-285750">
              <a:buFont typeface="Arial"/>
              <a:buChar char="•"/>
            </a:pPr>
            <a:r>
              <a:rPr lang="en-US">
                <a:latin typeface="Aptos"/>
              </a:rPr>
              <a:t>Services Subscribed: Internet, Phone, Streaming TV/Movies</a:t>
            </a:r>
          </a:p>
          <a:p>
            <a:pPr marL="285750" indent="-285750">
              <a:buFont typeface="Arial"/>
              <a:buChar char="•"/>
            </a:pPr>
            <a:r>
              <a:rPr lang="en-US">
                <a:latin typeface="Aptos"/>
              </a:rPr>
              <a:t>Target Variable: Churn (1 = Churned, 0 = Retained)</a:t>
            </a:r>
            <a:endParaRPr lang="en-US"/>
          </a:p>
        </p:txBody>
      </p:sp>
      <p:sp>
        <p:nvSpPr>
          <p:cNvPr id="5" name="TextBox 4">
            <a:extLst>
              <a:ext uri="{FF2B5EF4-FFF2-40B4-BE49-F238E27FC236}">
                <a16:creationId xmlns:a16="http://schemas.microsoft.com/office/drawing/2014/main" id="{05F00A0C-8C7D-18D6-326D-F3D9B4570882}"/>
              </a:ext>
            </a:extLst>
          </p:cNvPr>
          <p:cNvSpPr txBox="1"/>
          <p:nvPr/>
        </p:nvSpPr>
        <p:spPr>
          <a:xfrm>
            <a:off x="8573106" y="3067957"/>
            <a:ext cx="36122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b="1">
                <a:ea typeface="+mn-lt"/>
                <a:cs typeface="+mn-lt"/>
              </a:rPr>
              <a:t>Total Revenue:</a:t>
            </a:r>
            <a:r>
              <a:rPr lang="en-US">
                <a:ea typeface="+mn-lt"/>
                <a:cs typeface="+mn-lt"/>
              </a:rPr>
              <a:t> $456,116.60</a:t>
            </a:r>
            <a:endParaRPr lang="en-US"/>
          </a:p>
          <a:p>
            <a:pPr>
              <a:buFont typeface="Arial"/>
              <a:buChar char="•"/>
            </a:pPr>
            <a:r>
              <a:rPr lang="en-US" b="1">
                <a:ea typeface="+mn-lt"/>
                <a:cs typeface="+mn-lt"/>
              </a:rPr>
              <a:t>From Churned :</a:t>
            </a:r>
            <a:r>
              <a:rPr lang="en-US">
                <a:ea typeface="+mn-lt"/>
                <a:cs typeface="+mn-lt"/>
              </a:rPr>
              <a:t> $139,130.85</a:t>
            </a:r>
            <a:endParaRPr lang="en-US"/>
          </a:p>
          <a:p>
            <a:pPr>
              <a:buFont typeface="Arial"/>
              <a:buChar char="•"/>
            </a:pPr>
            <a:r>
              <a:rPr lang="en-US" b="1">
                <a:ea typeface="+mn-lt"/>
                <a:cs typeface="+mn-lt"/>
              </a:rPr>
              <a:t>From Non-Churned:</a:t>
            </a:r>
            <a:r>
              <a:rPr lang="en-US">
                <a:ea typeface="+mn-lt"/>
                <a:cs typeface="+mn-lt"/>
              </a:rPr>
              <a:t> $316,985.75</a:t>
            </a:r>
            <a:endParaRPr lang="en-US"/>
          </a:p>
        </p:txBody>
      </p:sp>
      <p:pic>
        <p:nvPicPr>
          <p:cNvPr id="6" name="Picture 5" descr="Dollar sign PNG transparent image ...">
            <a:extLst>
              <a:ext uri="{FF2B5EF4-FFF2-40B4-BE49-F238E27FC236}">
                <a16:creationId xmlns:a16="http://schemas.microsoft.com/office/drawing/2014/main" id="{3EBAF0D3-1667-123F-52CF-B9D887221EDF}"/>
              </a:ext>
            </a:extLst>
          </p:cNvPr>
          <p:cNvPicPr>
            <a:picLocks noChangeAspect="1"/>
          </p:cNvPicPr>
          <p:nvPr/>
        </p:nvPicPr>
        <p:blipFill>
          <a:blip r:embed="rId6"/>
          <a:srcRect l="25764" t="12899" r="33633" b="14592"/>
          <a:stretch/>
        </p:blipFill>
        <p:spPr>
          <a:xfrm>
            <a:off x="7838009" y="3002600"/>
            <a:ext cx="565385" cy="1045946"/>
          </a:xfrm>
          <a:prstGeom prst="rect">
            <a:avLst/>
          </a:prstGeom>
          <a:ln>
            <a:noFill/>
          </a:ln>
          <a:effectLst>
            <a:softEdge rad="112500"/>
          </a:effectLst>
        </p:spPr>
      </p:pic>
    </p:spTree>
    <p:extLst>
      <p:ext uri="{BB962C8B-B14F-4D97-AF65-F5344CB8AC3E}">
        <p14:creationId xmlns:p14="http://schemas.microsoft.com/office/powerpoint/2010/main" val="360199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4311584" y="113995"/>
            <a:ext cx="3930461" cy="696612"/>
          </a:xfrm>
        </p:spPr>
        <p:txBody>
          <a:bodyPr>
            <a:normAutofit fontScale="90000"/>
          </a:bodyPr>
          <a:lstStyle/>
          <a:p>
            <a:r>
              <a:rPr lang="en-US" b="1">
                <a:solidFill>
                  <a:schemeClr val="bg1"/>
                </a:solidFill>
                <a:ea typeface="+mj-lt"/>
                <a:cs typeface="+mj-lt"/>
              </a:rPr>
              <a:t>Data Directory</a:t>
            </a:r>
            <a:endParaRPr lang="en-US"/>
          </a:p>
        </p:txBody>
      </p:sp>
      <p:graphicFrame>
        <p:nvGraphicFramePr>
          <p:cNvPr id="9" name="Table 8">
            <a:extLst>
              <a:ext uri="{FF2B5EF4-FFF2-40B4-BE49-F238E27FC236}">
                <a16:creationId xmlns:a16="http://schemas.microsoft.com/office/drawing/2014/main" id="{804FCC29-A62A-11CB-A577-FA387537F219}"/>
              </a:ext>
            </a:extLst>
          </p:cNvPr>
          <p:cNvGraphicFramePr>
            <a:graphicFrameLocks noGrp="1"/>
          </p:cNvGraphicFramePr>
          <p:nvPr>
            <p:extLst>
              <p:ext uri="{D42A27DB-BD31-4B8C-83A1-F6EECF244321}">
                <p14:modId xmlns:p14="http://schemas.microsoft.com/office/powerpoint/2010/main" val="1656517497"/>
              </p:ext>
            </p:extLst>
          </p:nvPr>
        </p:nvGraphicFramePr>
        <p:xfrm>
          <a:off x="72571" y="1342571"/>
          <a:ext cx="5970186" cy="4724400"/>
        </p:xfrm>
        <a:graphic>
          <a:graphicData uri="http://schemas.openxmlformats.org/drawingml/2006/table">
            <a:tbl>
              <a:tblPr bandRow="1">
                <a:tableStyleId>{5C22544A-7EE6-4342-B048-85BDC9FD1C3A}</a:tableStyleId>
              </a:tblPr>
              <a:tblGrid>
                <a:gridCol w="1520862">
                  <a:extLst>
                    <a:ext uri="{9D8B030D-6E8A-4147-A177-3AD203B41FA5}">
                      <a16:colId xmlns:a16="http://schemas.microsoft.com/office/drawing/2014/main" val="3045184132"/>
                    </a:ext>
                  </a:extLst>
                </a:gridCol>
                <a:gridCol w="4449324">
                  <a:extLst>
                    <a:ext uri="{9D8B030D-6E8A-4147-A177-3AD203B41FA5}">
                      <a16:colId xmlns:a16="http://schemas.microsoft.com/office/drawing/2014/main" val="301481304"/>
                    </a:ext>
                  </a:extLst>
                </a:gridCol>
              </a:tblGrid>
              <a:tr h="200025">
                <a:tc gridSpan="2">
                  <a:txBody>
                    <a:bodyPr/>
                    <a:lstStyle/>
                    <a:p>
                      <a:pPr algn="ctr" rtl="0" fontAlgn="ctr"/>
                      <a:r>
                        <a:rPr lang="en-US" sz="1400" b="1">
                          <a:effectLst/>
                        </a:rPr>
                        <a:t>Classification Labels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hMerge="1">
                  <a:txBody>
                    <a:bodyPr/>
                    <a:lstStyle/>
                    <a:p>
                      <a:endParaRPr lang="en-US"/>
                    </a:p>
                  </a:txBody>
                  <a:tcPr/>
                </a:tc>
                <a:extLst>
                  <a:ext uri="{0D108BD9-81ED-4DB2-BD59-A6C34878D82A}">
                    <a16:rowId xmlns:a16="http://schemas.microsoft.com/office/drawing/2014/main" val="102389296"/>
                  </a:ext>
                </a:extLst>
              </a:tr>
              <a:tr h="200025">
                <a:tc>
                  <a:txBody>
                    <a:bodyPr/>
                    <a:lstStyle/>
                    <a:p>
                      <a:pPr rtl="0" fontAlgn="ctr"/>
                      <a:r>
                        <a:rPr lang="en-US" sz="1400" b="1">
                          <a:effectLst/>
                        </a:rPr>
                        <a:t>Churn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churned or not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52317239"/>
                  </a:ext>
                </a:extLst>
              </a:tr>
              <a:tr h="200025">
                <a:tc gridSpan="2">
                  <a:txBody>
                    <a:bodyPr/>
                    <a:lstStyle/>
                    <a:p>
                      <a:pPr algn="ctr" rtl="0" fontAlgn="ctr"/>
                      <a:r>
                        <a:rPr lang="en-US" sz="1400" b="1">
                          <a:effectLst/>
                        </a:rPr>
                        <a:t>Customer Service Provided</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hMerge="1">
                  <a:txBody>
                    <a:bodyPr/>
                    <a:lstStyle/>
                    <a:p>
                      <a:endParaRPr lang="en-US"/>
                    </a:p>
                  </a:txBody>
                  <a:tcPr/>
                </a:tc>
                <a:extLst>
                  <a:ext uri="{0D108BD9-81ED-4DB2-BD59-A6C34878D82A}">
                    <a16:rowId xmlns:a16="http://schemas.microsoft.com/office/drawing/2014/main" val="3507666200"/>
                  </a:ext>
                </a:extLst>
              </a:tr>
              <a:tr h="200025">
                <a:tc>
                  <a:txBody>
                    <a:bodyPr/>
                    <a:lstStyle/>
                    <a:p>
                      <a:pPr rtl="0" fontAlgn="ctr"/>
                      <a:r>
                        <a:rPr lang="en-US" sz="1400" b="1" err="1">
                          <a:effectLst/>
                        </a:rPr>
                        <a:t>PhoneService</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a phone service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18275417"/>
                  </a:ext>
                </a:extLst>
              </a:tr>
              <a:tr h="200025">
                <a:tc>
                  <a:txBody>
                    <a:bodyPr/>
                    <a:lstStyle/>
                    <a:p>
                      <a:pPr rtl="0" fontAlgn="ctr"/>
                      <a:r>
                        <a:rPr lang="en-US" sz="1400" b="1" err="1">
                          <a:effectLst/>
                        </a:rPr>
                        <a:t>MultipleLines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multiple lines (Yes, No, No phone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41452012"/>
                  </a:ext>
                </a:extLst>
              </a:tr>
              <a:tr h="200025">
                <a:tc>
                  <a:txBody>
                    <a:bodyPr/>
                    <a:lstStyle/>
                    <a:p>
                      <a:pPr rtl="0" fontAlgn="ctr"/>
                      <a:r>
                        <a:rPr lang="en-US" sz="1400" b="1" err="1">
                          <a:effectLst/>
                        </a:rPr>
                        <a:t>InternetService</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Customer's internet service provider (DSL, Fiber optic,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79260295"/>
                  </a:ext>
                </a:extLst>
              </a:tr>
              <a:tr h="200025">
                <a:tc>
                  <a:txBody>
                    <a:bodyPr/>
                    <a:lstStyle/>
                    <a:p>
                      <a:pPr rtl="0" fontAlgn="ctr"/>
                      <a:r>
                        <a:rPr lang="en-US" sz="1400" b="1" err="1">
                          <a:effectLst/>
                        </a:rPr>
                        <a:t>OnlineSecurity</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online security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33220812"/>
                  </a:ext>
                </a:extLst>
              </a:tr>
              <a:tr h="200025">
                <a:tc>
                  <a:txBody>
                    <a:bodyPr/>
                    <a:lstStyle/>
                    <a:p>
                      <a:pPr rtl="0" fontAlgn="ctr"/>
                      <a:r>
                        <a:rPr lang="en-US" sz="1400" b="1" err="1">
                          <a:effectLst/>
                        </a:rPr>
                        <a:t>OnlineBackup</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online backup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19052597"/>
                  </a:ext>
                </a:extLst>
              </a:tr>
              <a:tr h="200025">
                <a:tc>
                  <a:txBody>
                    <a:bodyPr/>
                    <a:lstStyle/>
                    <a:p>
                      <a:pPr rtl="0" fontAlgn="ctr"/>
                      <a:r>
                        <a:rPr lang="en-US" sz="1400" b="1" err="1">
                          <a:effectLst/>
                        </a:rPr>
                        <a:t>DeviceProtection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device protection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25976829"/>
                  </a:ext>
                </a:extLst>
              </a:tr>
              <a:tr h="200025">
                <a:tc>
                  <a:txBody>
                    <a:bodyPr/>
                    <a:lstStyle/>
                    <a:p>
                      <a:pPr rtl="0" fontAlgn="ctr"/>
                      <a:r>
                        <a:rPr lang="en-US" sz="1400" b="1" err="1">
                          <a:effectLst/>
                        </a:rPr>
                        <a:t>TechSupport</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tech support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00293713"/>
                  </a:ext>
                </a:extLst>
              </a:tr>
              <a:tr h="200025">
                <a:tc>
                  <a:txBody>
                    <a:bodyPr/>
                    <a:lstStyle/>
                    <a:p>
                      <a:pPr rtl="0" fontAlgn="ctr"/>
                      <a:r>
                        <a:rPr lang="en-US" sz="1400" b="1" err="1">
                          <a:effectLst/>
                        </a:rPr>
                        <a:t>StreamingTV</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streaming TV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20289597"/>
                  </a:ext>
                </a:extLst>
              </a:tr>
              <a:tr h="200025">
                <a:tc>
                  <a:txBody>
                    <a:bodyPr/>
                    <a:lstStyle/>
                    <a:p>
                      <a:pPr rtl="0" fontAlgn="ctr"/>
                      <a:r>
                        <a:rPr lang="en-US" sz="1400" b="1" err="1">
                          <a:effectLst/>
                        </a:rPr>
                        <a:t>StreamingMovies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noFill/>
                  </a:tcPr>
                </a:tc>
                <a:tc>
                  <a:txBody>
                    <a:bodyPr/>
                    <a:lstStyle/>
                    <a:p>
                      <a:pPr rtl="0" fontAlgn="ctr"/>
                      <a:r>
                        <a:rPr lang="en-US" sz="1400">
                          <a:effectLst/>
                        </a:rPr>
                        <a:t>Whether the customer has streaming movies (Yes, No, No internet service)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36892136"/>
                  </a:ext>
                </a:extLst>
              </a:tr>
            </a:tbl>
          </a:graphicData>
        </a:graphic>
      </p:graphicFrame>
      <p:graphicFrame>
        <p:nvGraphicFramePr>
          <p:cNvPr id="11" name="Table 10">
            <a:extLst>
              <a:ext uri="{FF2B5EF4-FFF2-40B4-BE49-F238E27FC236}">
                <a16:creationId xmlns:a16="http://schemas.microsoft.com/office/drawing/2014/main" id="{4A06EF78-1481-1A9D-7D81-912F2BF98B08}"/>
              </a:ext>
            </a:extLst>
          </p:cNvPr>
          <p:cNvGraphicFramePr>
            <a:graphicFrameLocks noGrp="1"/>
          </p:cNvGraphicFramePr>
          <p:nvPr>
            <p:extLst>
              <p:ext uri="{D42A27DB-BD31-4B8C-83A1-F6EECF244321}">
                <p14:modId xmlns:p14="http://schemas.microsoft.com/office/powerpoint/2010/main" val="1674480551"/>
              </p:ext>
            </p:extLst>
          </p:nvPr>
        </p:nvGraphicFramePr>
        <p:xfrm>
          <a:off x="6282905" y="1322716"/>
          <a:ext cx="5855849" cy="4593525"/>
        </p:xfrm>
        <a:graphic>
          <a:graphicData uri="http://schemas.openxmlformats.org/drawingml/2006/table">
            <a:tbl>
              <a:tblPr bandRow="1">
                <a:tableStyleId>{5C22544A-7EE6-4342-B048-85BDC9FD1C3A}</a:tableStyleId>
              </a:tblPr>
              <a:tblGrid>
                <a:gridCol w="1828797">
                  <a:extLst>
                    <a:ext uri="{9D8B030D-6E8A-4147-A177-3AD203B41FA5}">
                      <a16:colId xmlns:a16="http://schemas.microsoft.com/office/drawing/2014/main" val="3612118659"/>
                    </a:ext>
                  </a:extLst>
                </a:gridCol>
                <a:gridCol w="4027052">
                  <a:extLst>
                    <a:ext uri="{9D8B030D-6E8A-4147-A177-3AD203B41FA5}">
                      <a16:colId xmlns:a16="http://schemas.microsoft.com/office/drawing/2014/main" val="1805295433"/>
                    </a:ext>
                  </a:extLst>
                </a:gridCol>
              </a:tblGrid>
              <a:tr h="266291">
                <a:tc gridSpan="2">
                  <a:txBody>
                    <a:bodyPr/>
                    <a:lstStyle/>
                    <a:p>
                      <a:pPr algn="ctr" rtl="0" fontAlgn="ctr"/>
                      <a:r>
                        <a:rPr lang="en-US" sz="1400" b="1">
                          <a:effectLst/>
                        </a:rPr>
                        <a:t>Customer Account Info</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hMerge="1">
                  <a:txBody>
                    <a:bodyPr/>
                    <a:lstStyle/>
                    <a:p>
                      <a:endParaRPr lang="en-US"/>
                    </a:p>
                  </a:txBody>
                  <a:tcPr/>
                </a:tc>
                <a:extLst>
                  <a:ext uri="{0D108BD9-81ED-4DB2-BD59-A6C34878D82A}">
                    <a16:rowId xmlns:a16="http://schemas.microsoft.com/office/drawing/2014/main" val="1277592672"/>
                  </a:ext>
                </a:extLst>
              </a:tr>
              <a:tr h="466010">
                <a:tc>
                  <a:txBody>
                    <a:bodyPr/>
                    <a:lstStyle/>
                    <a:p>
                      <a:pPr rtl="0" fontAlgn="ctr"/>
                      <a:r>
                        <a:rPr lang="en-US" sz="1400" b="1">
                          <a:effectLst/>
                        </a:rPr>
                        <a:t>Tenure</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How long the customer has stayed with the company (Months)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89671199"/>
                  </a:ext>
                </a:extLst>
              </a:tr>
              <a:tr h="466010">
                <a:tc>
                  <a:txBody>
                    <a:bodyPr/>
                    <a:lstStyle/>
                    <a:p>
                      <a:pPr rtl="0" fontAlgn="ctr"/>
                      <a:r>
                        <a:rPr lang="en-US" sz="1400" b="1">
                          <a:effectLst/>
                        </a:rPr>
                        <a:t>Contract</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The type of contract (Month-to-month, One Year, Two Year)</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25521763"/>
                  </a:ext>
                </a:extLst>
              </a:tr>
              <a:tr h="466010">
                <a:tc>
                  <a:txBody>
                    <a:bodyPr/>
                    <a:lstStyle/>
                    <a:p>
                      <a:pPr rtl="0" fontAlgn="ctr"/>
                      <a:r>
                        <a:rPr lang="en-US" sz="1400" b="1" err="1">
                          <a:effectLst/>
                        </a:rPr>
                        <a:t>PaperlessBilling</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uses paperless billing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36111279"/>
                  </a:ext>
                </a:extLst>
              </a:tr>
              <a:tr h="466010">
                <a:tc>
                  <a:txBody>
                    <a:bodyPr/>
                    <a:lstStyle/>
                    <a:p>
                      <a:pPr rtl="0" fontAlgn="ctr"/>
                      <a:r>
                        <a:rPr lang="en-US" sz="1400" b="1" err="1">
                          <a:effectLst/>
                        </a:rPr>
                        <a:t>PaymentMethod</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The customer's payment method (Electronic check, Mailed check, etc.)</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1970330"/>
                  </a:ext>
                </a:extLst>
              </a:tr>
              <a:tr h="266291">
                <a:tc>
                  <a:txBody>
                    <a:bodyPr/>
                    <a:lstStyle/>
                    <a:p>
                      <a:pPr rtl="0" fontAlgn="ctr"/>
                      <a:r>
                        <a:rPr lang="en-US" sz="1400" b="1" err="1">
                          <a:effectLst/>
                        </a:rPr>
                        <a:t>MonthlyCharges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Amount charged monthly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89150712"/>
                  </a:ext>
                </a:extLst>
              </a:tr>
              <a:tr h="266291">
                <a:tc>
                  <a:txBody>
                    <a:bodyPr/>
                    <a:lstStyle/>
                    <a:p>
                      <a:pPr rtl="0" fontAlgn="ctr"/>
                      <a:r>
                        <a:rPr lang="en-US" sz="1400" b="1" err="1">
                          <a:effectLst/>
                        </a:rPr>
                        <a:t>TotalCharges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Total amount charged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14898303"/>
                  </a:ext>
                </a:extLst>
              </a:tr>
              <a:tr h="266291">
                <a:tc gridSpan="2">
                  <a:txBody>
                    <a:bodyPr/>
                    <a:lstStyle/>
                    <a:p>
                      <a:pPr algn="ctr" rtl="0" fontAlgn="ctr"/>
                      <a:r>
                        <a:rPr lang="en-US" sz="1400" b="1">
                          <a:effectLst/>
                        </a:rPr>
                        <a:t>Demographics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hMerge="1">
                  <a:txBody>
                    <a:bodyPr/>
                    <a:lstStyle/>
                    <a:p>
                      <a:endParaRPr lang="en-US"/>
                    </a:p>
                  </a:txBody>
                  <a:tcPr/>
                </a:tc>
                <a:extLst>
                  <a:ext uri="{0D108BD9-81ED-4DB2-BD59-A6C34878D82A}">
                    <a16:rowId xmlns:a16="http://schemas.microsoft.com/office/drawing/2014/main" val="2670927148"/>
                  </a:ext>
                </a:extLst>
              </a:tr>
              <a:tr h="266291">
                <a:tc>
                  <a:txBody>
                    <a:bodyPr/>
                    <a:lstStyle/>
                    <a:p>
                      <a:pPr rtl="0" fontAlgn="ctr"/>
                      <a:r>
                        <a:rPr lang="en-US" sz="1400" b="1">
                          <a:effectLst/>
                        </a:rPr>
                        <a:t>Gender</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is male or female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72700950"/>
                  </a:ext>
                </a:extLst>
              </a:tr>
              <a:tr h="466010">
                <a:tc>
                  <a:txBody>
                    <a:bodyPr/>
                    <a:lstStyle/>
                    <a:p>
                      <a:pPr rtl="0" fontAlgn="ctr"/>
                      <a:r>
                        <a:rPr lang="en-US" sz="1400" b="1" err="1">
                          <a:effectLst/>
                        </a:rPr>
                        <a:t>SeniorCitizen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is a senior citizen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08573504"/>
                  </a:ext>
                </a:extLst>
              </a:tr>
              <a:tr h="466010">
                <a:tc>
                  <a:txBody>
                    <a:bodyPr/>
                    <a:lstStyle/>
                    <a:p>
                      <a:pPr rtl="0" fontAlgn="ctr"/>
                      <a:r>
                        <a:rPr lang="en-US" sz="1400" b="1">
                          <a:effectLst/>
                        </a:rPr>
                        <a:t>Partner</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ctr"/>
                      <a:r>
                        <a:rPr lang="en-US" sz="1400">
                          <a:effectLst/>
                        </a:rPr>
                        <a:t>Whether the customer has a partner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60197840"/>
                  </a:ext>
                </a:extLst>
              </a:tr>
              <a:tr h="466010">
                <a:tc>
                  <a:txBody>
                    <a:bodyPr/>
                    <a:lstStyle/>
                    <a:p>
                      <a:pPr rtl="0" fontAlgn="ctr"/>
                      <a:r>
                        <a:rPr lang="en-US" sz="1400" b="1">
                          <a:effectLst/>
                        </a:rPr>
                        <a:t>Dependents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noFill/>
                  </a:tcPr>
                </a:tc>
                <a:tc>
                  <a:txBody>
                    <a:bodyPr/>
                    <a:lstStyle/>
                    <a:p>
                      <a:pPr rtl="0" fontAlgn="ctr"/>
                      <a:r>
                        <a:rPr lang="en-US" sz="1400">
                          <a:effectLst/>
                        </a:rPr>
                        <a:t>Whether the customer has dependents (Yes or No)</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2791938136"/>
                  </a:ext>
                </a:extLst>
              </a:tr>
            </a:tbl>
          </a:graphicData>
        </a:graphic>
      </p:graphicFrame>
    </p:spTree>
    <p:extLst>
      <p:ext uri="{BB962C8B-B14F-4D97-AF65-F5344CB8AC3E}">
        <p14:creationId xmlns:p14="http://schemas.microsoft.com/office/powerpoint/2010/main" val="395782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2618250" y="174471"/>
            <a:ext cx="6966365" cy="720802"/>
          </a:xfrm>
        </p:spPr>
        <p:txBody>
          <a:bodyPr>
            <a:normAutofit/>
          </a:bodyPr>
          <a:lstStyle/>
          <a:p>
            <a:r>
              <a:rPr lang="en-US" b="1">
                <a:solidFill>
                  <a:schemeClr val="bg1"/>
                </a:solidFill>
                <a:ea typeface="+mj-lt"/>
                <a:cs typeface="+mj-lt"/>
              </a:rPr>
              <a:t>Data Pre - processing &amp; EDA</a:t>
            </a:r>
            <a:endParaRPr lang="en-US" b="1">
              <a:solidFill>
                <a:schemeClr val="bg1"/>
              </a:solidFill>
            </a:endParaRPr>
          </a:p>
        </p:txBody>
      </p:sp>
      <p:sp>
        <p:nvSpPr>
          <p:cNvPr id="4" name="TextBox 3">
            <a:extLst>
              <a:ext uri="{FF2B5EF4-FFF2-40B4-BE49-F238E27FC236}">
                <a16:creationId xmlns:a16="http://schemas.microsoft.com/office/drawing/2014/main" id="{EEBAC589-5117-1DDF-1625-5870C37D3889}"/>
              </a:ext>
            </a:extLst>
          </p:cNvPr>
          <p:cNvSpPr txBox="1"/>
          <p:nvPr/>
        </p:nvSpPr>
        <p:spPr>
          <a:xfrm>
            <a:off x="1353664" y="1217690"/>
            <a:ext cx="9482591" cy="22135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ea typeface="+mn-lt"/>
                <a:cs typeface="+mn-lt"/>
              </a:rPr>
              <a:t>Data Pre-processing:</a:t>
            </a:r>
            <a:endParaRPr lang="en-US"/>
          </a:p>
          <a:p>
            <a:pPr marL="285750" indent="-285750">
              <a:lnSpc>
                <a:spcPct val="150000"/>
              </a:lnSpc>
              <a:buFont typeface="Arial"/>
              <a:buChar char="•"/>
            </a:pPr>
            <a:r>
              <a:rPr lang="en-US">
                <a:ea typeface="+mn-lt"/>
                <a:cs typeface="+mn-lt"/>
              </a:rPr>
              <a:t>Handled missing values (filled </a:t>
            </a:r>
            <a:r>
              <a:rPr lang="en-US" err="1">
                <a:latin typeface="Consolas"/>
              </a:rPr>
              <a:t>TotalCharges</a:t>
            </a:r>
            <a:r>
              <a:rPr lang="en-US">
                <a:ea typeface="+mn-lt"/>
                <a:cs typeface="+mn-lt"/>
              </a:rPr>
              <a:t> </a:t>
            </a:r>
            <a:r>
              <a:rPr lang="en-US" err="1">
                <a:ea typeface="+mn-lt"/>
                <a:cs typeface="+mn-lt"/>
              </a:rPr>
              <a:t>NaNs</a:t>
            </a:r>
            <a:r>
              <a:rPr lang="en-US">
                <a:ea typeface="+mn-lt"/>
                <a:cs typeface="+mn-lt"/>
              </a:rPr>
              <a:t> with the column mean).</a:t>
            </a:r>
            <a:endParaRPr lang="en-US"/>
          </a:p>
          <a:p>
            <a:pPr marL="285750" indent="-285750">
              <a:lnSpc>
                <a:spcPct val="150000"/>
              </a:lnSpc>
              <a:buFont typeface="Arial"/>
              <a:buChar char="•"/>
            </a:pPr>
            <a:r>
              <a:rPr lang="en-US">
                <a:ea typeface="+mn-lt"/>
                <a:cs typeface="+mn-lt"/>
              </a:rPr>
              <a:t>Dropped irrelevant columns (e.g., </a:t>
            </a:r>
            <a:r>
              <a:rPr lang="en-US" err="1">
                <a:latin typeface="Consolas"/>
              </a:rPr>
              <a:t>customerID</a:t>
            </a:r>
            <a:r>
              <a:rPr lang="en-US">
                <a:ea typeface="+mn-lt"/>
                <a:cs typeface="+mn-lt"/>
              </a:rPr>
              <a:t>).</a:t>
            </a:r>
            <a:endParaRPr lang="en-US"/>
          </a:p>
          <a:p>
            <a:pPr marL="285750" indent="-285750">
              <a:lnSpc>
                <a:spcPct val="150000"/>
              </a:lnSpc>
              <a:buFont typeface="Arial"/>
              <a:buChar char="•"/>
            </a:pPr>
            <a:r>
              <a:rPr lang="en-US">
                <a:ea typeface="+mn-lt"/>
                <a:cs typeface="+mn-lt"/>
              </a:rPr>
              <a:t>One-hot encoded categorical variables (e.g., </a:t>
            </a:r>
            <a:r>
              <a:rPr lang="en-US">
                <a:latin typeface="Consolas"/>
              </a:rPr>
              <a:t>gender</a:t>
            </a:r>
            <a:r>
              <a:rPr lang="en-US">
                <a:ea typeface="+mn-lt"/>
                <a:cs typeface="+mn-lt"/>
              </a:rPr>
              <a:t>, </a:t>
            </a:r>
            <a:r>
              <a:rPr lang="en-US">
                <a:latin typeface="Consolas"/>
              </a:rPr>
              <a:t>contract</a:t>
            </a:r>
            <a:r>
              <a:rPr lang="en-US">
                <a:ea typeface="+mn-lt"/>
                <a:cs typeface="+mn-lt"/>
              </a:rPr>
              <a:t>, </a:t>
            </a:r>
            <a:r>
              <a:rPr lang="en-US">
                <a:latin typeface="Consolas"/>
              </a:rPr>
              <a:t>payment method</a:t>
            </a:r>
            <a:r>
              <a:rPr lang="en-US">
                <a:ea typeface="+mn-lt"/>
                <a:cs typeface="+mn-lt"/>
              </a:rPr>
              <a:t>).</a:t>
            </a:r>
            <a:endParaRPr lang="en-US"/>
          </a:p>
          <a:p>
            <a:pPr marL="285750" indent="-285750">
              <a:lnSpc>
                <a:spcPct val="150000"/>
              </a:lnSpc>
              <a:buFont typeface="Arial"/>
              <a:buChar char="•"/>
            </a:pPr>
            <a:r>
              <a:rPr lang="en-US">
                <a:ea typeface="+mn-lt"/>
                <a:cs typeface="+mn-lt"/>
              </a:rPr>
              <a:t>Converted </a:t>
            </a:r>
            <a:r>
              <a:rPr lang="en-US">
                <a:latin typeface="Consolas"/>
              </a:rPr>
              <a:t>Churn</a:t>
            </a:r>
            <a:r>
              <a:rPr lang="en-US">
                <a:ea typeface="+mn-lt"/>
                <a:cs typeface="+mn-lt"/>
              </a:rPr>
              <a:t> into a binary target variable (1 = Churned, 0 = Retained).</a:t>
            </a:r>
            <a:endParaRPr lang="en-US"/>
          </a:p>
        </p:txBody>
      </p:sp>
      <p:sp>
        <p:nvSpPr>
          <p:cNvPr id="6" name="TextBox 5">
            <a:extLst>
              <a:ext uri="{FF2B5EF4-FFF2-40B4-BE49-F238E27FC236}">
                <a16:creationId xmlns:a16="http://schemas.microsoft.com/office/drawing/2014/main" id="{23914E0F-6337-54D9-B1BD-47339DDAE871}"/>
              </a:ext>
            </a:extLst>
          </p:cNvPr>
          <p:cNvSpPr txBox="1"/>
          <p:nvPr/>
        </p:nvSpPr>
        <p:spPr>
          <a:xfrm>
            <a:off x="1354456" y="3652400"/>
            <a:ext cx="9482593" cy="25453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ea typeface="+mn-lt"/>
                <a:cs typeface="+mn-lt"/>
              </a:rPr>
              <a:t>EDA Highlights:</a:t>
            </a:r>
            <a:endParaRPr lang="en-US">
              <a:ea typeface="+mn-lt"/>
              <a:cs typeface="+mn-lt"/>
            </a:endParaRPr>
          </a:p>
          <a:p>
            <a:pPr marL="285750" indent="-285750">
              <a:lnSpc>
                <a:spcPct val="150000"/>
              </a:lnSpc>
              <a:buFont typeface="Arial"/>
              <a:buChar char="•"/>
            </a:pPr>
            <a:r>
              <a:rPr lang="en-US" b="1">
                <a:ea typeface="+mn-lt"/>
                <a:cs typeface="+mn-lt"/>
              </a:rPr>
              <a:t>Correlation Analysis</a:t>
            </a:r>
            <a:r>
              <a:rPr lang="en-US">
                <a:ea typeface="+mn-lt"/>
                <a:cs typeface="+mn-lt"/>
              </a:rPr>
              <a:t>: Showed that </a:t>
            </a:r>
            <a:r>
              <a:rPr lang="en-US" b="1">
                <a:ea typeface="+mn-lt"/>
                <a:cs typeface="+mn-lt"/>
              </a:rPr>
              <a:t>tenure</a:t>
            </a:r>
            <a:r>
              <a:rPr lang="en-US">
                <a:ea typeface="+mn-lt"/>
                <a:cs typeface="+mn-lt"/>
              </a:rPr>
              <a:t> has a negative correlation with churn.</a:t>
            </a:r>
            <a:endParaRPr lang="en-US"/>
          </a:p>
          <a:p>
            <a:pPr marL="285750" indent="-285750">
              <a:lnSpc>
                <a:spcPct val="150000"/>
              </a:lnSpc>
              <a:buFont typeface="Arial"/>
              <a:buChar char="•"/>
            </a:pPr>
            <a:r>
              <a:rPr lang="en-US" b="1">
                <a:ea typeface="+mn-lt"/>
                <a:cs typeface="+mn-lt"/>
              </a:rPr>
              <a:t>Churn Distribution</a:t>
            </a:r>
            <a:r>
              <a:rPr lang="en-US">
                <a:ea typeface="+mn-lt"/>
                <a:cs typeface="+mn-lt"/>
              </a:rPr>
              <a:t>: 26.5% of customers churned.</a:t>
            </a:r>
          </a:p>
          <a:p>
            <a:pPr marL="285750" indent="-285750">
              <a:lnSpc>
                <a:spcPct val="150000"/>
              </a:lnSpc>
              <a:buFont typeface="Arial"/>
              <a:buChar char="•"/>
            </a:pPr>
            <a:r>
              <a:rPr lang="en-US" b="1">
                <a:ea typeface="+mn-lt"/>
                <a:cs typeface="+mn-lt"/>
              </a:rPr>
              <a:t>Churn by Contract</a:t>
            </a:r>
            <a:r>
              <a:rPr lang="en-US">
                <a:ea typeface="+mn-lt"/>
                <a:cs typeface="+mn-lt"/>
              </a:rPr>
              <a:t>: Customers with month-to-month contracts are more likely to churn.</a:t>
            </a:r>
          </a:p>
          <a:p>
            <a:pPr marL="285750" indent="-285750">
              <a:lnSpc>
                <a:spcPct val="150000"/>
              </a:lnSpc>
              <a:buFont typeface="Arial"/>
              <a:buChar char="•"/>
            </a:pPr>
            <a:r>
              <a:rPr lang="en-US" b="1">
                <a:ea typeface="+mn-lt"/>
                <a:cs typeface="+mn-lt"/>
              </a:rPr>
              <a:t>Churn by Payment Method</a:t>
            </a:r>
            <a:r>
              <a:rPr lang="en-US">
                <a:ea typeface="+mn-lt"/>
                <a:cs typeface="+mn-lt"/>
              </a:rPr>
              <a:t>: Electronic check users have higher churn rates.</a:t>
            </a:r>
            <a:endParaRPr lang="en-US"/>
          </a:p>
          <a:p>
            <a:pPr>
              <a:lnSpc>
                <a:spcPct val="150000"/>
              </a:lnSpc>
            </a:pPr>
            <a:endParaRPr lang="en-US" b="1"/>
          </a:p>
        </p:txBody>
      </p:sp>
    </p:spTree>
    <p:extLst>
      <p:ext uri="{BB962C8B-B14F-4D97-AF65-F5344CB8AC3E}">
        <p14:creationId xmlns:p14="http://schemas.microsoft.com/office/powerpoint/2010/main" val="158989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7598F-D988-66B6-AE21-D296340361DE}"/>
              </a:ext>
            </a:extLst>
          </p:cNvPr>
          <p:cNvSpPr>
            <a:spLocks noGrp="1"/>
          </p:cNvSpPr>
          <p:nvPr>
            <p:ph type="title"/>
          </p:nvPr>
        </p:nvSpPr>
        <p:spPr>
          <a:xfrm>
            <a:off x="572493" y="492538"/>
            <a:ext cx="10994330" cy="902225"/>
          </a:xfrm>
        </p:spPr>
        <p:txBody>
          <a:bodyPr anchor="b">
            <a:normAutofit/>
          </a:bodyPr>
          <a:lstStyle/>
          <a:p>
            <a:r>
              <a:rPr lang="en-US" sz="5400">
                <a:ea typeface="+mj-lt"/>
                <a:cs typeface="+mj-lt"/>
              </a:rPr>
              <a:t>Understanding Feature Relationships</a:t>
            </a:r>
            <a:endParaRPr lang="en-US" sz="540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E54A1-4098-6C57-4426-8C9F065DA435}"/>
              </a:ext>
            </a:extLst>
          </p:cNvPr>
          <p:cNvSpPr>
            <a:spLocks noGrp="1"/>
          </p:cNvSpPr>
          <p:nvPr>
            <p:ph idx="1"/>
          </p:nvPr>
        </p:nvSpPr>
        <p:spPr>
          <a:xfrm>
            <a:off x="230145" y="2107601"/>
            <a:ext cx="6024124" cy="4119172"/>
          </a:xfrm>
        </p:spPr>
        <p:txBody>
          <a:bodyPr vert="horz" lIns="91440" tIns="45720" rIns="91440" bIns="45720" rtlCol="0" anchor="t">
            <a:normAutofit/>
          </a:bodyPr>
          <a:lstStyle/>
          <a:p>
            <a:r>
              <a:rPr lang="en-US" sz="1900" b="1">
                <a:ea typeface="+mn-lt"/>
                <a:cs typeface="+mn-lt"/>
              </a:rPr>
              <a:t>Churn vs. Tenure:</a:t>
            </a:r>
            <a:endParaRPr lang="en-US" sz="1900"/>
          </a:p>
          <a:p>
            <a:r>
              <a:rPr lang="en-US" sz="1900">
                <a:ea typeface="+mn-lt"/>
                <a:cs typeface="+mn-lt"/>
              </a:rPr>
              <a:t>Found that customers with shorter tenures are more likely to churn.</a:t>
            </a:r>
            <a:endParaRPr lang="en-US" sz="1900"/>
          </a:p>
          <a:p>
            <a:r>
              <a:rPr lang="en-US" sz="1900" b="1">
                <a:ea typeface="+mn-lt"/>
                <a:cs typeface="+mn-lt"/>
              </a:rPr>
              <a:t>Monthly Charges vs. Churn:</a:t>
            </a:r>
            <a:endParaRPr lang="en-US" sz="1900"/>
          </a:p>
          <a:p>
            <a:r>
              <a:rPr lang="en-US" sz="1900">
                <a:ea typeface="+mn-lt"/>
                <a:cs typeface="+mn-lt"/>
              </a:rPr>
              <a:t>Higher monthly charges are correlated with higher churn rates, indicating price sensitivity.</a:t>
            </a:r>
            <a:endParaRPr lang="en-US" sz="1900"/>
          </a:p>
          <a:p>
            <a:r>
              <a:rPr lang="en-US" sz="1900" b="1">
                <a:ea typeface="+mn-lt"/>
                <a:cs typeface="+mn-lt"/>
              </a:rPr>
              <a:t>Correlation Heatmap:</a:t>
            </a:r>
            <a:endParaRPr lang="en-US" sz="1900"/>
          </a:p>
          <a:p>
            <a:r>
              <a:rPr lang="en-US" sz="1900">
                <a:ea typeface="+mn-lt"/>
                <a:cs typeface="+mn-lt"/>
              </a:rPr>
              <a:t>Presented a heatmap to show correlations between key features like </a:t>
            </a:r>
            <a:r>
              <a:rPr lang="en-US" sz="1900">
                <a:latin typeface="Consolas"/>
              </a:rPr>
              <a:t>TotalCharges</a:t>
            </a:r>
            <a:r>
              <a:rPr lang="en-US" sz="1900">
                <a:ea typeface="+mn-lt"/>
                <a:cs typeface="+mn-lt"/>
              </a:rPr>
              <a:t>, </a:t>
            </a:r>
            <a:r>
              <a:rPr lang="en-US" sz="1900">
                <a:latin typeface="Consolas"/>
              </a:rPr>
              <a:t>tenure</a:t>
            </a:r>
            <a:r>
              <a:rPr lang="en-US" sz="1900">
                <a:ea typeface="+mn-lt"/>
                <a:cs typeface="+mn-lt"/>
              </a:rPr>
              <a:t>, and </a:t>
            </a:r>
            <a:r>
              <a:rPr lang="en-US" sz="1900">
                <a:latin typeface="Consolas"/>
              </a:rPr>
              <a:t>Churn</a:t>
            </a:r>
            <a:r>
              <a:rPr lang="en-US" sz="1900">
                <a:ea typeface="+mn-lt"/>
                <a:cs typeface="+mn-lt"/>
              </a:rPr>
              <a:t>.</a:t>
            </a:r>
            <a:endParaRPr lang="en-US" sz="1900"/>
          </a:p>
          <a:p>
            <a:r>
              <a:rPr lang="en-US" sz="1900" b="1">
                <a:ea typeface="+mn-lt"/>
                <a:cs typeface="+mn-lt"/>
              </a:rPr>
              <a:t>Service Type vs. Churn:</a:t>
            </a:r>
            <a:endParaRPr lang="en-US" sz="1900"/>
          </a:p>
          <a:p>
            <a:r>
              <a:rPr lang="en-US" sz="1900">
                <a:ea typeface="+mn-lt"/>
                <a:cs typeface="+mn-lt"/>
              </a:rPr>
              <a:t>Explored how specific services (e.g., fiber optic internet, phone services) affect customer retention.</a:t>
            </a:r>
            <a:endParaRPr lang="en-US" sz="1900"/>
          </a:p>
          <a:p>
            <a:endParaRPr lang="en-US" sz="1900"/>
          </a:p>
        </p:txBody>
      </p:sp>
      <p:sp>
        <p:nvSpPr>
          <p:cNvPr id="8" name="TextBox 7">
            <a:extLst>
              <a:ext uri="{FF2B5EF4-FFF2-40B4-BE49-F238E27FC236}">
                <a16:creationId xmlns:a16="http://schemas.microsoft.com/office/drawing/2014/main" id="{FE0F4A81-2A69-5D94-D532-3652BEF6439B}"/>
              </a:ext>
            </a:extLst>
          </p:cNvPr>
          <p:cNvSpPr txBox="1"/>
          <p:nvPr/>
        </p:nvSpPr>
        <p:spPr>
          <a:xfrm>
            <a:off x="4265781" y="6451662"/>
            <a:ext cx="881884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dirty="0"/>
              <a:t>*Visuals and detailed EDA are available in the accompanying code notebook.</a:t>
            </a:r>
          </a:p>
        </p:txBody>
      </p:sp>
      <p:pic>
        <p:nvPicPr>
          <p:cNvPr id="6" name="Picture 5">
            <a:extLst>
              <a:ext uri="{FF2B5EF4-FFF2-40B4-BE49-F238E27FC236}">
                <a16:creationId xmlns:a16="http://schemas.microsoft.com/office/drawing/2014/main" id="{D2A19EC2-420B-CB75-6BEC-3A3ABD43662B}"/>
              </a:ext>
            </a:extLst>
          </p:cNvPr>
          <p:cNvPicPr>
            <a:picLocks noChangeAspect="1"/>
          </p:cNvPicPr>
          <p:nvPr/>
        </p:nvPicPr>
        <p:blipFill>
          <a:blip r:embed="rId3"/>
          <a:stretch>
            <a:fillRect/>
          </a:stretch>
        </p:blipFill>
        <p:spPr>
          <a:xfrm>
            <a:off x="6111907" y="2249713"/>
            <a:ext cx="6076280" cy="3870477"/>
          </a:xfrm>
          <a:prstGeom prst="rect">
            <a:avLst/>
          </a:prstGeom>
        </p:spPr>
      </p:pic>
    </p:spTree>
    <p:extLst>
      <p:ext uri="{BB962C8B-B14F-4D97-AF65-F5344CB8AC3E}">
        <p14:creationId xmlns:p14="http://schemas.microsoft.com/office/powerpoint/2010/main" val="1437373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3864060" y="89804"/>
            <a:ext cx="4474746" cy="744992"/>
          </a:xfrm>
        </p:spPr>
        <p:txBody>
          <a:bodyPr>
            <a:normAutofit/>
          </a:bodyPr>
          <a:lstStyle/>
          <a:p>
            <a:r>
              <a:rPr lang="en-US" b="1">
                <a:solidFill>
                  <a:schemeClr val="bg1"/>
                </a:solidFill>
                <a:ea typeface="+mj-lt"/>
                <a:cs typeface="+mj-lt"/>
              </a:rPr>
              <a:t>Model Evaluation</a:t>
            </a:r>
          </a:p>
        </p:txBody>
      </p:sp>
      <p:graphicFrame>
        <p:nvGraphicFramePr>
          <p:cNvPr id="5" name="Table 4">
            <a:extLst>
              <a:ext uri="{FF2B5EF4-FFF2-40B4-BE49-F238E27FC236}">
                <a16:creationId xmlns:a16="http://schemas.microsoft.com/office/drawing/2014/main" id="{0172A75B-F987-2F25-CF02-A999C93E240F}"/>
              </a:ext>
            </a:extLst>
          </p:cNvPr>
          <p:cNvGraphicFramePr>
            <a:graphicFrameLocks noGrp="1"/>
          </p:cNvGraphicFramePr>
          <p:nvPr>
            <p:extLst>
              <p:ext uri="{D42A27DB-BD31-4B8C-83A1-F6EECF244321}">
                <p14:modId xmlns:p14="http://schemas.microsoft.com/office/powerpoint/2010/main" val="1078196405"/>
              </p:ext>
            </p:extLst>
          </p:nvPr>
        </p:nvGraphicFramePr>
        <p:xfrm>
          <a:off x="241904" y="1560285"/>
          <a:ext cx="11562871" cy="4644594"/>
        </p:xfrm>
        <a:graphic>
          <a:graphicData uri="http://schemas.openxmlformats.org/drawingml/2006/table">
            <a:tbl>
              <a:tblPr bandRow="1">
                <a:tableStyleId>{5C22544A-7EE6-4342-B048-85BDC9FD1C3A}</a:tableStyleId>
              </a:tblPr>
              <a:tblGrid>
                <a:gridCol w="2181203">
                  <a:extLst>
                    <a:ext uri="{9D8B030D-6E8A-4147-A177-3AD203B41FA5}">
                      <a16:colId xmlns:a16="http://schemas.microsoft.com/office/drawing/2014/main" val="3660094950"/>
                    </a:ext>
                  </a:extLst>
                </a:gridCol>
                <a:gridCol w="1856344">
                  <a:extLst>
                    <a:ext uri="{9D8B030D-6E8A-4147-A177-3AD203B41FA5}">
                      <a16:colId xmlns:a16="http://schemas.microsoft.com/office/drawing/2014/main" val="1891639773"/>
                    </a:ext>
                  </a:extLst>
                </a:gridCol>
                <a:gridCol w="1988819">
                  <a:extLst>
                    <a:ext uri="{9D8B030D-6E8A-4147-A177-3AD203B41FA5}">
                      <a16:colId xmlns:a16="http://schemas.microsoft.com/office/drawing/2014/main" val="246760954"/>
                    </a:ext>
                  </a:extLst>
                </a:gridCol>
                <a:gridCol w="2034539">
                  <a:extLst>
                    <a:ext uri="{9D8B030D-6E8A-4147-A177-3AD203B41FA5}">
                      <a16:colId xmlns:a16="http://schemas.microsoft.com/office/drawing/2014/main" val="316511195"/>
                    </a:ext>
                  </a:extLst>
                </a:gridCol>
                <a:gridCol w="1772119">
                  <a:extLst>
                    <a:ext uri="{9D8B030D-6E8A-4147-A177-3AD203B41FA5}">
                      <a16:colId xmlns:a16="http://schemas.microsoft.com/office/drawing/2014/main" val="3716416775"/>
                    </a:ext>
                  </a:extLst>
                </a:gridCol>
                <a:gridCol w="1729847">
                  <a:extLst>
                    <a:ext uri="{9D8B030D-6E8A-4147-A177-3AD203B41FA5}">
                      <a16:colId xmlns:a16="http://schemas.microsoft.com/office/drawing/2014/main" val="92839322"/>
                    </a:ext>
                  </a:extLst>
                </a:gridCol>
              </a:tblGrid>
              <a:tr h="914400">
                <a:tc>
                  <a:txBody>
                    <a:bodyPr/>
                    <a:lstStyle/>
                    <a:p>
                      <a:pPr algn="ctr" rtl="0" fontAlgn="ctr"/>
                      <a:r>
                        <a:rPr lang="en-US" sz="2000" b="1">
                          <a:effectLst/>
                          <a:latin typeface="Aptos Narrow"/>
                        </a:rPr>
                        <a:t>Model</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ctr"/>
                      <a:r>
                        <a:rPr lang="en-US" sz="2000" b="1">
                          <a:effectLst/>
                          <a:latin typeface="Aptos Narrow"/>
                        </a:rPr>
                        <a:t>Precision</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ctr"/>
                      <a:r>
                        <a:rPr lang="en-US" sz="2000" b="1">
                          <a:effectLst/>
                          <a:latin typeface="Aptos Narrow"/>
                        </a:rPr>
                        <a:t>Recall</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ctr"/>
                      <a:r>
                        <a:rPr lang="en-US" sz="2000" b="1">
                          <a:effectLst/>
                          <a:latin typeface="Aptos Narrow"/>
                        </a:rPr>
                        <a:t>F1-Score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ctr"/>
                      <a:r>
                        <a:rPr lang="en-US" sz="2000" b="1">
                          <a:effectLst/>
                          <a:latin typeface="Aptos Narrow"/>
                        </a:rPr>
                        <a:t>Accuracy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ctr"/>
                      <a:r>
                        <a:rPr lang="en-US" sz="2000" b="1">
                          <a:effectLst/>
                          <a:latin typeface="Aptos Narrow"/>
                        </a:rPr>
                        <a:t>ROC AUC</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extLst>
                  <a:ext uri="{0D108BD9-81ED-4DB2-BD59-A6C34878D82A}">
                    <a16:rowId xmlns:a16="http://schemas.microsoft.com/office/drawing/2014/main" val="1259633979"/>
                  </a:ext>
                </a:extLst>
              </a:tr>
              <a:tr h="640080">
                <a:tc>
                  <a:txBody>
                    <a:bodyPr/>
                    <a:lstStyle/>
                    <a:p>
                      <a:pPr algn="ctr" rtl="0" fontAlgn="ctr"/>
                      <a:r>
                        <a:rPr lang="en-US" sz="2000" b="1">
                          <a:effectLst/>
                          <a:latin typeface="Aptos Narrow"/>
                        </a:rPr>
                        <a:t>Logistic Regression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0.627049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0.579545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b="1">
                          <a:solidFill>
                            <a:srgbClr val="FF0000"/>
                          </a:solidFill>
                          <a:effectLst/>
                          <a:latin typeface="Aptos Narrow"/>
                        </a:rPr>
                        <a:t>0.602362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0.808803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b="1">
                          <a:solidFill>
                            <a:srgbClr val="FF0000"/>
                          </a:solidFill>
                          <a:effectLst/>
                          <a:latin typeface="Aptos Narrow"/>
                        </a:rPr>
                        <a:t>0.858854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0974826"/>
                  </a:ext>
                </a:extLst>
              </a:tr>
              <a:tr h="515019">
                <a:tc>
                  <a:txBody>
                    <a:bodyPr/>
                    <a:lstStyle/>
                    <a:p>
                      <a:pPr algn="ctr" rtl="0" fontAlgn="ctr"/>
                      <a:r>
                        <a:rPr lang="en-US" sz="2000" b="1">
                          <a:effectLst/>
                          <a:latin typeface="Aptos Narrow"/>
                        </a:rPr>
                        <a:t>Optimized KNN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0.597723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0.596591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0.597156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0.798864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0.848249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2348908472"/>
                  </a:ext>
                </a:extLst>
              </a:tr>
              <a:tr h="515019">
                <a:tc>
                  <a:txBody>
                    <a:bodyPr/>
                    <a:lstStyle/>
                    <a:p>
                      <a:pPr algn="ctr" rtl="0" fontAlgn="ctr"/>
                      <a:r>
                        <a:rPr lang="en-US" sz="2000" b="1">
                          <a:effectLst/>
                          <a:latin typeface="Aptos Narrow"/>
                        </a:rPr>
                        <a:t>Decision Tree</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0.667665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0.422348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0.517401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0.803124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0.815523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31793339"/>
                  </a:ext>
                </a:extLst>
              </a:tr>
              <a:tr h="515019">
                <a:tc>
                  <a:txBody>
                    <a:bodyPr/>
                    <a:lstStyle/>
                    <a:p>
                      <a:pPr algn="ctr" rtl="0" fontAlgn="ctr"/>
                      <a:r>
                        <a:rPr lang="en-US" sz="2000" b="1">
                          <a:effectLst/>
                          <a:latin typeface="Aptos Narrow"/>
                        </a:rPr>
                        <a:t>Random Forest</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b="1">
                          <a:solidFill>
                            <a:srgbClr val="FF0000"/>
                          </a:solidFill>
                          <a:effectLst/>
                          <a:latin typeface="Aptos Narrow"/>
                        </a:rPr>
                        <a:t>0.681034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0.448864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0.541096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b="1">
                          <a:solidFill>
                            <a:srgbClr val="FF0000"/>
                          </a:solidFill>
                          <a:effectLst/>
                          <a:latin typeface="Aptos Narrow"/>
                        </a:rPr>
                        <a:t>0.809749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0.858554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3880033976"/>
                  </a:ext>
                </a:extLst>
              </a:tr>
              <a:tr h="515019">
                <a:tc>
                  <a:txBody>
                    <a:bodyPr/>
                    <a:lstStyle/>
                    <a:p>
                      <a:pPr algn="ctr" rtl="0" fontAlgn="ctr"/>
                      <a:r>
                        <a:rPr lang="en-US" sz="2000" b="1">
                          <a:effectLst/>
                          <a:latin typeface="Aptos Narrow"/>
                        </a:rPr>
                        <a:t>Boosted Tree</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0.231003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0.143939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0.177363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0.666351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0.471776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82023363"/>
                  </a:ext>
                </a:extLst>
              </a:tr>
              <a:tr h="515019">
                <a:tc>
                  <a:txBody>
                    <a:bodyPr/>
                    <a:lstStyle/>
                    <a:p>
                      <a:pPr algn="ctr" rtl="0" fontAlgn="ctr"/>
                      <a:r>
                        <a:rPr lang="en-US" sz="2000" b="1">
                          <a:effectLst/>
                          <a:latin typeface="Aptos Narrow"/>
                        </a:rPr>
                        <a:t>Naive Bayes</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0.42538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b="1">
                          <a:solidFill>
                            <a:srgbClr val="FF0000"/>
                          </a:solidFill>
                          <a:effectLst/>
                          <a:latin typeface="Aptos Narrow"/>
                        </a:rPr>
                        <a:t>0.901515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0.578021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0.671084</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algn="ctr" rtl="0" fontAlgn="ctr"/>
                      <a:r>
                        <a:rPr lang="en-US" sz="2000">
                          <a:effectLst/>
                          <a:latin typeface="Aptos Narrow"/>
                        </a:rPr>
                        <a:t>0.834675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4017111001"/>
                  </a:ext>
                </a:extLst>
              </a:tr>
              <a:tr h="515019">
                <a:tc>
                  <a:txBody>
                    <a:bodyPr/>
                    <a:lstStyle/>
                    <a:p>
                      <a:pPr algn="ctr" rtl="0" fontAlgn="ctr"/>
                      <a:r>
                        <a:rPr lang="en-US" sz="2000" b="1">
                          <a:effectLst/>
                          <a:latin typeface="Aptos Narrow"/>
                        </a:rPr>
                        <a:t>ANN</a:t>
                      </a:r>
                    </a:p>
                  </a:txBody>
                  <a:tcPr marL="28575" marR="28575" marT="19050" marB="19050" anchor="ctr">
                    <a:lnL w="9525" cap="flat" cmpd="sng" algn="ctr">
                      <a:solidFill>
                        <a:srgbClr val="66666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0.556478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0.63447</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0.59292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0.7823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ctr" rtl="0" fontAlgn="ctr"/>
                      <a:r>
                        <a:rPr lang="en-US" sz="2000">
                          <a:effectLst/>
                          <a:latin typeface="Aptos Narrow"/>
                        </a:rPr>
                        <a:t>0.821886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829071974"/>
                  </a:ext>
                </a:extLst>
              </a:tr>
            </a:tbl>
          </a:graphicData>
        </a:graphic>
      </p:graphicFrame>
    </p:spTree>
    <p:extLst>
      <p:ext uri="{BB962C8B-B14F-4D97-AF65-F5344CB8AC3E}">
        <p14:creationId xmlns:p14="http://schemas.microsoft.com/office/powerpoint/2010/main" val="205974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21215-0070-51BF-4E04-7F1B67ED6C1C}"/>
              </a:ext>
            </a:extLst>
          </p:cNvPr>
          <p:cNvSpPr>
            <a:spLocks noGrp="1"/>
          </p:cNvSpPr>
          <p:nvPr>
            <p:ph type="title"/>
          </p:nvPr>
        </p:nvSpPr>
        <p:spPr>
          <a:xfrm>
            <a:off x="430436" y="793842"/>
            <a:ext cx="3201366" cy="1317843"/>
          </a:xfrm>
        </p:spPr>
        <p:txBody>
          <a:bodyPr anchor="b">
            <a:normAutofit fontScale="90000"/>
          </a:bodyPr>
          <a:lstStyle/>
          <a:p>
            <a:pPr algn="ctr">
              <a:lnSpc>
                <a:spcPct val="100000"/>
              </a:lnSpc>
            </a:pPr>
            <a:r>
              <a:rPr lang="en-US" b="1">
                <a:solidFill>
                  <a:srgbClr val="FFFFFF"/>
                </a:solidFill>
                <a:ea typeface="+mj-lt"/>
                <a:cs typeface="+mj-lt"/>
              </a:rPr>
              <a:t>Model</a:t>
            </a:r>
            <a:br>
              <a:rPr lang="en-US" b="1">
                <a:solidFill>
                  <a:srgbClr val="FFFFFF"/>
                </a:solidFill>
                <a:ea typeface="+mj-lt"/>
                <a:cs typeface="+mj-lt"/>
              </a:rPr>
            </a:br>
            <a:r>
              <a:rPr lang="en-US" b="1">
                <a:solidFill>
                  <a:srgbClr val="FFFFFF"/>
                </a:solidFill>
              </a:rPr>
              <a:t>Selection</a:t>
            </a:r>
            <a:endParaRPr lang="en-US"/>
          </a:p>
        </p:txBody>
      </p:sp>
      <p:pic>
        <p:nvPicPr>
          <p:cNvPr id="4" name="Picture 3">
            <a:extLst>
              <a:ext uri="{FF2B5EF4-FFF2-40B4-BE49-F238E27FC236}">
                <a16:creationId xmlns:a16="http://schemas.microsoft.com/office/drawing/2014/main" id="{605F3962-D823-00D0-A8E7-E970BD00BC5E}"/>
              </a:ext>
            </a:extLst>
          </p:cNvPr>
          <p:cNvPicPr>
            <a:picLocks noChangeAspect="1"/>
          </p:cNvPicPr>
          <p:nvPr/>
        </p:nvPicPr>
        <p:blipFill>
          <a:blip r:embed="rId2"/>
          <a:stretch>
            <a:fillRect/>
          </a:stretch>
        </p:blipFill>
        <p:spPr>
          <a:xfrm>
            <a:off x="4639205" y="223536"/>
            <a:ext cx="6868734" cy="5540073"/>
          </a:xfrm>
          <a:prstGeom prst="rect">
            <a:avLst/>
          </a:prstGeom>
        </p:spPr>
      </p:pic>
      <p:sp>
        <p:nvSpPr>
          <p:cNvPr id="5" name="TextBox 4">
            <a:extLst>
              <a:ext uri="{FF2B5EF4-FFF2-40B4-BE49-F238E27FC236}">
                <a16:creationId xmlns:a16="http://schemas.microsoft.com/office/drawing/2014/main" id="{631C27B4-23DB-B5F8-8AB6-DFD140E7AC87}"/>
              </a:ext>
            </a:extLst>
          </p:cNvPr>
          <p:cNvSpPr txBox="1"/>
          <p:nvPr/>
        </p:nvSpPr>
        <p:spPr>
          <a:xfrm>
            <a:off x="5129541" y="6150874"/>
            <a:ext cx="63587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Logistic Regression = High ROC AUC</a:t>
            </a:r>
          </a:p>
        </p:txBody>
      </p:sp>
    </p:spTree>
    <p:extLst>
      <p:ext uri="{BB962C8B-B14F-4D97-AF65-F5344CB8AC3E}">
        <p14:creationId xmlns:p14="http://schemas.microsoft.com/office/powerpoint/2010/main" val="377933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01AC2-9593-E36F-3A1B-F403A209ED00}"/>
              </a:ext>
            </a:extLst>
          </p:cNvPr>
          <p:cNvSpPr/>
          <p:nvPr/>
        </p:nvSpPr>
        <p:spPr>
          <a:xfrm>
            <a:off x="-432" y="-8231"/>
            <a:ext cx="12192340" cy="948394"/>
          </a:xfrm>
          <a:prstGeom prst="rect">
            <a:avLst/>
          </a:prstGeom>
          <a:solidFill>
            <a:srgbClr val="124D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687E-63B7-214C-3724-4E9C3505A661}"/>
              </a:ext>
            </a:extLst>
          </p:cNvPr>
          <p:cNvSpPr>
            <a:spLocks noGrp="1"/>
          </p:cNvSpPr>
          <p:nvPr>
            <p:ph type="title"/>
          </p:nvPr>
        </p:nvSpPr>
        <p:spPr>
          <a:xfrm>
            <a:off x="3150440" y="89804"/>
            <a:ext cx="5889889" cy="744992"/>
          </a:xfrm>
        </p:spPr>
        <p:txBody>
          <a:bodyPr>
            <a:normAutofit/>
          </a:bodyPr>
          <a:lstStyle/>
          <a:p>
            <a:r>
              <a:rPr lang="en-US" b="1">
                <a:solidFill>
                  <a:schemeClr val="bg1"/>
                </a:solidFill>
                <a:ea typeface="+mj-lt"/>
                <a:cs typeface="+mj-lt"/>
              </a:rPr>
              <a:t>Churn by Contract Type</a:t>
            </a:r>
            <a:endParaRPr lang="en-US" b="1">
              <a:solidFill>
                <a:schemeClr val="bg1"/>
              </a:solidFill>
            </a:endParaRPr>
          </a:p>
        </p:txBody>
      </p:sp>
      <p:pic>
        <p:nvPicPr>
          <p:cNvPr id="5" name="Picture 4" descr="A graph of blue and orange bars&#10;&#10;Description automatically generated">
            <a:extLst>
              <a:ext uri="{FF2B5EF4-FFF2-40B4-BE49-F238E27FC236}">
                <a16:creationId xmlns:a16="http://schemas.microsoft.com/office/drawing/2014/main" id="{6486FE09-C922-520A-FA90-EF7D623595D8}"/>
              </a:ext>
            </a:extLst>
          </p:cNvPr>
          <p:cNvPicPr>
            <a:picLocks noChangeAspect="1"/>
          </p:cNvPicPr>
          <p:nvPr/>
        </p:nvPicPr>
        <p:blipFill>
          <a:blip r:embed="rId2"/>
          <a:stretch>
            <a:fillRect/>
          </a:stretch>
        </p:blipFill>
        <p:spPr>
          <a:xfrm>
            <a:off x="58057" y="1585911"/>
            <a:ext cx="4528458" cy="3371700"/>
          </a:xfrm>
          <a:prstGeom prst="rect">
            <a:avLst/>
          </a:prstGeom>
        </p:spPr>
      </p:pic>
      <p:sp>
        <p:nvSpPr>
          <p:cNvPr id="8" name="TextBox 7">
            <a:extLst>
              <a:ext uri="{FF2B5EF4-FFF2-40B4-BE49-F238E27FC236}">
                <a16:creationId xmlns:a16="http://schemas.microsoft.com/office/drawing/2014/main" id="{77B0B704-DA27-42C6-8675-1138A589FA62}"/>
              </a:ext>
            </a:extLst>
          </p:cNvPr>
          <p:cNvSpPr txBox="1"/>
          <p:nvPr/>
        </p:nvSpPr>
        <p:spPr>
          <a:xfrm>
            <a:off x="2917508" y="6022794"/>
            <a:ext cx="63449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tx1">
                    <a:lumMod val="49000"/>
                    <a:lumOff val="51000"/>
                  </a:schemeClr>
                </a:solidFill>
              </a:rPr>
              <a:t>Customer Account Information </a:t>
            </a:r>
          </a:p>
        </p:txBody>
      </p:sp>
      <p:sp>
        <p:nvSpPr>
          <p:cNvPr id="10" name="TextBox 9">
            <a:extLst>
              <a:ext uri="{FF2B5EF4-FFF2-40B4-BE49-F238E27FC236}">
                <a16:creationId xmlns:a16="http://schemas.microsoft.com/office/drawing/2014/main" id="{F053BDB7-32BD-9174-0AEB-9D2BB0FD7A1F}"/>
              </a:ext>
            </a:extLst>
          </p:cNvPr>
          <p:cNvSpPr txBox="1"/>
          <p:nvPr/>
        </p:nvSpPr>
        <p:spPr>
          <a:xfrm>
            <a:off x="4783272" y="1542168"/>
            <a:ext cx="73875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a:t>
            </a:r>
            <a:r>
              <a:rPr lang="en-US"/>
              <a:t>:</a:t>
            </a:r>
          </a:p>
          <a:p>
            <a:endParaRPr lang="en-US"/>
          </a:p>
          <a:p>
            <a:r>
              <a:rPr lang="en-US" b="1"/>
              <a:t>Customers with month-to-month contracts are more likely to churn</a:t>
            </a:r>
            <a:r>
              <a:rPr lang="en-US"/>
              <a:t> compared to those with one or two-year contracts. This indicates that customers on short-term contracts are less committed and more prone to leaving.</a:t>
            </a:r>
          </a:p>
        </p:txBody>
      </p:sp>
      <p:sp>
        <p:nvSpPr>
          <p:cNvPr id="11" name="TextBox 10">
            <a:extLst>
              <a:ext uri="{FF2B5EF4-FFF2-40B4-BE49-F238E27FC236}">
                <a16:creationId xmlns:a16="http://schemas.microsoft.com/office/drawing/2014/main" id="{EE842EA2-8F20-F41D-3901-A5DCF0B17CA6}"/>
              </a:ext>
            </a:extLst>
          </p:cNvPr>
          <p:cNvSpPr txBox="1"/>
          <p:nvPr/>
        </p:nvSpPr>
        <p:spPr>
          <a:xfrm>
            <a:off x="4783271" y="3670929"/>
            <a:ext cx="741178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Actionable Recommendation</a:t>
            </a:r>
            <a:r>
              <a:rPr lang="en-US">
                <a:ea typeface="+mn-lt"/>
                <a:cs typeface="+mn-lt"/>
              </a:rPr>
              <a:t>:</a:t>
            </a:r>
          </a:p>
          <a:p>
            <a:endParaRPr lang="en-US">
              <a:ea typeface="+mn-lt"/>
              <a:cs typeface="+mn-lt"/>
            </a:endParaRPr>
          </a:p>
          <a:p>
            <a:pPr marL="285750" indent="-285750">
              <a:buFont typeface="Arial"/>
              <a:buChar char="•"/>
            </a:pPr>
            <a:r>
              <a:rPr lang="en-US" b="1">
                <a:ea typeface="+mn-lt"/>
                <a:cs typeface="+mn-lt"/>
              </a:rPr>
              <a:t>Target Customers on Month-to-Month Contracts with Incentives</a:t>
            </a:r>
            <a:r>
              <a:rPr lang="en-US">
                <a:ea typeface="+mn-lt"/>
                <a:cs typeface="+mn-lt"/>
              </a:rPr>
              <a:t>:</a:t>
            </a:r>
          </a:p>
          <a:p>
            <a:pPr marL="742950" lvl="1" indent="-285750">
              <a:buFont typeface="Courier New"/>
              <a:buChar char="o"/>
            </a:pPr>
            <a:r>
              <a:rPr lang="en-US">
                <a:ea typeface="+mn-lt"/>
                <a:cs typeface="+mn-lt"/>
              </a:rPr>
              <a:t>Offer </a:t>
            </a:r>
            <a:r>
              <a:rPr lang="en-US" b="1">
                <a:ea typeface="+mn-lt"/>
                <a:cs typeface="+mn-lt"/>
              </a:rPr>
              <a:t>discounts or promotions</a:t>
            </a:r>
            <a:r>
              <a:rPr lang="en-US">
                <a:ea typeface="+mn-lt"/>
                <a:cs typeface="+mn-lt"/>
              </a:rPr>
              <a:t> to encourage customers on month-to-month contracts to switch to longer-term plans (e.g., 1-year or 2-year contracts).</a:t>
            </a:r>
          </a:p>
          <a:p>
            <a:pPr marL="742950" lvl="1" indent="-285750">
              <a:buFont typeface="Courier New"/>
              <a:buChar char="o"/>
            </a:pPr>
            <a:r>
              <a:rPr lang="en-US">
                <a:ea typeface="+mn-lt"/>
                <a:cs typeface="+mn-lt"/>
              </a:rPr>
              <a:t>Provide </a:t>
            </a:r>
            <a:r>
              <a:rPr lang="en-US" b="1">
                <a:ea typeface="+mn-lt"/>
                <a:cs typeface="+mn-lt"/>
              </a:rPr>
              <a:t>loyalty programs</a:t>
            </a:r>
            <a:r>
              <a:rPr lang="en-US">
                <a:ea typeface="+mn-lt"/>
                <a:cs typeface="+mn-lt"/>
              </a:rPr>
              <a:t> or </a:t>
            </a:r>
            <a:r>
              <a:rPr lang="en-US" b="1">
                <a:ea typeface="+mn-lt"/>
                <a:cs typeface="+mn-lt"/>
              </a:rPr>
              <a:t>exclusive benefits</a:t>
            </a:r>
            <a:r>
              <a:rPr lang="en-US">
                <a:ea typeface="+mn-lt"/>
                <a:cs typeface="+mn-lt"/>
              </a:rPr>
              <a:t> to incentivize longer commitments and reduce churn risk.</a:t>
            </a:r>
            <a:endParaRPr lang="en-US"/>
          </a:p>
          <a:p>
            <a:endParaRPr lang="en-US"/>
          </a:p>
        </p:txBody>
      </p:sp>
    </p:spTree>
    <p:extLst>
      <p:ext uri="{BB962C8B-B14F-4D97-AF65-F5344CB8AC3E}">
        <p14:creationId xmlns:p14="http://schemas.microsoft.com/office/powerpoint/2010/main" val="88436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Microsoft Office PowerPoint</Application>
  <PresentationFormat>Widescreen</PresentationFormat>
  <Paragraphs>232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Aptos Narrow</vt:lpstr>
      <vt:lpstr>Arial</vt:lpstr>
      <vt:lpstr>Calibri</vt:lpstr>
      <vt:lpstr>Consolas</vt:lpstr>
      <vt:lpstr>Courier New</vt:lpstr>
      <vt:lpstr>Office Theme</vt:lpstr>
      <vt:lpstr>Customer Churn Prediction – Telecom Industry</vt:lpstr>
      <vt:lpstr>Business Problem Statement</vt:lpstr>
      <vt:lpstr>Dataset Overview</vt:lpstr>
      <vt:lpstr>Data Directory</vt:lpstr>
      <vt:lpstr>Data Pre - processing &amp; EDA</vt:lpstr>
      <vt:lpstr>Understanding Feature Relationships</vt:lpstr>
      <vt:lpstr>Model Evaluation</vt:lpstr>
      <vt:lpstr>Model Selection</vt:lpstr>
      <vt:lpstr>Churn by Contract Type</vt:lpstr>
      <vt:lpstr>PowerPoint Presentation</vt:lpstr>
      <vt:lpstr>Churn by Tenure</vt:lpstr>
      <vt:lpstr>Churn by Monthly Charges</vt:lpstr>
      <vt:lpstr>Churn by Demographics</vt:lpstr>
      <vt:lpstr>PowerPoint Presentation</vt:lpstr>
      <vt:lpstr>Project Summary &amp; Business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Lasyasri Pilly</dc:creator>
  <cp:lastModifiedBy>Jaymin Dilipkumar Patel</cp:lastModifiedBy>
  <cp:revision>4</cp:revision>
  <dcterms:created xsi:type="dcterms:W3CDTF">2024-10-22T00:23:39Z</dcterms:created>
  <dcterms:modified xsi:type="dcterms:W3CDTF">2025-05-20T08:14:02Z</dcterms:modified>
</cp:coreProperties>
</file>