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2" r:id="rId1"/>
  </p:sldMasterIdLst>
  <p:sldIdLst>
    <p:sldId id="256" r:id="rId2"/>
    <p:sldId id="257" r:id="rId3"/>
    <p:sldId id="258" r:id="rId4"/>
    <p:sldId id="259" r:id="rId5"/>
    <p:sldId id="265" r:id="rId6"/>
    <p:sldId id="261" r:id="rId7"/>
    <p:sldId id="262"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E1DE1A-AFB6-4E7F-A704-DE27F8793800}" v="2200" dt="2024-05-03T01:20:16.908"/>
    <p1510:client id="{CC444FD4-1D71-874D-AFDD-789EB0D7BA1B}" v="259" dt="2024-05-03T20:28:03.0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4"/>
  </p:normalViewPr>
  <p:slideViewPr>
    <p:cSldViewPr snapToGrid="0">
      <p:cViewPr varScale="1">
        <p:scale>
          <a:sx n="100" d="100"/>
          <a:sy n="100" d="100"/>
        </p:scale>
        <p:origin x="10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2F0F3C-3C93-46DD-8ABE-073A8DD6029E}"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FED4D980-C80C-4CC3-A725-CA107882B21B}">
      <dgm:prSet/>
      <dgm:spPr/>
      <dgm:t>
        <a:bodyPr/>
        <a:lstStyle/>
        <a:p>
          <a:pPr>
            <a:defRPr b="1"/>
          </a:pPr>
          <a:r>
            <a:rPr lang="en-US" dirty="0"/>
            <a:t>Early 1970s</a:t>
          </a:r>
        </a:p>
      </dgm:t>
    </dgm:pt>
    <dgm:pt modelId="{8DF05398-9CE3-4A3B-85B4-EBCB59A600A1}" type="parTrans" cxnId="{1F15E039-D50B-48FA-859C-74E7A8C9C902}">
      <dgm:prSet/>
      <dgm:spPr/>
      <dgm:t>
        <a:bodyPr/>
        <a:lstStyle/>
        <a:p>
          <a:endParaRPr lang="en-US"/>
        </a:p>
      </dgm:t>
    </dgm:pt>
    <dgm:pt modelId="{BDEABB27-17E8-4664-8B77-32237DEF1CC1}" type="sibTrans" cxnId="{1F15E039-D50B-48FA-859C-74E7A8C9C902}">
      <dgm:prSet/>
      <dgm:spPr/>
      <dgm:t>
        <a:bodyPr/>
        <a:lstStyle/>
        <a:p>
          <a:endParaRPr lang="en-US"/>
        </a:p>
      </dgm:t>
    </dgm:pt>
    <dgm:pt modelId="{0E4C1C85-4EDD-481C-B804-BD4EEE1106BE}">
      <dgm:prSet custT="1"/>
      <dgm:spPr/>
      <dgm:t>
        <a:bodyPr/>
        <a:lstStyle/>
        <a:p>
          <a:r>
            <a:rPr lang="en-US" sz="1500" dirty="0"/>
            <a:t>While the airbag was introduced in the early 1970s, there was no monitor to know when the seats were empty, or if a child was occupying the space. Mercedes developed a sensor to detect both in 1997.</a:t>
          </a:r>
        </a:p>
      </dgm:t>
    </dgm:pt>
    <dgm:pt modelId="{2AA41CBB-7D80-401E-9B78-31D7906B680C}" type="parTrans" cxnId="{E2EFD2B2-8D9F-4906-9E1E-991B4331A08F}">
      <dgm:prSet/>
      <dgm:spPr/>
      <dgm:t>
        <a:bodyPr/>
        <a:lstStyle/>
        <a:p>
          <a:endParaRPr lang="en-US"/>
        </a:p>
      </dgm:t>
    </dgm:pt>
    <dgm:pt modelId="{CE4DD38D-B6F9-43E4-9173-CB1F1109907E}" type="sibTrans" cxnId="{E2EFD2B2-8D9F-4906-9E1E-991B4331A08F}">
      <dgm:prSet/>
      <dgm:spPr/>
      <dgm:t>
        <a:bodyPr/>
        <a:lstStyle/>
        <a:p>
          <a:endParaRPr lang="en-US"/>
        </a:p>
      </dgm:t>
    </dgm:pt>
    <dgm:pt modelId="{4DB37B69-A8EA-42D3-83E2-7D15FA871FA0}">
      <dgm:prSet/>
      <dgm:spPr/>
      <dgm:t>
        <a:bodyPr/>
        <a:lstStyle/>
        <a:p>
          <a:pPr>
            <a:defRPr b="1"/>
          </a:pPr>
          <a:r>
            <a:rPr lang="en-US"/>
            <a:t>1992</a:t>
          </a:r>
        </a:p>
      </dgm:t>
    </dgm:pt>
    <dgm:pt modelId="{62E8AF67-5E99-4D2B-AB72-44EC06FC71C2}" type="parTrans" cxnId="{D10DE1D5-CB49-4399-B939-6E69F13F6AF7}">
      <dgm:prSet/>
      <dgm:spPr/>
      <dgm:t>
        <a:bodyPr/>
        <a:lstStyle/>
        <a:p>
          <a:endParaRPr lang="en-US"/>
        </a:p>
      </dgm:t>
    </dgm:pt>
    <dgm:pt modelId="{C8B48EA9-3A42-425B-948B-CDB1A02C2F14}" type="sibTrans" cxnId="{D10DE1D5-CB49-4399-B939-6E69F13F6AF7}">
      <dgm:prSet/>
      <dgm:spPr/>
      <dgm:t>
        <a:bodyPr/>
        <a:lstStyle/>
        <a:p>
          <a:endParaRPr lang="en-US"/>
        </a:p>
      </dgm:t>
    </dgm:pt>
    <dgm:pt modelId="{D80857B8-14D7-4378-89CC-AC42A57B678F}">
      <dgm:prSet custT="1"/>
      <dgm:spPr/>
      <dgm:t>
        <a:bodyPr/>
        <a:lstStyle/>
        <a:p>
          <a:r>
            <a:rPr lang="en-US" sz="1500" dirty="0"/>
            <a:t>Headlights were improved greatly in 1992, with the introduction of High-Intensity Discharge Lamps</a:t>
          </a:r>
        </a:p>
      </dgm:t>
    </dgm:pt>
    <dgm:pt modelId="{4584350A-A876-4EB4-B83B-AB674EC5CF7F}" type="parTrans" cxnId="{3123ADB3-CEF6-43AB-9233-3F1F216250B6}">
      <dgm:prSet/>
      <dgm:spPr/>
      <dgm:t>
        <a:bodyPr/>
        <a:lstStyle/>
        <a:p>
          <a:endParaRPr lang="en-US"/>
        </a:p>
      </dgm:t>
    </dgm:pt>
    <dgm:pt modelId="{4226F44C-ED28-47D4-8E73-492530044596}" type="sibTrans" cxnId="{3123ADB3-CEF6-43AB-9233-3F1F216250B6}">
      <dgm:prSet/>
      <dgm:spPr/>
      <dgm:t>
        <a:bodyPr/>
        <a:lstStyle/>
        <a:p>
          <a:endParaRPr lang="en-US"/>
        </a:p>
      </dgm:t>
    </dgm:pt>
    <dgm:pt modelId="{A430F6B3-3B4A-47FE-8DC0-70C671C1DF44}">
      <dgm:prSet/>
      <dgm:spPr/>
      <dgm:t>
        <a:bodyPr/>
        <a:lstStyle/>
        <a:p>
          <a:pPr>
            <a:defRPr b="1"/>
          </a:pPr>
          <a:r>
            <a:rPr lang="en-US"/>
            <a:t>1996</a:t>
          </a:r>
        </a:p>
      </dgm:t>
    </dgm:pt>
    <dgm:pt modelId="{057D1B90-1B39-4EC2-90F3-B06B71EAFD9A}" type="parTrans" cxnId="{4148A981-7677-4BE9-8C3F-F48774E7808F}">
      <dgm:prSet/>
      <dgm:spPr/>
      <dgm:t>
        <a:bodyPr/>
        <a:lstStyle/>
        <a:p>
          <a:endParaRPr lang="en-US"/>
        </a:p>
      </dgm:t>
    </dgm:pt>
    <dgm:pt modelId="{6686D564-2826-4FB6-A4CF-B3FB1607918A}" type="sibTrans" cxnId="{4148A981-7677-4BE9-8C3F-F48774E7808F}">
      <dgm:prSet/>
      <dgm:spPr/>
      <dgm:t>
        <a:bodyPr/>
        <a:lstStyle/>
        <a:p>
          <a:endParaRPr lang="en-US"/>
        </a:p>
      </dgm:t>
    </dgm:pt>
    <dgm:pt modelId="{3CFBBC40-3DF1-48D5-AE5A-B49F7F0CF781}">
      <dgm:prSet custT="1"/>
      <dgm:spPr/>
      <dgm:t>
        <a:bodyPr/>
        <a:lstStyle/>
        <a:p>
          <a:r>
            <a:rPr lang="en-US" sz="1500" dirty="0"/>
            <a:t>OBD II was a massive improvement between the car and the owner. Introduced in 1996, this second iteration of onboard diagnostics gave clearer instructions pointing to the direct issue within an engine</a:t>
          </a:r>
        </a:p>
      </dgm:t>
    </dgm:pt>
    <dgm:pt modelId="{BED6D7BE-8061-4CAA-930C-BEA0FF05C4EF}" type="parTrans" cxnId="{FAF2C4D1-3092-4C46-8E53-491F145CCB88}">
      <dgm:prSet/>
      <dgm:spPr/>
      <dgm:t>
        <a:bodyPr/>
        <a:lstStyle/>
        <a:p>
          <a:endParaRPr lang="en-US"/>
        </a:p>
      </dgm:t>
    </dgm:pt>
    <dgm:pt modelId="{BADC2C2F-BF6C-4408-B672-EF3D4B0FE9CD}" type="sibTrans" cxnId="{FAF2C4D1-3092-4C46-8E53-491F145CCB88}">
      <dgm:prSet/>
      <dgm:spPr/>
      <dgm:t>
        <a:bodyPr/>
        <a:lstStyle/>
        <a:p>
          <a:endParaRPr lang="en-US"/>
        </a:p>
      </dgm:t>
    </dgm:pt>
    <dgm:pt modelId="{2F3A829D-149F-6049-9F63-4070EEBB63A2}" type="pres">
      <dgm:prSet presAssocID="{512F0F3C-3C93-46DD-8ABE-073A8DD6029E}" presName="root" presStyleCnt="0">
        <dgm:presLayoutVars>
          <dgm:chMax/>
          <dgm:chPref/>
          <dgm:animLvl val="lvl"/>
        </dgm:presLayoutVars>
      </dgm:prSet>
      <dgm:spPr/>
    </dgm:pt>
    <dgm:pt modelId="{1E1C88FC-621A-4C41-836B-2C91FF93F54D}" type="pres">
      <dgm:prSet presAssocID="{512F0F3C-3C93-46DD-8ABE-073A8DD6029E}" presName="divider" presStyleLbl="fgAcc1" presStyleIdx="0" presStyleCnt="4"/>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F0072F4C-44BD-5E4A-A6E7-28E17E4EAE16}" type="pres">
      <dgm:prSet presAssocID="{512F0F3C-3C93-46DD-8ABE-073A8DD6029E}" presName="nodes" presStyleCnt="0">
        <dgm:presLayoutVars>
          <dgm:chMax/>
          <dgm:chPref/>
          <dgm:animLvl val="lvl"/>
        </dgm:presLayoutVars>
      </dgm:prSet>
      <dgm:spPr/>
    </dgm:pt>
    <dgm:pt modelId="{714007EE-18C4-5D43-877A-8F9F9981BCD4}" type="pres">
      <dgm:prSet presAssocID="{FED4D980-C80C-4CC3-A725-CA107882B21B}" presName="composite" presStyleCnt="0"/>
      <dgm:spPr/>
    </dgm:pt>
    <dgm:pt modelId="{010DB3FF-EEC4-2840-88E4-ADF6E3E2ED12}" type="pres">
      <dgm:prSet presAssocID="{FED4D980-C80C-4CC3-A725-CA107882B21B}" presName="ConnectorPoint" presStyleLbl="lnNode1" presStyleIdx="0" presStyleCnt="3"/>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639AE67B-2480-1A4A-9DA8-BA8E0402CB3C}" type="pres">
      <dgm:prSet presAssocID="{FED4D980-C80C-4CC3-A725-CA107882B21B}" presName="DropPinPlaceHolder" presStyleCnt="0"/>
      <dgm:spPr/>
    </dgm:pt>
    <dgm:pt modelId="{1E4E7EA3-2926-0B4C-8A07-BBBD758CD99D}" type="pres">
      <dgm:prSet presAssocID="{FED4D980-C80C-4CC3-A725-CA107882B21B}" presName="DropPin" presStyleLbl="alignNode1" presStyleIdx="0" presStyleCnt="3"/>
      <dgm:spPr/>
    </dgm:pt>
    <dgm:pt modelId="{387A037E-1720-5C4D-9855-91572163A004}" type="pres">
      <dgm:prSet presAssocID="{FED4D980-C80C-4CC3-A725-CA107882B21B}" presName="Ellipse" presStyleLbl="fgAcc1" presStyleIdx="1" presStyleCnt="4"/>
      <dgm:spPr>
        <a:solidFill>
          <a:schemeClr val="lt1">
            <a:alpha val="90000"/>
            <a:hueOff val="0"/>
            <a:satOff val="0"/>
            <a:lumOff val="0"/>
            <a:alphaOff val="0"/>
          </a:schemeClr>
        </a:solidFill>
        <a:ln w="12700" cap="flat" cmpd="sng" algn="ctr">
          <a:noFill/>
          <a:prstDash val="solid"/>
          <a:miter lim="800000"/>
        </a:ln>
        <a:effectLst/>
      </dgm:spPr>
    </dgm:pt>
    <dgm:pt modelId="{691BDD10-30E5-4340-B9BB-3F6D48D2053F}" type="pres">
      <dgm:prSet presAssocID="{FED4D980-C80C-4CC3-A725-CA107882B21B}" presName="L2TextContainer" presStyleLbl="revTx" presStyleIdx="0" presStyleCnt="6">
        <dgm:presLayoutVars>
          <dgm:bulletEnabled val="1"/>
        </dgm:presLayoutVars>
      </dgm:prSet>
      <dgm:spPr/>
    </dgm:pt>
    <dgm:pt modelId="{3FB0F086-8B33-DC44-80B7-6DAF763C0D3F}" type="pres">
      <dgm:prSet presAssocID="{FED4D980-C80C-4CC3-A725-CA107882B21B}" presName="L1TextContainer" presStyleLbl="revTx" presStyleIdx="1" presStyleCnt="6">
        <dgm:presLayoutVars>
          <dgm:chMax val="1"/>
          <dgm:chPref val="1"/>
          <dgm:bulletEnabled val="1"/>
        </dgm:presLayoutVars>
      </dgm:prSet>
      <dgm:spPr/>
    </dgm:pt>
    <dgm:pt modelId="{7498DBD0-D4FF-D948-BB6D-2EA70E657CAF}" type="pres">
      <dgm:prSet presAssocID="{FED4D980-C80C-4CC3-A725-CA107882B21B}" presName="ConnectLine" presStyleLbl="sibTrans1D1" presStyleIdx="0" presStyleCnt="3"/>
      <dgm:spPr>
        <a:noFill/>
        <a:ln w="12700" cap="flat" cmpd="sng" algn="ctr">
          <a:solidFill>
            <a:schemeClr val="accent2">
              <a:hueOff val="0"/>
              <a:satOff val="0"/>
              <a:lumOff val="0"/>
              <a:alphaOff val="0"/>
            </a:schemeClr>
          </a:solidFill>
          <a:prstDash val="dash"/>
          <a:miter lim="800000"/>
        </a:ln>
        <a:effectLst/>
      </dgm:spPr>
    </dgm:pt>
    <dgm:pt modelId="{AB92BCA1-E32C-E94D-B6CF-ACD28C8C77D4}" type="pres">
      <dgm:prSet presAssocID="{FED4D980-C80C-4CC3-A725-CA107882B21B}" presName="EmptyPlaceHolder" presStyleCnt="0"/>
      <dgm:spPr/>
    </dgm:pt>
    <dgm:pt modelId="{7873B56D-2A20-4842-A67C-26BCE9922DA6}" type="pres">
      <dgm:prSet presAssocID="{BDEABB27-17E8-4664-8B77-32237DEF1CC1}" presName="spaceBetweenRectangles" presStyleCnt="0"/>
      <dgm:spPr/>
    </dgm:pt>
    <dgm:pt modelId="{888685BB-1E84-EA4F-8C4C-6488DBC4258A}" type="pres">
      <dgm:prSet presAssocID="{4DB37B69-A8EA-42D3-83E2-7D15FA871FA0}" presName="composite" presStyleCnt="0"/>
      <dgm:spPr/>
    </dgm:pt>
    <dgm:pt modelId="{B6AFA83C-A9C0-3441-ACFE-0CABD7C11EA8}" type="pres">
      <dgm:prSet presAssocID="{4DB37B69-A8EA-42D3-83E2-7D15FA871FA0}" presName="ConnectorPoint" presStyleLbl="lnNode1" presStyleIdx="1" presStyleCnt="3"/>
      <dgm:spPr>
        <a:solidFill>
          <a:schemeClr val="accent2">
            <a:hueOff val="-2968397"/>
            <a:satOff val="0"/>
            <a:lumOff val="-12059"/>
            <a:alphaOff val="0"/>
          </a:schemeClr>
        </a:solidFill>
        <a:ln w="6350" cap="flat" cmpd="sng" algn="ctr">
          <a:solidFill>
            <a:schemeClr val="lt1">
              <a:hueOff val="0"/>
              <a:satOff val="0"/>
              <a:lumOff val="0"/>
              <a:alphaOff val="0"/>
            </a:schemeClr>
          </a:solidFill>
          <a:prstDash val="solid"/>
          <a:miter lim="800000"/>
        </a:ln>
        <a:effectLst/>
      </dgm:spPr>
    </dgm:pt>
    <dgm:pt modelId="{52F822D6-18C8-014F-9C8A-B39910B9DDCC}" type="pres">
      <dgm:prSet presAssocID="{4DB37B69-A8EA-42D3-83E2-7D15FA871FA0}" presName="DropPinPlaceHolder" presStyleCnt="0"/>
      <dgm:spPr/>
    </dgm:pt>
    <dgm:pt modelId="{2FE4E95B-1024-1F4C-A29D-F9537779C95C}" type="pres">
      <dgm:prSet presAssocID="{4DB37B69-A8EA-42D3-83E2-7D15FA871FA0}" presName="DropPin" presStyleLbl="alignNode1" presStyleIdx="1" presStyleCnt="3"/>
      <dgm:spPr/>
    </dgm:pt>
    <dgm:pt modelId="{692C4317-A649-A840-8AE8-9ECB8AA834B0}" type="pres">
      <dgm:prSet presAssocID="{4DB37B69-A8EA-42D3-83E2-7D15FA871FA0}" presName="Ellipse" presStyleLbl="fgAcc1" presStyleIdx="2" presStyleCnt="4"/>
      <dgm:spPr>
        <a:solidFill>
          <a:schemeClr val="lt1">
            <a:alpha val="90000"/>
            <a:hueOff val="0"/>
            <a:satOff val="0"/>
            <a:lumOff val="0"/>
            <a:alphaOff val="0"/>
          </a:schemeClr>
        </a:solidFill>
        <a:ln w="12700" cap="flat" cmpd="sng" algn="ctr">
          <a:noFill/>
          <a:prstDash val="solid"/>
          <a:miter lim="800000"/>
        </a:ln>
        <a:effectLst/>
      </dgm:spPr>
    </dgm:pt>
    <dgm:pt modelId="{49C7EB67-7B28-1A40-AFAD-11DB72FC88BA}" type="pres">
      <dgm:prSet presAssocID="{4DB37B69-A8EA-42D3-83E2-7D15FA871FA0}" presName="L2TextContainer" presStyleLbl="revTx" presStyleIdx="2" presStyleCnt="6">
        <dgm:presLayoutVars>
          <dgm:bulletEnabled val="1"/>
        </dgm:presLayoutVars>
      </dgm:prSet>
      <dgm:spPr/>
    </dgm:pt>
    <dgm:pt modelId="{FE16A0ED-D419-BA43-B4AC-DB8131E6A761}" type="pres">
      <dgm:prSet presAssocID="{4DB37B69-A8EA-42D3-83E2-7D15FA871FA0}" presName="L1TextContainer" presStyleLbl="revTx" presStyleIdx="3" presStyleCnt="6">
        <dgm:presLayoutVars>
          <dgm:chMax val="1"/>
          <dgm:chPref val="1"/>
          <dgm:bulletEnabled val="1"/>
        </dgm:presLayoutVars>
      </dgm:prSet>
      <dgm:spPr/>
    </dgm:pt>
    <dgm:pt modelId="{55D9D4BB-390C-6B40-9CC8-57003A8081CE}" type="pres">
      <dgm:prSet presAssocID="{4DB37B69-A8EA-42D3-83E2-7D15FA871FA0}" presName="ConnectLine" presStyleLbl="sibTrans1D1" presStyleIdx="1" presStyleCnt="3"/>
      <dgm:spPr>
        <a:noFill/>
        <a:ln w="12700" cap="flat" cmpd="sng" algn="ctr">
          <a:solidFill>
            <a:schemeClr val="accent2">
              <a:hueOff val="-2968397"/>
              <a:satOff val="0"/>
              <a:lumOff val="-12059"/>
              <a:alphaOff val="0"/>
            </a:schemeClr>
          </a:solidFill>
          <a:prstDash val="dash"/>
          <a:miter lim="800000"/>
        </a:ln>
        <a:effectLst/>
      </dgm:spPr>
    </dgm:pt>
    <dgm:pt modelId="{35F01BB1-46D7-464C-8D8B-BB26E5CC0D78}" type="pres">
      <dgm:prSet presAssocID="{4DB37B69-A8EA-42D3-83E2-7D15FA871FA0}" presName="EmptyPlaceHolder" presStyleCnt="0"/>
      <dgm:spPr/>
    </dgm:pt>
    <dgm:pt modelId="{6951F1B5-DF45-154D-8682-3D2139B4A4DE}" type="pres">
      <dgm:prSet presAssocID="{C8B48EA9-3A42-425B-948B-CDB1A02C2F14}" presName="spaceBetweenRectangles" presStyleCnt="0"/>
      <dgm:spPr/>
    </dgm:pt>
    <dgm:pt modelId="{B8E008C9-ED1F-3E48-937B-530C9F6545D4}" type="pres">
      <dgm:prSet presAssocID="{A430F6B3-3B4A-47FE-8DC0-70C671C1DF44}" presName="composite" presStyleCnt="0"/>
      <dgm:spPr/>
    </dgm:pt>
    <dgm:pt modelId="{5A48022E-ED46-2F49-97DA-45B19CDE6D61}" type="pres">
      <dgm:prSet presAssocID="{A430F6B3-3B4A-47FE-8DC0-70C671C1DF44}" presName="ConnectorPoint" presStyleLbl="lnNode1" presStyleIdx="2" presStyleCnt="3"/>
      <dgm:spPr>
        <a:solidFill>
          <a:schemeClr val="accent2">
            <a:hueOff val="-5936795"/>
            <a:satOff val="0"/>
            <a:lumOff val="-24118"/>
            <a:alphaOff val="0"/>
          </a:schemeClr>
        </a:solidFill>
        <a:ln w="6350" cap="flat" cmpd="sng" algn="ctr">
          <a:solidFill>
            <a:schemeClr val="lt1">
              <a:hueOff val="0"/>
              <a:satOff val="0"/>
              <a:lumOff val="0"/>
              <a:alphaOff val="0"/>
            </a:schemeClr>
          </a:solidFill>
          <a:prstDash val="solid"/>
          <a:miter lim="800000"/>
        </a:ln>
        <a:effectLst/>
      </dgm:spPr>
    </dgm:pt>
    <dgm:pt modelId="{6E8B504D-7471-0549-80DD-112707C71DFD}" type="pres">
      <dgm:prSet presAssocID="{A430F6B3-3B4A-47FE-8DC0-70C671C1DF44}" presName="DropPinPlaceHolder" presStyleCnt="0"/>
      <dgm:spPr/>
    </dgm:pt>
    <dgm:pt modelId="{2441D148-299B-0E4F-9C82-AEF6B602F098}" type="pres">
      <dgm:prSet presAssocID="{A430F6B3-3B4A-47FE-8DC0-70C671C1DF44}" presName="DropPin" presStyleLbl="alignNode1" presStyleIdx="2" presStyleCnt="3"/>
      <dgm:spPr/>
    </dgm:pt>
    <dgm:pt modelId="{EFED1864-3B95-4043-B39F-5219833EF28E}" type="pres">
      <dgm:prSet presAssocID="{A430F6B3-3B4A-47FE-8DC0-70C671C1DF44}" presName="Ellipse" presStyleLbl="fgAcc1" presStyleIdx="3" presStyleCnt="4"/>
      <dgm:spPr>
        <a:solidFill>
          <a:schemeClr val="lt1">
            <a:alpha val="90000"/>
            <a:hueOff val="0"/>
            <a:satOff val="0"/>
            <a:lumOff val="0"/>
            <a:alphaOff val="0"/>
          </a:schemeClr>
        </a:solidFill>
        <a:ln w="12700" cap="flat" cmpd="sng" algn="ctr">
          <a:noFill/>
          <a:prstDash val="solid"/>
          <a:miter lim="800000"/>
        </a:ln>
        <a:effectLst/>
      </dgm:spPr>
    </dgm:pt>
    <dgm:pt modelId="{71C94A6E-D651-3347-A657-AA056C686CC2}" type="pres">
      <dgm:prSet presAssocID="{A430F6B3-3B4A-47FE-8DC0-70C671C1DF44}" presName="L2TextContainer" presStyleLbl="revTx" presStyleIdx="4" presStyleCnt="6">
        <dgm:presLayoutVars>
          <dgm:bulletEnabled val="1"/>
        </dgm:presLayoutVars>
      </dgm:prSet>
      <dgm:spPr/>
    </dgm:pt>
    <dgm:pt modelId="{EFA27997-845E-0F4F-B4E3-595125542A66}" type="pres">
      <dgm:prSet presAssocID="{A430F6B3-3B4A-47FE-8DC0-70C671C1DF44}" presName="L1TextContainer" presStyleLbl="revTx" presStyleIdx="5" presStyleCnt="6">
        <dgm:presLayoutVars>
          <dgm:chMax val="1"/>
          <dgm:chPref val="1"/>
          <dgm:bulletEnabled val="1"/>
        </dgm:presLayoutVars>
      </dgm:prSet>
      <dgm:spPr/>
    </dgm:pt>
    <dgm:pt modelId="{5383EB6D-CFF6-E74F-BA82-6A61629C5E53}" type="pres">
      <dgm:prSet presAssocID="{A430F6B3-3B4A-47FE-8DC0-70C671C1DF44}" presName="ConnectLine" presStyleLbl="sibTrans1D1" presStyleIdx="2" presStyleCnt="3"/>
      <dgm:spPr>
        <a:noFill/>
        <a:ln w="12700" cap="flat" cmpd="sng" algn="ctr">
          <a:solidFill>
            <a:schemeClr val="accent2">
              <a:hueOff val="-5936795"/>
              <a:satOff val="0"/>
              <a:lumOff val="-24118"/>
              <a:alphaOff val="0"/>
            </a:schemeClr>
          </a:solidFill>
          <a:prstDash val="dash"/>
          <a:miter lim="800000"/>
        </a:ln>
        <a:effectLst/>
      </dgm:spPr>
    </dgm:pt>
    <dgm:pt modelId="{3B476867-4D35-1947-9EAC-5E4213BAD18B}" type="pres">
      <dgm:prSet presAssocID="{A430F6B3-3B4A-47FE-8DC0-70C671C1DF44}" presName="EmptyPlaceHolder" presStyleCnt="0"/>
      <dgm:spPr/>
    </dgm:pt>
  </dgm:ptLst>
  <dgm:cxnLst>
    <dgm:cxn modelId="{EA3C9D05-3A42-E247-9084-39776C443400}" type="presOf" srcId="{FED4D980-C80C-4CC3-A725-CA107882B21B}" destId="{3FB0F086-8B33-DC44-80B7-6DAF763C0D3F}" srcOrd="0" destOrd="0" presId="urn:microsoft.com/office/officeart/2017/3/layout/DropPinTimeline"/>
    <dgm:cxn modelId="{1F15E039-D50B-48FA-859C-74E7A8C9C902}" srcId="{512F0F3C-3C93-46DD-8ABE-073A8DD6029E}" destId="{FED4D980-C80C-4CC3-A725-CA107882B21B}" srcOrd="0" destOrd="0" parTransId="{8DF05398-9CE3-4A3B-85B4-EBCB59A600A1}" sibTransId="{BDEABB27-17E8-4664-8B77-32237DEF1CC1}"/>
    <dgm:cxn modelId="{750F1A3B-7A55-8740-99F8-601BEE57AA32}" type="presOf" srcId="{A430F6B3-3B4A-47FE-8DC0-70C671C1DF44}" destId="{EFA27997-845E-0F4F-B4E3-595125542A66}" srcOrd="0" destOrd="0" presId="urn:microsoft.com/office/officeart/2017/3/layout/DropPinTimeline"/>
    <dgm:cxn modelId="{CE2FB960-2F95-2041-A267-560560C6077B}" type="presOf" srcId="{0E4C1C85-4EDD-481C-B804-BD4EEE1106BE}" destId="{691BDD10-30E5-4340-B9BB-3F6D48D2053F}" srcOrd="0" destOrd="0" presId="urn:microsoft.com/office/officeart/2017/3/layout/DropPinTimeline"/>
    <dgm:cxn modelId="{8BBDDF72-DEF7-034D-89DE-E1522F2C1533}" type="presOf" srcId="{4DB37B69-A8EA-42D3-83E2-7D15FA871FA0}" destId="{FE16A0ED-D419-BA43-B4AC-DB8131E6A761}" srcOrd="0" destOrd="0" presId="urn:microsoft.com/office/officeart/2017/3/layout/DropPinTimeline"/>
    <dgm:cxn modelId="{4148A981-7677-4BE9-8C3F-F48774E7808F}" srcId="{512F0F3C-3C93-46DD-8ABE-073A8DD6029E}" destId="{A430F6B3-3B4A-47FE-8DC0-70C671C1DF44}" srcOrd="2" destOrd="0" parTransId="{057D1B90-1B39-4EC2-90F3-B06B71EAFD9A}" sibTransId="{6686D564-2826-4FB6-A4CF-B3FB1607918A}"/>
    <dgm:cxn modelId="{F450238B-2EE8-6945-9101-E5A483C7EAE4}" type="presOf" srcId="{D80857B8-14D7-4378-89CC-AC42A57B678F}" destId="{49C7EB67-7B28-1A40-AFAD-11DB72FC88BA}" srcOrd="0" destOrd="0" presId="urn:microsoft.com/office/officeart/2017/3/layout/DropPinTimeline"/>
    <dgm:cxn modelId="{E2EFD2B2-8D9F-4906-9E1E-991B4331A08F}" srcId="{FED4D980-C80C-4CC3-A725-CA107882B21B}" destId="{0E4C1C85-4EDD-481C-B804-BD4EEE1106BE}" srcOrd="0" destOrd="0" parTransId="{2AA41CBB-7D80-401E-9B78-31D7906B680C}" sibTransId="{CE4DD38D-B6F9-43E4-9173-CB1F1109907E}"/>
    <dgm:cxn modelId="{3123ADB3-CEF6-43AB-9233-3F1F216250B6}" srcId="{4DB37B69-A8EA-42D3-83E2-7D15FA871FA0}" destId="{D80857B8-14D7-4378-89CC-AC42A57B678F}" srcOrd="0" destOrd="0" parTransId="{4584350A-A876-4EB4-B83B-AB674EC5CF7F}" sibTransId="{4226F44C-ED28-47D4-8E73-492530044596}"/>
    <dgm:cxn modelId="{6278C0CA-4163-1A45-9D00-C757FCB376FA}" type="presOf" srcId="{3CFBBC40-3DF1-48D5-AE5A-B49F7F0CF781}" destId="{71C94A6E-D651-3347-A657-AA056C686CC2}" srcOrd="0" destOrd="0" presId="urn:microsoft.com/office/officeart/2017/3/layout/DropPinTimeline"/>
    <dgm:cxn modelId="{FAF2C4D1-3092-4C46-8E53-491F145CCB88}" srcId="{A430F6B3-3B4A-47FE-8DC0-70C671C1DF44}" destId="{3CFBBC40-3DF1-48D5-AE5A-B49F7F0CF781}" srcOrd="0" destOrd="0" parTransId="{BED6D7BE-8061-4CAA-930C-BEA0FF05C4EF}" sibTransId="{BADC2C2F-BF6C-4408-B672-EF3D4B0FE9CD}"/>
    <dgm:cxn modelId="{D10DE1D5-CB49-4399-B939-6E69F13F6AF7}" srcId="{512F0F3C-3C93-46DD-8ABE-073A8DD6029E}" destId="{4DB37B69-A8EA-42D3-83E2-7D15FA871FA0}" srcOrd="1" destOrd="0" parTransId="{62E8AF67-5E99-4D2B-AB72-44EC06FC71C2}" sibTransId="{C8B48EA9-3A42-425B-948B-CDB1A02C2F14}"/>
    <dgm:cxn modelId="{6EDA9DE9-0B1E-CB45-94C2-DE1446E81D20}" type="presOf" srcId="{512F0F3C-3C93-46DD-8ABE-073A8DD6029E}" destId="{2F3A829D-149F-6049-9F63-4070EEBB63A2}" srcOrd="0" destOrd="0" presId="urn:microsoft.com/office/officeart/2017/3/layout/DropPinTimeline"/>
    <dgm:cxn modelId="{D26E7207-54CE-824D-9E9F-AE125DE3C77C}" type="presParOf" srcId="{2F3A829D-149F-6049-9F63-4070EEBB63A2}" destId="{1E1C88FC-621A-4C41-836B-2C91FF93F54D}" srcOrd="0" destOrd="0" presId="urn:microsoft.com/office/officeart/2017/3/layout/DropPinTimeline"/>
    <dgm:cxn modelId="{1AD520A3-1CA8-FD46-9FA7-1C591BC58797}" type="presParOf" srcId="{2F3A829D-149F-6049-9F63-4070EEBB63A2}" destId="{F0072F4C-44BD-5E4A-A6E7-28E17E4EAE16}" srcOrd="1" destOrd="0" presId="urn:microsoft.com/office/officeart/2017/3/layout/DropPinTimeline"/>
    <dgm:cxn modelId="{B11C70C6-96B3-D84A-B440-09E1C4657B3C}" type="presParOf" srcId="{F0072F4C-44BD-5E4A-A6E7-28E17E4EAE16}" destId="{714007EE-18C4-5D43-877A-8F9F9981BCD4}" srcOrd="0" destOrd="0" presId="urn:microsoft.com/office/officeart/2017/3/layout/DropPinTimeline"/>
    <dgm:cxn modelId="{D8D8BCE7-596A-D14A-B5A9-A2C3DEF22F78}" type="presParOf" srcId="{714007EE-18C4-5D43-877A-8F9F9981BCD4}" destId="{010DB3FF-EEC4-2840-88E4-ADF6E3E2ED12}" srcOrd="0" destOrd="0" presId="urn:microsoft.com/office/officeart/2017/3/layout/DropPinTimeline"/>
    <dgm:cxn modelId="{D6E2BB8F-0377-0C4E-9C44-A3EED82326FE}" type="presParOf" srcId="{714007EE-18C4-5D43-877A-8F9F9981BCD4}" destId="{639AE67B-2480-1A4A-9DA8-BA8E0402CB3C}" srcOrd="1" destOrd="0" presId="urn:microsoft.com/office/officeart/2017/3/layout/DropPinTimeline"/>
    <dgm:cxn modelId="{36DA281C-8520-F047-8894-430F7C552A1F}" type="presParOf" srcId="{639AE67B-2480-1A4A-9DA8-BA8E0402CB3C}" destId="{1E4E7EA3-2926-0B4C-8A07-BBBD758CD99D}" srcOrd="0" destOrd="0" presId="urn:microsoft.com/office/officeart/2017/3/layout/DropPinTimeline"/>
    <dgm:cxn modelId="{4AB729F1-BA59-1645-A1D0-C103BA802F11}" type="presParOf" srcId="{639AE67B-2480-1A4A-9DA8-BA8E0402CB3C}" destId="{387A037E-1720-5C4D-9855-91572163A004}" srcOrd="1" destOrd="0" presId="urn:microsoft.com/office/officeart/2017/3/layout/DropPinTimeline"/>
    <dgm:cxn modelId="{2734F12D-7201-294F-B684-CD539DBA2C09}" type="presParOf" srcId="{714007EE-18C4-5D43-877A-8F9F9981BCD4}" destId="{691BDD10-30E5-4340-B9BB-3F6D48D2053F}" srcOrd="2" destOrd="0" presId="urn:microsoft.com/office/officeart/2017/3/layout/DropPinTimeline"/>
    <dgm:cxn modelId="{54D827AF-C913-2641-BA8E-078FA91EB4B8}" type="presParOf" srcId="{714007EE-18C4-5D43-877A-8F9F9981BCD4}" destId="{3FB0F086-8B33-DC44-80B7-6DAF763C0D3F}" srcOrd="3" destOrd="0" presId="urn:microsoft.com/office/officeart/2017/3/layout/DropPinTimeline"/>
    <dgm:cxn modelId="{710A0F11-F16E-6E43-B98E-DCEE3FC95044}" type="presParOf" srcId="{714007EE-18C4-5D43-877A-8F9F9981BCD4}" destId="{7498DBD0-D4FF-D948-BB6D-2EA70E657CAF}" srcOrd="4" destOrd="0" presId="urn:microsoft.com/office/officeart/2017/3/layout/DropPinTimeline"/>
    <dgm:cxn modelId="{1E35E75E-E18E-7745-9132-8CEFBA53656F}" type="presParOf" srcId="{714007EE-18C4-5D43-877A-8F9F9981BCD4}" destId="{AB92BCA1-E32C-E94D-B6CF-ACD28C8C77D4}" srcOrd="5" destOrd="0" presId="urn:microsoft.com/office/officeart/2017/3/layout/DropPinTimeline"/>
    <dgm:cxn modelId="{B72EA37D-7D84-F346-80E6-568068A1179F}" type="presParOf" srcId="{F0072F4C-44BD-5E4A-A6E7-28E17E4EAE16}" destId="{7873B56D-2A20-4842-A67C-26BCE9922DA6}" srcOrd="1" destOrd="0" presId="urn:microsoft.com/office/officeart/2017/3/layout/DropPinTimeline"/>
    <dgm:cxn modelId="{BCC512D3-8B77-7F47-9CD4-95192C854C7D}" type="presParOf" srcId="{F0072F4C-44BD-5E4A-A6E7-28E17E4EAE16}" destId="{888685BB-1E84-EA4F-8C4C-6488DBC4258A}" srcOrd="2" destOrd="0" presId="urn:microsoft.com/office/officeart/2017/3/layout/DropPinTimeline"/>
    <dgm:cxn modelId="{2A1E3BA0-F752-5F4C-AE2A-009108614D06}" type="presParOf" srcId="{888685BB-1E84-EA4F-8C4C-6488DBC4258A}" destId="{B6AFA83C-A9C0-3441-ACFE-0CABD7C11EA8}" srcOrd="0" destOrd="0" presId="urn:microsoft.com/office/officeart/2017/3/layout/DropPinTimeline"/>
    <dgm:cxn modelId="{C9422358-5482-C34D-9A32-694E1FC6FD33}" type="presParOf" srcId="{888685BB-1E84-EA4F-8C4C-6488DBC4258A}" destId="{52F822D6-18C8-014F-9C8A-B39910B9DDCC}" srcOrd="1" destOrd="0" presId="urn:microsoft.com/office/officeart/2017/3/layout/DropPinTimeline"/>
    <dgm:cxn modelId="{F733E939-39B7-7B42-966D-773FC30156CB}" type="presParOf" srcId="{52F822D6-18C8-014F-9C8A-B39910B9DDCC}" destId="{2FE4E95B-1024-1F4C-A29D-F9537779C95C}" srcOrd="0" destOrd="0" presId="urn:microsoft.com/office/officeart/2017/3/layout/DropPinTimeline"/>
    <dgm:cxn modelId="{76C454CF-6FFC-7348-AEE4-A778D795D4DB}" type="presParOf" srcId="{52F822D6-18C8-014F-9C8A-B39910B9DDCC}" destId="{692C4317-A649-A840-8AE8-9ECB8AA834B0}" srcOrd="1" destOrd="0" presId="urn:microsoft.com/office/officeart/2017/3/layout/DropPinTimeline"/>
    <dgm:cxn modelId="{90171CD6-CAF5-2645-B3FA-5189606862DA}" type="presParOf" srcId="{888685BB-1E84-EA4F-8C4C-6488DBC4258A}" destId="{49C7EB67-7B28-1A40-AFAD-11DB72FC88BA}" srcOrd="2" destOrd="0" presId="urn:microsoft.com/office/officeart/2017/3/layout/DropPinTimeline"/>
    <dgm:cxn modelId="{F5553802-C0E2-3B4A-B027-E73F324D0787}" type="presParOf" srcId="{888685BB-1E84-EA4F-8C4C-6488DBC4258A}" destId="{FE16A0ED-D419-BA43-B4AC-DB8131E6A761}" srcOrd="3" destOrd="0" presId="urn:microsoft.com/office/officeart/2017/3/layout/DropPinTimeline"/>
    <dgm:cxn modelId="{5A0B123F-FBB3-1B4F-ABE2-65EEBBF4455B}" type="presParOf" srcId="{888685BB-1E84-EA4F-8C4C-6488DBC4258A}" destId="{55D9D4BB-390C-6B40-9CC8-57003A8081CE}" srcOrd="4" destOrd="0" presId="urn:microsoft.com/office/officeart/2017/3/layout/DropPinTimeline"/>
    <dgm:cxn modelId="{49ED200B-444C-1546-8F5C-ECAE721BEB5F}" type="presParOf" srcId="{888685BB-1E84-EA4F-8C4C-6488DBC4258A}" destId="{35F01BB1-46D7-464C-8D8B-BB26E5CC0D78}" srcOrd="5" destOrd="0" presId="urn:microsoft.com/office/officeart/2017/3/layout/DropPinTimeline"/>
    <dgm:cxn modelId="{1621FD6D-4170-C049-A6FB-D0A5D30FC15E}" type="presParOf" srcId="{F0072F4C-44BD-5E4A-A6E7-28E17E4EAE16}" destId="{6951F1B5-DF45-154D-8682-3D2139B4A4DE}" srcOrd="3" destOrd="0" presId="urn:microsoft.com/office/officeart/2017/3/layout/DropPinTimeline"/>
    <dgm:cxn modelId="{313D42DB-7F09-AA45-8F28-7FF6936C585A}" type="presParOf" srcId="{F0072F4C-44BD-5E4A-A6E7-28E17E4EAE16}" destId="{B8E008C9-ED1F-3E48-937B-530C9F6545D4}" srcOrd="4" destOrd="0" presId="urn:microsoft.com/office/officeart/2017/3/layout/DropPinTimeline"/>
    <dgm:cxn modelId="{13681F84-EBE2-D547-8F68-7590D12C8EA4}" type="presParOf" srcId="{B8E008C9-ED1F-3E48-937B-530C9F6545D4}" destId="{5A48022E-ED46-2F49-97DA-45B19CDE6D61}" srcOrd="0" destOrd="0" presId="urn:microsoft.com/office/officeart/2017/3/layout/DropPinTimeline"/>
    <dgm:cxn modelId="{5E189B6C-F1AF-8946-A7B6-EACBF749FE09}" type="presParOf" srcId="{B8E008C9-ED1F-3E48-937B-530C9F6545D4}" destId="{6E8B504D-7471-0549-80DD-112707C71DFD}" srcOrd="1" destOrd="0" presId="urn:microsoft.com/office/officeart/2017/3/layout/DropPinTimeline"/>
    <dgm:cxn modelId="{2C396FEA-B955-4E4C-A578-7D84F5FEA316}" type="presParOf" srcId="{6E8B504D-7471-0549-80DD-112707C71DFD}" destId="{2441D148-299B-0E4F-9C82-AEF6B602F098}" srcOrd="0" destOrd="0" presId="urn:microsoft.com/office/officeart/2017/3/layout/DropPinTimeline"/>
    <dgm:cxn modelId="{154FD17A-5DAC-5642-B0B3-41646A1F121F}" type="presParOf" srcId="{6E8B504D-7471-0549-80DD-112707C71DFD}" destId="{EFED1864-3B95-4043-B39F-5219833EF28E}" srcOrd="1" destOrd="0" presId="urn:microsoft.com/office/officeart/2017/3/layout/DropPinTimeline"/>
    <dgm:cxn modelId="{FF12C26B-1DC5-F043-91CC-E545ED427495}" type="presParOf" srcId="{B8E008C9-ED1F-3E48-937B-530C9F6545D4}" destId="{71C94A6E-D651-3347-A657-AA056C686CC2}" srcOrd="2" destOrd="0" presId="urn:microsoft.com/office/officeart/2017/3/layout/DropPinTimeline"/>
    <dgm:cxn modelId="{5096D09B-8F8F-B641-8F08-F47A8784B34F}" type="presParOf" srcId="{B8E008C9-ED1F-3E48-937B-530C9F6545D4}" destId="{EFA27997-845E-0F4F-B4E3-595125542A66}" srcOrd="3" destOrd="0" presId="urn:microsoft.com/office/officeart/2017/3/layout/DropPinTimeline"/>
    <dgm:cxn modelId="{C3BA355A-67E2-3F4E-90F3-A4F2A33AC529}" type="presParOf" srcId="{B8E008C9-ED1F-3E48-937B-530C9F6545D4}" destId="{5383EB6D-CFF6-E74F-BA82-6A61629C5E53}" srcOrd="4" destOrd="0" presId="urn:microsoft.com/office/officeart/2017/3/layout/DropPinTimeline"/>
    <dgm:cxn modelId="{1DD9C851-89AF-3E4C-A87B-CF02969D60F4}" type="presParOf" srcId="{B8E008C9-ED1F-3E48-937B-530C9F6545D4}" destId="{3B476867-4D35-1947-9EAC-5E4213BAD18B}"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1C88FC-621A-4C41-836B-2C91FF93F54D}">
      <dsp:nvSpPr>
        <dsp:cNvPr id="0" name=""/>
        <dsp:cNvSpPr/>
      </dsp:nvSpPr>
      <dsp:spPr>
        <a:xfrm>
          <a:off x="0" y="2048576"/>
          <a:ext cx="11475041"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1E4E7EA3-2926-0B4C-8A07-BBBD758CD99D}">
      <dsp:nvSpPr>
        <dsp:cNvPr id="0" name=""/>
        <dsp:cNvSpPr/>
      </dsp:nvSpPr>
      <dsp:spPr>
        <a:xfrm rot="8100000">
          <a:off x="68767" y="472116"/>
          <a:ext cx="301300" cy="301300"/>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7A037E-1720-5C4D-9855-91572163A004}">
      <dsp:nvSpPr>
        <dsp:cNvPr id="0" name=""/>
        <dsp:cNvSpPr/>
      </dsp:nvSpPr>
      <dsp:spPr>
        <a:xfrm>
          <a:off x="102239" y="505588"/>
          <a:ext cx="234357" cy="234357"/>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91BDD10-30E5-4340-B9BB-3F6D48D2053F}">
      <dsp:nvSpPr>
        <dsp:cNvPr id="0" name=""/>
        <dsp:cNvSpPr/>
      </dsp:nvSpPr>
      <dsp:spPr>
        <a:xfrm>
          <a:off x="432469" y="835819"/>
          <a:ext cx="4764820" cy="1212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While the airbag was introduced in the early 1970s, there was no monitor to know when the seats were empty, or if a child was occupying the space. Mercedes developed a sensor to detect both in 1997.</a:t>
          </a:r>
        </a:p>
      </dsp:txBody>
      <dsp:txXfrm>
        <a:off x="432469" y="835819"/>
        <a:ext cx="4764820" cy="1212757"/>
      </dsp:txXfrm>
    </dsp:sp>
    <dsp:sp modelId="{3FB0F086-8B33-DC44-80B7-6DAF763C0D3F}">
      <dsp:nvSpPr>
        <dsp:cNvPr id="0" name=""/>
        <dsp:cNvSpPr/>
      </dsp:nvSpPr>
      <dsp:spPr>
        <a:xfrm>
          <a:off x="432469" y="409715"/>
          <a:ext cx="4764820" cy="426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Early 1970s</a:t>
          </a:r>
        </a:p>
      </dsp:txBody>
      <dsp:txXfrm>
        <a:off x="432469" y="409715"/>
        <a:ext cx="4764820" cy="426103"/>
      </dsp:txXfrm>
    </dsp:sp>
    <dsp:sp modelId="{7498DBD0-D4FF-D948-BB6D-2EA70E657CAF}">
      <dsp:nvSpPr>
        <dsp:cNvPr id="0" name=""/>
        <dsp:cNvSpPr/>
      </dsp:nvSpPr>
      <dsp:spPr>
        <a:xfrm>
          <a:off x="219417" y="835819"/>
          <a:ext cx="0" cy="1212757"/>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10DB3FF-EEC4-2840-88E4-ADF6E3E2ED12}">
      <dsp:nvSpPr>
        <dsp:cNvPr id="0" name=""/>
        <dsp:cNvSpPr/>
      </dsp:nvSpPr>
      <dsp:spPr>
        <a:xfrm>
          <a:off x="181068" y="2010227"/>
          <a:ext cx="76698" cy="76698"/>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E4E95B-1024-1F4C-A29D-F9537779C95C}">
      <dsp:nvSpPr>
        <dsp:cNvPr id="0" name=""/>
        <dsp:cNvSpPr/>
      </dsp:nvSpPr>
      <dsp:spPr>
        <a:xfrm rot="18900000">
          <a:off x="2929548" y="3323735"/>
          <a:ext cx="301300" cy="301300"/>
        </a:xfrm>
        <a:prstGeom prst="teardrop">
          <a:avLst>
            <a:gd name="adj" fmla="val 115000"/>
          </a:avLst>
        </a:prstGeom>
        <a:solidFill>
          <a:schemeClr val="accent2">
            <a:hueOff val="-2968397"/>
            <a:satOff val="0"/>
            <a:lumOff val="-12059"/>
            <a:alphaOff val="0"/>
          </a:schemeClr>
        </a:solidFill>
        <a:ln w="12700" cap="flat" cmpd="sng" algn="ctr">
          <a:solidFill>
            <a:schemeClr val="accent2">
              <a:hueOff val="-2968397"/>
              <a:satOff val="0"/>
              <a:lumOff val="-12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2C4317-A649-A840-8AE8-9ECB8AA834B0}">
      <dsp:nvSpPr>
        <dsp:cNvPr id="0" name=""/>
        <dsp:cNvSpPr/>
      </dsp:nvSpPr>
      <dsp:spPr>
        <a:xfrm>
          <a:off x="2963020" y="3357207"/>
          <a:ext cx="234357" cy="234357"/>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9C7EB67-7B28-1A40-AFAD-11DB72FC88BA}">
      <dsp:nvSpPr>
        <dsp:cNvPr id="0" name=""/>
        <dsp:cNvSpPr/>
      </dsp:nvSpPr>
      <dsp:spPr>
        <a:xfrm>
          <a:off x="3293250" y="2048576"/>
          <a:ext cx="4764820" cy="1212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t>Headlights were improved greatly in 1992, with the introduction of High-Intensity Discharge Lamps</a:t>
          </a:r>
        </a:p>
      </dsp:txBody>
      <dsp:txXfrm>
        <a:off x="3293250" y="2048576"/>
        <a:ext cx="4764820" cy="1212757"/>
      </dsp:txXfrm>
    </dsp:sp>
    <dsp:sp modelId="{FE16A0ED-D419-BA43-B4AC-DB8131E6A761}">
      <dsp:nvSpPr>
        <dsp:cNvPr id="0" name=""/>
        <dsp:cNvSpPr/>
      </dsp:nvSpPr>
      <dsp:spPr>
        <a:xfrm>
          <a:off x="3293250" y="3261333"/>
          <a:ext cx="4764820" cy="426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1992</a:t>
          </a:r>
        </a:p>
      </dsp:txBody>
      <dsp:txXfrm>
        <a:off x="3293250" y="3261333"/>
        <a:ext cx="4764820" cy="426103"/>
      </dsp:txXfrm>
    </dsp:sp>
    <dsp:sp modelId="{55D9D4BB-390C-6B40-9CC8-57003A8081CE}">
      <dsp:nvSpPr>
        <dsp:cNvPr id="0" name=""/>
        <dsp:cNvSpPr/>
      </dsp:nvSpPr>
      <dsp:spPr>
        <a:xfrm>
          <a:off x="3080198" y="2048576"/>
          <a:ext cx="0" cy="1212757"/>
        </a:xfrm>
        <a:prstGeom prst="line">
          <a:avLst/>
        </a:prstGeom>
        <a:noFill/>
        <a:ln w="12700" cap="flat" cmpd="sng" algn="ctr">
          <a:solidFill>
            <a:schemeClr val="accent2">
              <a:hueOff val="-2968397"/>
              <a:satOff val="0"/>
              <a:lumOff val="-12059"/>
              <a:alphaOff val="0"/>
            </a:schemeClr>
          </a:solidFill>
          <a:prstDash val="dash"/>
          <a:miter lim="800000"/>
        </a:ln>
        <a:effectLst/>
      </dsp:spPr>
      <dsp:style>
        <a:lnRef idx="1">
          <a:scrgbClr r="0" g="0" b="0"/>
        </a:lnRef>
        <a:fillRef idx="0">
          <a:scrgbClr r="0" g="0" b="0"/>
        </a:fillRef>
        <a:effectRef idx="0">
          <a:scrgbClr r="0" g="0" b="0"/>
        </a:effectRef>
        <a:fontRef idx="minor"/>
      </dsp:style>
    </dsp:sp>
    <dsp:sp modelId="{B6AFA83C-A9C0-3441-ACFE-0CABD7C11EA8}">
      <dsp:nvSpPr>
        <dsp:cNvPr id="0" name=""/>
        <dsp:cNvSpPr/>
      </dsp:nvSpPr>
      <dsp:spPr>
        <a:xfrm>
          <a:off x="3041849" y="2010227"/>
          <a:ext cx="76698" cy="76698"/>
        </a:xfrm>
        <a:prstGeom prst="ellipse">
          <a:avLst/>
        </a:prstGeom>
        <a:solidFill>
          <a:schemeClr val="accent2">
            <a:hueOff val="-2968397"/>
            <a:satOff val="0"/>
            <a:lumOff val="-12059"/>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41D148-299B-0E4F-9C82-AEF6B602F098}">
      <dsp:nvSpPr>
        <dsp:cNvPr id="0" name=""/>
        <dsp:cNvSpPr/>
      </dsp:nvSpPr>
      <dsp:spPr>
        <a:xfrm rot="8100000">
          <a:off x="5790329" y="472116"/>
          <a:ext cx="301300" cy="301300"/>
        </a:xfrm>
        <a:prstGeom prst="teardrop">
          <a:avLst>
            <a:gd name="adj" fmla="val 115000"/>
          </a:avLst>
        </a:prstGeom>
        <a:solidFill>
          <a:schemeClr val="accent2">
            <a:hueOff val="-5936795"/>
            <a:satOff val="0"/>
            <a:lumOff val="-24118"/>
            <a:alphaOff val="0"/>
          </a:schemeClr>
        </a:solidFill>
        <a:ln w="12700" cap="flat" cmpd="sng" algn="ctr">
          <a:solidFill>
            <a:schemeClr val="accent2">
              <a:hueOff val="-5936795"/>
              <a:satOff val="0"/>
              <a:lumOff val="-2411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ED1864-3B95-4043-B39F-5219833EF28E}">
      <dsp:nvSpPr>
        <dsp:cNvPr id="0" name=""/>
        <dsp:cNvSpPr/>
      </dsp:nvSpPr>
      <dsp:spPr>
        <a:xfrm>
          <a:off x="5823801" y="505588"/>
          <a:ext cx="234357" cy="234357"/>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1C94A6E-D651-3347-A657-AA056C686CC2}">
      <dsp:nvSpPr>
        <dsp:cNvPr id="0" name=""/>
        <dsp:cNvSpPr/>
      </dsp:nvSpPr>
      <dsp:spPr>
        <a:xfrm>
          <a:off x="6154031" y="835819"/>
          <a:ext cx="4764820" cy="1212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OBD II was a massive improvement between the car and the owner. Introduced in 1996, this second iteration of onboard diagnostics gave clearer instructions pointing to the direct issue within an engine</a:t>
          </a:r>
        </a:p>
      </dsp:txBody>
      <dsp:txXfrm>
        <a:off x="6154031" y="835819"/>
        <a:ext cx="4764820" cy="1212757"/>
      </dsp:txXfrm>
    </dsp:sp>
    <dsp:sp modelId="{EFA27997-845E-0F4F-B4E3-595125542A66}">
      <dsp:nvSpPr>
        <dsp:cNvPr id="0" name=""/>
        <dsp:cNvSpPr/>
      </dsp:nvSpPr>
      <dsp:spPr>
        <a:xfrm>
          <a:off x="6154031" y="409715"/>
          <a:ext cx="4764820" cy="426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1996</a:t>
          </a:r>
        </a:p>
      </dsp:txBody>
      <dsp:txXfrm>
        <a:off x="6154031" y="409715"/>
        <a:ext cx="4764820" cy="426103"/>
      </dsp:txXfrm>
    </dsp:sp>
    <dsp:sp modelId="{5383EB6D-CFF6-E74F-BA82-6A61629C5E53}">
      <dsp:nvSpPr>
        <dsp:cNvPr id="0" name=""/>
        <dsp:cNvSpPr/>
      </dsp:nvSpPr>
      <dsp:spPr>
        <a:xfrm>
          <a:off x="5940979" y="835819"/>
          <a:ext cx="0" cy="1212757"/>
        </a:xfrm>
        <a:prstGeom prst="line">
          <a:avLst/>
        </a:prstGeom>
        <a:noFill/>
        <a:ln w="12700" cap="flat" cmpd="sng" algn="ctr">
          <a:solidFill>
            <a:schemeClr val="accent2">
              <a:hueOff val="-5936795"/>
              <a:satOff val="0"/>
              <a:lumOff val="-24118"/>
              <a:alphaOff val="0"/>
            </a:schemeClr>
          </a:solidFill>
          <a:prstDash val="dash"/>
          <a:miter lim="800000"/>
        </a:ln>
        <a:effectLst/>
      </dsp:spPr>
      <dsp:style>
        <a:lnRef idx="1">
          <a:scrgbClr r="0" g="0" b="0"/>
        </a:lnRef>
        <a:fillRef idx="0">
          <a:scrgbClr r="0" g="0" b="0"/>
        </a:fillRef>
        <a:effectRef idx="0">
          <a:scrgbClr r="0" g="0" b="0"/>
        </a:effectRef>
        <a:fontRef idx="minor"/>
      </dsp:style>
    </dsp:sp>
    <dsp:sp modelId="{5A48022E-ED46-2F49-97DA-45B19CDE6D61}">
      <dsp:nvSpPr>
        <dsp:cNvPr id="0" name=""/>
        <dsp:cNvSpPr/>
      </dsp:nvSpPr>
      <dsp:spPr>
        <a:xfrm>
          <a:off x="5902630" y="2010227"/>
          <a:ext cx="76698" cy="76698"/>
        </a:xfrm>
        <a:prstGeom prst="ellipse">
          <a:avLst/>
        </a:prstGeom>
        <a:solidFill>
          <a:schemeClr val="accent2">
            <a:hueOff val="-5936795"/>
            <a:satOff val="0"/>
            <a:lumOff val="-24118"/>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5/3/24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700486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5/3/24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77687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5/3/24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416835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5/3/24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576737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5/3/24</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91558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5/3/24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587541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5/3/24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796199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5/3/24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91130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5/3/24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183828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5/3/24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1101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5/3/24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42772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5/3/24</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3138454913"/>
      </p:ext>
    </p:extLst>
  </p:cSld>
  <p:clrMap bg1="dk1" tx1="lt1" bg2="dk2" tx2="lt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11" r:id="rId6"/>
    <p:sldLayoutId id="2147483806" r:id="rId7"/>
    <p:sldLayoutId id="2147483807" r:id="rId8"/>
    <p:sldLayoutId id="2147483808" r:id="rId9"/>
    <p:sldLayoutId id="2147483810" r:id="rId10"/>
    <p:sldLayoutId id="2147483809"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A7376E-B271-678D-3B38-CCB6B9AE4CEF}"/>
              </a:ext>
            </a:extLst>
          </p:cNvPr>
          <p:cNvSpPr>
            <a:spLocks noGrp="1"/>
          </p:cNvSpPr>
          <p:nvPr>
            <p:ph type="ctrTitle"/>
          </p:nvPr>
        </p:nvSpPr>
        <p:spPr>
          <a:xfrm>
            <a:off x="540000" y="540000"/>
            <a:ext cx="5437187" cy="4792050"/>
          </a:xfrm>
        </p:spPr>
        <p:txBody>
          <a:bodyPr anchor="t">
            <a:normAutofit/>
          </a:bodyPr>
          <a:lstStyle/>
          <a:p>
            <a:r>
              <a:rPr lang="en-US" sz="8100"/>
              <a:t>Automotive System Security</a:t>
            </a:r>
          </a:p>
        </p:txBody>
      </p:sp>
      <p:sp>
        <p:nvSpPr>
          <p:cNvPr id="3" name="Subtitle 2">
            <a:extLst>
              <a:ext uri="{FF2B5EF4-FFF2-40B4-BE49-F238E27FC236}">
                <a16:creationId xmlns:a16="http://schemas.microsoft.com/office/drawing/2014/main" id="{2C5B08E5-C922-8703-C78C-FF535D17B6D6}"/>
              </a:ext>
            </a:extLst>
          </p:cNvPr>
          <p:cNvSpPr>
            <a:spLocks noGrp="1"/>
          </p:cNvSpPr>
          <p:nvPr>
            <p:ph type="subTitle" idx="1"/>
          </p:nvPr>
        </p:nvSpPr>
        <p:spPr>
          <a:xfrm>
            <a:off x="550864" y="5516562"/>
            <a:ext cx="4500562" cy="796311"/>
          </a:xfrm>
        </p:spPr>
        <p:txBody>
          <a:bodyPr anchor="b">
            <a:normAutofit/>
          </a:bodyPr>
          <a:lstStyle/>
          <a:p>
            <a:r>
              <a:rPr lang="en-US" dirty="0"/>
              <a:t>Connor Patchen and Jadyn Moore</a:t>
            </a:r>
          </a:p>
        </p:txBody>
      </p:sp>
      <p:grpSp>
        <p:nvGrpSpPr>
          <p:cNvPr id="103" name="Group 102">
            <a:extLst>
              <a:ext uri="{FF2B5EF4-FFF2-40B4-BE49-F238E27FC236}">
                <a16:creationId xmlns:a16="http://schemas.microsoft.com/office/drawing/2014/main" id="{A7014575-F0CE-4EAB-917E-3325411BA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04" name="Oval 103">
              <a:extLst>
                <a:ext uri="{FF2B5EF4-FFF2-40B4-BE49-F238E27FC236}">
                  <a16:creationId xmlns:a16="http://schemas.microsoft.com/office/drawing/2014/main" id="{2DB3702B-264B-4A16-B3FF-E2B1366D57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92A33E2F-6DB3-47D1-B577-F0D4289E8A3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a:extLst>
                <a:ext uri="{FF2B5EF4-FFF2-40B4-BE49-F238E27FC236}">
                  <a16:creationId xmlns:a16="http://schemas.microsoft.com/office/drawing/2014/main" id="{A4F24FF8-D392-412B-AB34-A7D89311B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5" name="Picture 94" descr="A green padlock on a circuit board&#10;&#10;Description automatically generated">
            <a:extLst>
              <a:ext uri="{FF2B5EF4-FFF2-40B4-BE49-F238E27FC236}">
                <a16:creationId xmlns:a16="http://schemas.microsoft.com/office/drawing/2014/main" id="{66F7E348-7413-125B-0707-FACAC5DD7EC4}"/>
              </a:ext>
            </a:extLst>
          </p:cNvPr>
          <p:cNvPicPr>
            <a:picLocks noChangeAspect="1"/>
          </p:cNvPicPr>
          <p:nvPr/>
        </p:nvPicPr>
        <p:blipFill rotWithShape="1">
          <a:blip r:embed="rId2"/>
          <a:srcRect l="21763" r="21987"/>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317454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3BAC-B500-9623-D367-EB9EAC3CA86B}"/>
              </a:ext>
            </a:extLst>
          </p:cNvPr>
          <p:cNvSpPr>
            <a:spLocks noGrp="1"/>
          </p:cNvSpPr>
          <p:nvPr>
            <p:ph type="title"/>
          </p:nvPr>
        </p:nvSpPr>
        <p:spPr/>
        <p:txBody>
          <a:bodyPr/>
          <a:lstStyle/>
          <a:p>
            <a:r>
              <a:rPr lang="en-US"/>
              <a:t>Future Innovations Cont.</a:t>
            </a:r>
          </a:p>
        </p:txBody>
      </p:sp>
      <p:sp>
        <p:nvSpPr>
          <p:cNvPr id="3" name="Content Placeholder 2">
            <a:extLst>
              <a:ext uri="{FF2B5EF4-FFF2-40B4-BE49-F238E27FC236}">
                <a16:creationId xmlns:a16="http://schemas.microsoft.com/office/drawing/2014/main" id="{04A964A1-FC04-565B-71F4-533F004776EB}"/>
              </a:ext>
            </a:extLst>
          </p:cNvPr>
          <p:cNvSpPr>
            <a:spLocks noGrp="1"/>
          </p:cNvSpPr>
          <p:nvPr>
            <p:ph idx="1"/>
          </p:nvPr>
        </p:nvSpPr>
        <p:spPr/>
        <p:txBody>
          <a:bodyPr/>
          <a:lstStyle/>
          <a:p>
            <a:r>
              <a:rPr lang="en-US" dirty="0"/>
              <a:t>Secure updates are and will be necessary in order for cars and trucks to receive the correct software needed to operate and stay safe.</a:t>
            </a:r>
          </a:p>
          <a:p>
            <a:r>
              <a:rPr lang="en-US" dirty="0"/>
              <a:t>Secure boot allows cars to scan their systems upon activation to make sure no malicious content has been installed in the car without the owners notice.</a:t>
            </a:r>
          </a:p>
          <a:p>
            <a:r>
              <a:rPr lang="en-US" dirty="0"/>
              <a:t>Constant monitoring of the vehicles network is needed due to features such as the infotainment system. Some network connections include MACsec, IPsec, and TLS.</a:t>
            </a:r>
          </a:p>
          <a:p>
            <a:r>
              <a:rPr lang="en-US" dirty="0"/>
              <a:t>The United Nations has created UNECE 155 and UNECE 156 that set recommended guidelines to follow in regards to automotive security. </a:t>
            </a:r>
            <a:endParaRPr lang="en-US"/>
          </a:p>
        </p:txBody>
      </p:sp>
    </p:spTree>
    <p:extLst>
      <p:ext uri="{BB962C8B-B14F-4D97-AF65-F5344CB8AC3E}">
        <p14:creationId xmlns:p14="http://schemas.microsoft.com/office/powerpoint/2010/main" val="585002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7" name="Rectangle 1066">
            <a:extLst>
              <a:ext uri="{FF2B5EF4-FFF2-40B4-BE49-F238E27FC236}">
                <a16:creationId xmlns:a16="http://schemas.microsoft.com/office/drawing/2014/main" id="{CA9CD3E6-968F-41B1-B6FA-C6FD9B728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710041-642C-E16C-3540-1C921A350152}"/>
              </a:ext>
            </a:extLst>
          </p:cNvPr>
          <p:cNvSpPr>
            <a:spLocks noGrp="1"/>
          </p:cNvSpPr>
          <p:nvPr>
            <p:ph type="title"/>
          </p:nvPr>
        </p:nvSpPr>
        <p:spPr>
          <a:xfrm>
            <a:off x="540000" y="540000"/>
            <a:ext cx="4500561" cy="1953501"/>
          </a:xfrm>
        </p:spPr>
        <p:txBody>
          <a:bodyPr anchor="t">
            <a:normAutofit/>
          </a:bodyPr>
          <a:lstStyle/>
          <a:p>
            <a:r>
              <a:rPr lang="en-US" dirty="0"/>
              <a:t>History</a:t>
            </a:r>
          </a:p>
        </p:txBody>
      </p:sp>
      <p:sp>
        <p:nvSpPr>
          <p:cNvPr id="3" name="Content Placeholder 2">
            <a:extLst>
              <a:ext uri="{FF2B5EF4-FFF2-40B4-BE49-F238E27FC236}">
                <a16:creationId xmlns:a16="http://schemas.microsoft.com/office/drawing/2014/main" id="{3160682D-2C4B-C4F3-6CD4-837397BA079A}"/>
              </a:ext>
            </a:extLst>
          </p:cNvPr>
          <p:cNvSpPr>
            <a:spLocks noGrp="1"/>
          </p:cNvSpPr>
          <p:nvPr>
            <p:ph idx="1"/>
          </p:nvPr>
        </p:nvSpPr>
        <p:spPr>
          <a:xfrm>
            <a:off x="5232400" y="540000"/>
            <a:ext cx="6408738" cy="6201042"/>
          </a:xfrm>
        </p:spPr>
        <p:txBody>
          <a:bodyPr anchor="t">
            <a:normAutofit lnSpcReduction="10000"/>
          </a:bodyPr>
          <a:lstStyle/>
          <a:p>
            <a:r>
              <a:rPr lang="en-US" dirty="0"/>
              <a:t>In the early 1900s, the removable steering wheel was introduced</a:t>
            </a:r>
          </a:p>
          <a:p>
            <a:r>
              <a:rPr lang="en-US" dirty="0"/>
              <a:t>In the early 1920s, we see the first instance of locks on doors. While they were easy to pick, this would be a vital invention for the future of cars</a:t>
            </a:r>
          </a:p>
          <a:p>
            <a:r>
              <a:rPr lang="en-US" dirty="0"/>
              <a:t>Electronic ignitions were introduced in the 1940s, offering a more reliable driving experience</a:t>
            </a:r>
          </a:p>
          <a:p>
            <a:r>
              <a:rPr lang="en-US" dirty="0"/>
              <a:t>Moving into the late 60s, Volkswagen released the first car with an engine computer</a:t>
            </a:r>
          </a:p>
          <a:p>
            <a:r>
              <a:rPr lang="en-US" dirty="0"/>
              <a:t>In 1968, the cassette player developed by Philips was added to vehicles</a:t>
            </a:r>
          </a:p>
          <a:p>
            <a:r>
              <a:rPr lang="en-US" dirty="0"/>
              <a:t>Connected cars, introduced in 1996 by GM used the owner's cell phone to call 911 in an accident</a:t>
            </a:r>
          </a:p>
          <a:p>
            <a:r>
              <a:rPr lang="en-US" dirty="0"/>
              <a:t>Tesla autopilot was introduced in 2014 consequently launching a widespread development of self-driving technologies</a:t>
            </a:r>
          </a:p>
          <a:p>
            <a:endParaRPr lang="en-US" dirty="0"/>
          </a:p>
          <a:p>
            <a:endParaRPr lang="en-US" dirty="0"/>
          </a:p>
          <a:p>
            <a:endParaRPr lang="en-US" dirty="0"/>
          </a:p>
        </p:txBody>
      </p:sp>
      <p:grpSp>
        <p:nvGrpSpPr>
          <p:cNvPr id="1069" name="Group 1068">
            <a:extLst>
              <a:ext uri="{FF2B5EF4-FFF2-40B4-BE49-F238E27FC236}">
                <a16:creationId xmlns:a16="http://schemas.microsoft.com/office/drawing/2014/main" id="{2F76036C-C247-4F63-AE7F-2ADB1D496E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671579"/>
            <a:ext cx="4946649" cy="4792115"/>
            <a:chOff x="0" y="1671579"/>
            <a:chExt cx="4946649" cy="4792115"/>
          </a:xfrm>
        </p:grpSpPr>
        <p:sp>
          <p:nvSpPr>
            <p:cNvPr id="1070" name="Oval 1069">
              <a:extLst>
                <a:ext uri="{FF2B5EF4-FFF2-40B4-BE49-F238E27FC236}">
                  <a16:creationId xmlns:a16="http://schemas.microsoft.com/office/drawing/2014/main" id="{76E007C2-3152-4316-9102-D76C4E77FF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154534" y="1671579"/>
              <a:ext cx="4792115" cy="4792115"/>
            </a:xfrm>
            <a:prstGeom prst="ellipse">
              <a:avLst/>
            </a:prstGeom>
            <a:solidFill>
              <a:schemeClr val="accent2">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1" name="Oval 1070">
              <a:extLst>
                <a:ext uri="{FF2B5EF4-FFF2-40B4-BE49-F238E27FC236}">
                  <a16:creationId xmlns:a16="http://schemas.microsoft.com/office/drawing/2014/main" id="{097CD397-C9CD-43FA-ABEF-9C3530B0009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2115933"/>
              <a:ext cx="4320000" cy="4320000"/>
            </a:xfrm>
            <a:prstGeom prst="ellipse">
              <a:avLst/>
            </a:prstGeom>
            <a:solidFill>
              <a:schemeClr val="accent1">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Quick Release Steering Wheel - Page 2 - The 'E' Type Forum">
            <a:extLst>
              <a:ext uri="{FF2B5EF4-FFF2-40B4-BE49-F238E27FC236}">
                <a16:creationId xmlns:a16="http://schemas.microsoft.com/office/drawing/2014/main" id="{6DB42B56-33FC-5D85-D033-B6FF312270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62" r="2138"/>
          <a:stretch/>
        </p:blipFill>
        <p:spPr bwMode="auto">
          <a:xfrm>
            <a:off x="579025" y="2169113"/>
            <a:ext cx="4320000" cy="4320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noFill/>
          <a:effectLst>
            <a:softEdge rad="508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15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42CDA6-777E-8B17-1C54-295566DAC941}"/>
              </a:ext>
            </a:extLst>
          </p:cNvPr>
          <p:cNvSpPr>
            <a:spLocks noGrp="1"/>
          </p:cNvSpPr>
          <p:nvPr>
            <p:ph type="title"/>
          </p:nvPr>
        </p:nvSpPr>
        <p:spPr>
          <a:xfrm>
            <a:off x="540000" y="540000"/>
            <a:ext cx="11101135" cy="1809500"/>
          </a:xfrm>
        </p:spPr>
        <p:txBody>
          <a:bodyPr anchor="t">
            <a:normAutofit/>
          </a:bodyPr>
          <a:lstStyle/>
          <a:p>
            <a:r>
              <a:rPr lang="en-US" dirty="0"/>
              <a:t>Innovations</a:t>
            </a:r>
          </a:p>
        </p:txBody>
      </p:sp>
      <p:graphicFrame>
        <p:nvGraphicFramePr>
          <p:cNvPr id="5" name="Content Placeholder 2">
            <a:extLst>
              <a:ext uri="{FF2B5EF4-FFF2-40B4-BE49-F238E27FC236}">
                <a16:creationId xmlns:a16="http://schemas.microsoft.com/office/drawing/2014/main" id="{EF7B6288-66B6-C81C-9091-A592F6877D26}"/>
              </a:ext>
            </a:extLst>
          </p:cNvPr>
          <p:cNvGraphicFramePr>
            <a:graphicFrameLocks noGrp="1"/>
          </p:cNvGraphicFramePr>
          <p:nvPr>
            <p:ph idx="1"/>
            <p:extLst>
              <p:ext uri="{D42A27DB-BD31-4B8C-83A1-F6EECF244321}">
                <p14:modId xmlns:p14="http://schemas.microsoft.com/office/powerpoint/2010/main" val="42701521"/>
              </p:ext>
            </p:extLst>
          </p:nvPr>
        </p:nvGraphicFramePr>
        <p:xfrm>
          <a:off x="539749" y="2211572"/>
          <a:ext cx="11475041" cy="40971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6642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6" name="Group 1045">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047" name="Rectangle 1046">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Oval 1047">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Oval 1048">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7" name="Group 1036">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042" name="Rectangle 1041">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1042">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0" name="Group 1049">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040" name="Rectangle 1039">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9" name="Rectangle 1038">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5" name="Rectangle 1044">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7F726884-76F6-919F-2E59-D9F441EB7509}"/>
              </a:ext>
            </a:extLst>
          </p:cNvPr>
          <p:cNvSpPr>
            <a:spLocks noGrp="1"/>
          </p:cNvSpPr>
          <p:nvPr>
            <p:ph type="title"/>
          </p:nvPr>
        </p:nvSpPr>
        <p:spPr>
          <a:xfrm>
            <a:off x="7086315" y="545126"/>
            <a:ext cx="4554821" cy="2186096"/>
          </a:xfrm>
        </p:spPr>
        <p:txBody>
          <a:bodyPr anchor="t">
            <a:normAutofit/>
          </a:bodyPr>
          <a:lstStyle/>
          <a:p>
            <a:r>
              <a:rPr lang="en-US" dirty="0"/>
              <a:t>The Jeep Breach</a:t>
            </a:r>
          </a:p>
        </p:txBody>
      </p:sp>
      <p:pic>
        <p:nvPicPr>
          <p:cNvPr id="1026" name="Picture 2" descr="Hackers Remotely Kill a Jeep on a Highway | WIRED">
            <a:extLst>
              <a:ext uri="{FF2B5EF4-FFF2-40B4-BE49-F238E27FC236}">
                <a16:creationId xmlns:a16="http://schemas.microsoft.com/office/drawing/2014/main" id="{C10396E3-2C5F-36DD-61E4-19CCAC3FE1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000" y="1722880"/>
            <a:ext cx="6049714" cy="340296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F2238E5-6D38-A3FF-72F8-D89155FB3741}"/>
              </a:ext>
            </a:extLst>
          </p:cNvPr>
          <p:cNvSpPr>
            <a:spLocks noGrp="1"/>
          </p:cNvSpPr>
          <p:nvPr>
            <p:ph idx="1"/>
          </p:nvPr>
        </p:nvSpPr>
        <p:spPr>
          <a:xfrm>
            <a:off x="7104063" y="2947121"/>
            <a:ext cx="4537073" cy="3361604"/>
          </a:xfrm>
        </p:spPr>
        <p:txBody>
          <a:bodyPr anchor="t">
            <a:normAutofit/>
          </a:bodyPr>
          <a:lstStyle/>
          <a:p>
            <a:r>
              <a:rPr lang="en-US" dirty="0"/>
              <a:t>In 2015, two men named Charlie Miller and Chris </a:t>
            </a:r>
            <a:r>
              <a:rPr lang="en-US" dirty="0" err="1"/>
              <a:t>Valasek</a:t>
            </a:r>
            <a:r>
              <a:rPr lang="en-US" dirty="0"/>
              <a:t> breached a Jeep Cherokee</a:t>
            </a:r>
          </a:p>
          <a:p>
            <a:r>
              <a:rPr lang="en-US" dirty="0"/>
              <a:t>Through an independent software development, they were able to remotely access the entire car</a:t>
            </a:r>
          </a:p>
          <a:p>
            <a:r>
              <a:rPr lang="en-US" dirty="0"/>
              <a:t>While a simulated exercise, the probability raised some questions</a:t>
            </a:r>
          </a:p>
          <a:p>
            <a:endParaRPr lang="en-US" dirty="0"/>
          </a:p>
        </p:txBody>
      </p:sp>
    </p:spTree>
    <p:extLst>
      <p:ext uri="{BB962C8B-B14F-4D97-AF65-F5344CB8AC3E}">
        <p14:creationId xmlns:p14="http://schemas.microsoft.com/office/powerpoint/2010/main" val="1676168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987A62DB-71D7-497D-BE1C-933ECB515A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32" name="Oval 31">
              <a:extLst>
                <a:ext uri="{FF2B5EF4-FFF2-40B4-BE49-F238E27FC236}">
                  <a16:creationId xmlns:a16="http://schemas.microsoft.com/office/drawing/2014/main" id="{FDAC2767-A7E3-4697-90F6-443A583140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B23E396-A746-411A-8709-32ABC4DDEA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D135C986-CB82-4211-A910-D232B9BCA1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36" name="Freeform: Shape 35">
            <a:extLst>
              <a:ext uri="{FF2B5EF4-FFF2-40B4-BE49-F238E27FC236}">
                <a16:creationId xmlns:a16="http://schemas.microsoft.com/office/drawing/2014/main" id="{837F2C8F-CC11-4A18-AA7E-AE8C022CD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0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CC1B53-4316-48F8-13B4-3475318D0D8C}"/>
              </a:ext>
            </a:extLst>
          </p:cNvPr>
          <p:cNvSpPr>
            <a:spLocks noGrp="1"/>
          </p:cNvSpPr>
          <p:nvPr>
            <p:ph type="title"/>
          </p:nvPr>
        </p:nvSpPr>
        <p:spPr>
          <a:xfrm>
            <a:off x="540000" y="540000"/>
            <a:ext cx="4500561" cy="2181946"/>
          </a:xfrm>
        </p:spPr>
        <p:txBody>
          <a:bodyPr anchor="t">
            <a:normAutofit/>
          </a:bodyPr>
          <a:lstStyle/>
          <a:p>
            <a:r>
              <a:rPr lang="en-US" sz="3300" dirty="0"/>
              <a:t>10 Million U.S. Vehicle Owners’ Personal Data Exposed</a:t>
            </a:r>
          </a:p>
        </p:txBody>
      </p:sp>
      <p:sp>
        <p:nvSpPr>
          <p:cNvPr id="3" name="Content Placeholder 2">
            <a:extLst>
              <a:ext uri="{FF2B5EF4-FFF2-40B4-BE49-F238E27FC236}">
                <a16:creationId xmlns:a16="http://schemas.microsoft.com/office/drawing/2014/main" id="{19FEEE8F-B006-CFE5-3496-049588547BA4}"/>
              </a:ext>
            </a:extLst>
          </p:cNvPr>
          <p:cNvSpPr>
            <a:spLocks noGrp="1"/>
          </p:cNvSpPr>
          <p:nvPr>
            <p:ph idx="1"/>
          </p:nvPr>
        </p:nvSpPr>
        <p:spPr>
          <a:xfrm>
            <a:off x="550862" y="2498651"/>
            <a:ext cx="4902173" cy="4072270"/>
          </a:xfrm>
        </p:spPr>
        <p:txBody>
          <a:bodyPr anchor="t">
            <a:normAutofit/>
          </a:bodyPr>
          <a:lstStyle/>
          <a:p>
            <a:pPr>
              <a:lnSpc>
                <a:spcPct val="150000"/>
              </a:lnSpc>
            </a:pPr>
            <a:r>
              <a:rPr lang="en-US" sz="1600" dirty="0"/>
              <a:t>Security researchers at Kromtech Security stated the leaked PII included customer names, addresses, dates of birth, and gender</a:t>
            </a:r>
          </a:p>
          <a:p>
            <a:pPr>
              <a:lnSpc>
                <a:spcPct val="150000"/>
              </a:lnSpc>
            </a:pPr>
            <a:r>
              <a:rPr lang="en-US" sz="1600" dirty="0"/>
              <a:t>Researcher Bob </a:t>
            </a:r>
            <a:r>
              <a:rPr lang="en-US" sz="1600" dirty="0" err="1"/>
              <a:t>Diachenko</a:t>
            </a:r>
            <a:r>
              <a:rPr lang="en-US" sz="1600" dirty="0"/>
              <a:t> noted “sophisticated criminals have now created a way to combine traditional offline crimes like stealing cars and technology”</a:t>
            </a:r>
          </a:p>
          <a:p>
            <a:pPr>
              <a:lnSpc>
                <a:spcPct val="150000"/>
              </a:lnSpc>
            </a:pPr>
            <a:r>
              <a:rPr lang="en-US" sz="1600" dirty="0"/>
              <a:t>This gives us a look into the rapid rise of car copying, a crime that has become increasingly popular in the past few years</a:t>
            </a:r>
          </a:p>
          <a:p>
            <a:pPr>
              <a:lnSpc>
                <a:spcPct val="115000"/>
              </a:lnSpc>
            </a:pPr>
            <a:endParaRPr lang="en-US" sz="1600" dirty="0"/>
          </a:p>
        </p:txBody>
      </p:sp>
      <p:pic>
        <p:nvPicPr>
          <p:cNvPr id="7" name="Graphic 6" descr="Programmer">
            <a:extLst>
              <a:ext uri="{FF2B5EF4-FFF2-40B4-BE49-F238E27FC236}">
                <a16:creationId xmlns:a16="http://schemas.microsoft.com/office/drawing/2014/main" id="{554F7F2C-5E7C-2B3B-DF7B-3830AE49C0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25000" y="1629000"/>
            <a:ext cx="3600000" cy="3600000"/>
          </a:xfrm>
          <a:prstGeom prst="rect">
            <a:avLst/>
          </a:prstGeom>
        </p:spPr>
      </p:pic>
    </p:spTree>
    <p:extLst>
      <p:ext uri="{BB962C8B-B14F-4D97-AF65-F5344CB8AC3E}">
        <p14:creationId xmlns:p14="http://schemas.microsoft.com/office/powerpoint/2010/main" val="571466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3" name="Group 1032">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034" name="Rectangle 1033">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Oval 1034">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Oval 1035">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7" name="Group 1036">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042" name="Rectangle 1041">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1042">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8" name="Group 1037">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040" name="Rectangle 1039">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9" name="Rectangle 1038">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5" name="Rectangle 1044">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B0104E60-18A1-4E67-BE56-3C9E4048662B}"/>
              </a:ext>
            </a:extLst>
          </p:cNvPr>
          <p:cNvSpPr>
            <a:spLocks noGrp="1"/>
          </p:cNvSpPr>
          <p:nvPr>
            <p:ph type="title"/>
          </p:nvPr>
        </p:nvSpPr>
        <p:spPr>
          <a:xfrm>
            <a:off x="6226963" y="133405"/>
            <a:ext cx="4554821" cy="2186096"/>
          </a:xfrm>
        </p:spPr>
        <p:txBody>
          <a:bodyPr anchor="t">
            <a:normAutofit/>
          </a:bodyPr>
          <a:lstStyle/>
          <a:p>
            <a:r>
              <a:rPr lang="en-US" sz="5600" dirty="0"/>
              <a:t>David </a:t>
            </a:r>
            <a:r>
              <a:rPr lang="en-US" sz="5600" dirty="0" err="1"/>
              <a:t>Bombal</a:t>
            </a:r>
            <a:r>
              <a:rPr lang="en-US" sz="5600" dirty="0"/>
              <a:t> Interview</a:t>
            </a:r>
          </a:p>
        </p:txBody>
      </p:sp>
      <p:pic>
        <p:nvPicPr>
          <p:cNvPr id="1026" name="Picture 2" descr="Hackers remotely hack millions of cars!">
            <a:extLst>
              <a:ext uri="{FF2B5EF4-FFF2-40B4-BE49-F238E27FC236}">
                <a16:creationId xmlns:a16="http://schemas.microsoft.com/office/drawing/2014/main" id="{ED3A3B68-AF59-B010-5E5D-21C69EF813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000" y="1722880"/>
            <a:ext cx="5329735" cy="299797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E43B083-3FF3-0ECA-02BB-A10EFDF1D1E6}"/>
              </a:ext>
            </a:extLst>
          </p:cNvPr>
          <p:cNvSpPr>
            <a:spLocks noGrp="1"/>
          </p:cNvSpPr>
          <p:nvPr>
            <p:ph idx="1"/>
          </p:nvPr>
        </p:nvSpPr>
        <p:spPr>
          <a:xfrm>
            <a:off x="6240185" y="2083981"/>
            <a:ext cx="5400952" cy="4338084"/>
          </a:xfrm>
        </p:spPr>
        <p:txBody>
          <a:bodyPr anchor="t">
            <a:noAutofit/>
          </a:bodyPr>
          <a:lstStyle/>
          <a:p>
            <a:pPr>
              <a:lnSpc>
                <a:spcPct val="115000"/>
              </a:lnSpc>
            </a:pPr>
            <a:r>
              <a:rPr lang="en-US" sz="1400" dirty="0"/>
              <a:t>Interviewee Sam Curry and his friends had an incredible independent study regarding the vulnerabilities of cars through mobile apps</a:t>
            </a:r>
          </a:p>
          <a:p>
            <a:pPr>
              <a:lnSpc>
                <a:spcPct val="115000"/>
              </a:lnSpc>
            </a:pPr>
            <a:r>
              <a:rPr lang="en-US" sz="1400" dirty="0"/>
              <a:t>They began with hacking scooters at a college campus and were able to make hundreds of them go off at once, prompting their further digging</a:t>
            </a:r>
          </a:p>
          <a:p>
            <a:pPr>
              <a:lnSpc>
                <a:spcPct val="115000"/>
              </a:lnSpc>
            </a:pPr>
            <a:r>
              <a:rPr lang="en-US" sz="1400" dirty="0"/>
              <a:t>For their breach of Mercedes-Benz, they created an account and could view internal dealer portals</a:t>
            </a:r>
          </a:p>
          <a:p>
            <a:pPr>
              <a:lnSpc>
                <a:spcPct val="115000"/>
              </a:lnSpc>
            </a:pPr>
            <a:r>
              <a:rPr lang="en-US" sz="1400" dirty="0"/>
              <a:t>Through a GPS tracking service named Spireon, they were able to affect an estimated 15.5 million semi trucks using administrative privileges</a:t>
            </a:r>
          </a:p>
          <a:p>
            <a:pPr>
              <a:lnSpc>
                <a:spcPct val="115000"/>
              </a:lnSpc>
            </a:pPr>
            <a:r>
              <a:rPr lang="en-US" sz="1400" dirty="0"/>
              <a:t>Land Rover owners in the United Kingdom are having increased issues with their ability to get insurance. This has forced owners to get greatly increased insurance rates due to insurance providers fearing allocating resources to such a commonly breached car</a:t>
            </a:r>
          </a:p>
        </p:txBody>
      </p:sp>
    </p:spTree>
    <p:extLst>
      <p:ext uri="{BB962C8B-B14F-4D97-AF65-F5344CB8AC3E}">
        <p14:creationId xmlns:p14="http://schemas.microsoft.com/office/powerpoint/2010/main" val="238273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0499-9845-DFE3-3DAA-CC5321A92687}"/>
              </a:ext>
            </a:extLst>
          </p:cNvPr>
          <p:cNvSpPr>
            <a:spLocks noGrp="1"/>
          </p:cNvSpPr>
          <p:nvPr>
            <p:ph type="title"/>
          </p:nvPr>
        </p:nvSpPr>
        <p:spPr/>
        <p:txBody>
          <a:bodyPr/>
          <a:lstStyle/>
          <a:p>
            <a:r>
              <a:rPr lang="en-US" dirty="0"/>
              <a:t>Pwn2Own Hacking Event</a:t>
            </a:r>
          </a:p>
        </p:txBody>
      </p:sp>
      <p:sp>
        <p:nvSpPr>
          <p:cNvPr id="3" name="Content Placeholder 2">
            <a:extLst>
              <a:ext uri="{FF2B5EF4-FFF2-40B4-BE49-F238E27FC236}">
                <a16:creationId xmlns:a16="http://schemas.microsoft.com/office/drawing/2014/main" id="{0089BAAC-24E1-C677-A526-74BAF74463A3}"/>
              </a:ext>
            </a:extLst>
          </p:cNvPr>
          <p:cNvSpPr>
            <a:spLocks noGrp="1"/>
          </p:cNvSpPr>
          <p:nvPr>
            <p:ph idx="1"/>
          </p:nvPr>
        </p:nvSpPr>
        <p:spPr/>
        <p:txBody>
          <a:bodyPr/>
          <a:lstStyle/>
          <a:p>
            <a:r>
              <a:rPr lang="en-US" dirty="0"/>
              <a:t>There was one million dollars on the line to any team that was able to gain access to a Tesla’s network.</a:t>
            </a:r>
          </a:p>
          <a:p>
            <a:r>
              <a:rPr lang="en-US" dirty="0"/>
              <a:t>This is the most difficult car company to breach, but team </a:t>
            </a:r>
            <a:r>
              <a:rPr lang="en-US" dirty="0" err="1"/>
              <a:t>Synacktiv</a:t>
            </a:r>
            <a:r>
              <a:rPr lang="en-US" dirty="0"/>
              <a:t> was able to gain access twice.</a:t>
            </a:r>
          </a:p>
          <a:p>
            <a:r>
              <a:rPr lang="en-US" dirty="0"/>
              <a:t>A total of $1,323,750 was awarded to multiple different teams who were able to create an astounding forty-nine zero-day attacks.</a:t>
            </a:r>
          </a:p>
          <a:p>
            <a:r>
              <a:rPr lang="en-US" dirty="0"/>
              <a:t>Some of the devices that fell victim to the most hacks at the event included the </a:t>
            </a:r>
            <a:r>
              <a:rPr lang="en-US" dirty="0" err="1"/>
              <a:t>JuiceBox</a:t>
            </a:r>
            <a:r>
              <a:rPr lang="en-US" dirty="0"/>
              <a:t> 40 Smart EV charger, ChargePoint Home Flex, Ubiquiti Connect EV Station, Sony XAV-AX5500 infotainment system, and even Automotive Grade Linux.</a:t>
            </a:r>
          </a:p>
          <a:p>
            <a:endParaRPr lang="en-US" dirty="0"/>
          </a:p>
        </p:txBody>
      </p:sp>
    </p:spTree>
    <p:extLst>
      <p:ext uri="{BB962C8B-B14F-4D97-AF65-F5344CB8AC3E}">
        <p14:creationId xmlns:p14="http://schemas.microsoft.com/office/powerpoint/2010/main" val="140833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4822-FE98-5516-4A2C-4AC2C6FC30D2}"/>
              </a:ext>
            </a:extLst>
          </p:cNvPr>
          <p:cNvSpPr>
            <a:spLocks noGrp="1"/>
          </p:cNvSpPr>
          <p:nvPr>
            <p:ph type="title"/>
          </p:nvPr>
        </p:nvSpPr>
        <p:spPr/>
        <p:txBody>
          <a:bodyPr/>
          <a:lstStyle/>
          <a:p>
            <a:r>
              <a:rPr lang="en-US" dirty="0"/>
              <a:t>Modern Standards</a:t>
            </a:r>
          </a:p>
        </p:txBody>
      </p:sp>
      <p:sp>
        <p:nvSpPr>
          <p:cNvPr id="3" name="Content Placeholder 2">
            <a:extLst>
              <a:ext uri="{FF2B5EF4-FFF2-40B4-BE49-F238E27FC236}">
                <a16:creationId xmlns:a16="http://schemas.microsoft.com/office/drawing/2014/main" id="{34CF45E2-8C39-0925-52F7-DF261A8B5207}"/>
              </a:ext>
            </a:extLst>
          </p:cNvPr>
          <p:cNvSpPr>
            <a:spLocks noGrp="1"/>
          </p:cNvSpPr>
          <p:nvPr>
            <p:ph idx="1"/>
          </p:nvPr>
        </p:nvSpPr>
        <p:spPr/>
        <p:txBody>
          <a:bodyPr/>
          <a:lstStyle/>
          <a:p>
            <a:pPr>
              <a:lnSpc>
                <a:spcPct val="150000"/>
              </a:lnSpc>
            </a:pPr>
            <a:r>
              <a:rPr lang="en-US" dirty="0"/>
              <a:t>ISO/SAE 21434 was created by the International Organization for Standardization in connection with the Society of Automotive Engineers. </a:t>
            </a:r>
          </a:p>
          <a:p>
            <a:pPr>
              <a:lnSpc>
                <a:spcPct val="150000"/>
              </a:lnSpc>
            </a:pPr>
            <a:r>
              <a:rPr lang="en-US" dirty="0"/>
              <a:t>The National Highway Traffic Safety Administration (NHTSA) has laid out an extensive plan that they hope will be adopted across the country in order to better adapt to more autonomously driving vehicles on the road.</a:t>
            </a:r>
          </a:p>
          <a:p>
            <a:pPr>
              <a:lnSpc>
                <a:spcPct val="150000"/>
              </a:lnSpc>
            </a:pPr>
            <a:r>
              <a:rPr lang="en-US" dirty="0"/>
              <a:t>Encouraged to be created by the NHTSA was the Auto-ISAC. Created in 2015, the Auto-ISAC allows the different motor vehicle companies to put aside their differences and share crucial security information.</a:t>
            </a:r>
          </a:p>
        </p:txBody>
      </p:sp>
      <p:pic>
        <p:nvPicPr>
          <p:cNvPr id="2052" name="Picture 4" descr="Automotive ISAC">
            <a:extLst>
              <a:ext uri="{FF2B5EF4-FFF2-40B4-BE49-F238E27FC236}">
                <a16:creationId xmlns:a16="http://schemas.microsoft.com/office/drawing/2014/main" id="{EFF427F2-548C-64BE-842D-F4E9796784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9140" y="1"/>
            <a:ext cx="474286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73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85A06-F9B0-281B-8160-17321C894C5D}"/>
              </a:ext>
            </a:extLst>
          </p:cNvPr>
          <p:cNvSpPr>
            <a:spLocks noGrp="1"/>
          </p:cNvSpPr>
          <p:nvPr>
            <p:ph type="title"/>
          </p:nvPr>
        </p:nvSpPr>
        <p:spPr/>
        <p:txBody>
          <a:bodyPr/>
          <a:lstStyle/>
          <a:p>
            <a:r>
              <a:rPr lang="en-US"/>
              <a:t>Future Innovations</a:t>
            </a:r>
          </a:p>
        </p:txBody>
      </p:sp>
      <p:sp>
        <p:nvSpPr>
          <p:cNvPr id="3" name="Content Placeholder 2">
            <a:extLst>
              <a:ext uri="{FF2B5EF4-FFF2-40B4-BE49-F238E27FC236}">
                <a16:creationId xmlns:a16="http://schemas.microsoft.com/office/drawing/2014/main" id="{164892BC-45A6-C043-A8EB-8D43B1F9A3CF}"/>
              </a:ext>
            </a:extLst>
          </p:cNvPr>
          <p:cNvSpPr>
            <a:spLocks noGrp="1"/>
          </p:cNvSpPr>
          <p:nvPr>
            <p:ph idx="1"/>
          </p:nvPr>
        </p:nvSpPr>
        <p:spPr/>
        <p:txBody>
          <a:bodyPr/>
          <a:lstStyle/>
          <a:p>
            <a:pPr marL="0" indent="0">
              <a:lnSpc>
                <a:spcPct val="150000"/>
              </a:lnSpc>
              <a:buNone/>
            </a:pPr>
            <a:r>
              <a:rPr lang="en-US" dirty="0"/>
              <a:t>Car manufacturers and Governments are going to have to continue to innovate in order to keep up with malicious actors and newly created zero-day attacks.</a:t>
            </a:r>
          </a:p>
          <a:p>
            <a:pPr marL="0" indent="0">
              <a:lnSpc>
                <a:spcPct val="150000"/>
              </a:lnSpc>
              <a:buNone/>
            </a:pPr>
            <a:r>
              <a:rPr lang="en-US" dirty="0"/>
              <a:t>Electric components of vehicles are susceptible to hackers using Bluetooth features or connecting a device via USB connection. </a:t>
            </a:r>
          </a:p>
          <a:p>
            <a:pPr marL="0" indent="0">
              <a:lnSpc>
                <a:spcPct val="150000"/>
              </a:lnSpc>
              <a:buNone/>
            </a:pPr>
            <a:r>
              <a:rPr lang="en-US" dirty="0"/>
              <a:t>Companies like Tesla, GM, and Ford have begun to introduce hands-free highway driving.</a:t>
            </a:r>
          </a:p>
          <a:p>
            <a:pPr marL="0" indent="0">
              <a:lnSpc>
                <a:spcPct val="150000"/>
              </a:lnSpc>
              <a:buNone/>
            </a:pPr>
            <a:r>
              <a:rPr lang="en-US" dirty="0"/>
              <a:t>A </a:t>
            </a:r>
            <a:r>
              <a:rPr lang="en-US"/>
              <a:t>recent</a:t>
            </a:r>
            <a:r>
              <a:rPr lang="en-US" dirty="0"/>
              <a:t> innovation that could become more commonplace in autonomous vehicles soon is a feature where someone </a:t>
            </a:r>
            <a:r>
              <a:rPr lang="en-US"/>
              <a:t>calls</a:t>
            </a:r>
            <a:r>
              <a:rPr lang="en-US" dirty="0"/>
              <a:t> their car to pick them up directly from their cellphone.</a:t>
            </a:r>
          </a:p>
          <a:p>
            <a:endParaRPr lang="en-US" dirty="0"/>
          </a:p>
          <a:p>
            <a:endParaRPr lang="en-US" dirty="0"/>
          </a:p>
        </p:txBody>
      </p:sp>
    </p:spTree>
    <p:extLst>
      <p:ext uri="{BB962C8B-B14F-4D97-AF65-F5344CB8AC3E}">
        <p14:creationId xmlns:p14="http://schemas.microsoft.com/office/powerpoint/2010/main" val="381426267"/>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10334</TotalTime>
  <Words>875</Words>
  <Application>Microsoft Macintosh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Avenir Next LT Pro</vt:lpstr>
      <vt:lpstr>Bell MT</vt:lpstr>
      <vt:lpstr>GlowVTI</vt:lpstr>
      <vt:lpstr>Automotive System Security</vt:lpstr>
      <vt:lpstr>History</vt:lpstr>
      <vt:lpstr>Innovations</vt:lpstr>
      <vt:lpstr>The Jeep Breach</vt:lpstr>
      <vt:lpstr>10 Million U.S. Vehicle Owners’ Personal Data Exposed</vt:lpstr>
      <vt:lpstr>David Bombal Interview</vt:lpstr>
      <vt:lpstr>Pwn2Own Hacking Event</vt:lpstr>
      <vt:lpstr>Modern Standards</vt:lpstr>
      <vt:lpstr>Future Innovations</vt:lpstr>
      <vt:lpstr>Future Innovations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Automotive System Security</dc:title>
  <dc:creator>Jadyn Moore</dc:creator>
  <cp:lastModifiedBy>Jadyn Moore</cp:lastModifiedBy>
  <cp:revision>2</cp:revision>
  <dcterms:created xsi:type="dcterms:W3CDTF">2024-04-03T14:58:29Z</dcterms:created>
  <dcterms:modified xsi:type="dcterms:W3CDTF">2024-05-03T20:28:03Z</dcterms:modified>
</cp:coreProperties>
</file>