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E7818D-3E36-4151-A9AC-7FF1A7AD338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E45020C-6A46-4414-9AC4-3E0C1D63051F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IN" dirty="0"/>
            <a:t>A</a:t>
          </a:r>
          <a:r>
            <a:rPr lang="en-IN" b="0" i="0" dirty="0"/>
            <a:t>pply KD-Tree to centre-coordinates of the pixel to find any cells within the distance R.</a:t>
          </a:r>
          <a:endParaRPr lang="en-US" dirty="0"/>
        </a:p>
      </dgm:t>
    </dgm:pt>
    <dgm:pt modelId="{EE22ACCE-B5D9-49D8-9118-DEEC6FC4E4B4}" type="parTrans" cxnId="{B3F4991A-4A63-49EE-A780-8DE1F72CD348}">
      <dgm:prSet/>
      <dgm:spPr/>
      <dgm:t>
        <a:bodyPr/>
        <a:lstStyle/>
        <a:p>
          <a:endParaRPr lang="en-US"/>
        </a:p>
      </dgm:t>
    </dgm:pt>
    <dgm:pt modelId="{1506DC1D-4C79-4C58-B723-572B11D6A90F}" type="sibTrans" cxnId="{B3F4991A-4A63-49EE-A780-8DE1F72CD348}">
      <dgm:prSet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1549996A-EA39-4194-A305-550CA58DE435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IN" b="0" i="0" dirty="0"/>
            <a:t>Loop through these nearest neighbours of the given pixel to check overlapping.</a:t>
          </a:r>
          <a:endParaRPr lang="en-US" dirty="0"/>
        </a:p>
      </dgm:t>
    </dgm:pt>
    <dgm:pt modelId="{5D47675A-CBA9-494C-A6F0-624E5DC4221D}" type="parTrans" cxnId="{5C2D757B-6ACE-410F-8832-574DFC8B0E58}">
      <dgm:prSet/>
      <dgm:spPr/>
      <dgm:t>
        <a:bodyPr/>
        <a:lstStyle/>
        <a:p>
          <a:endParaRPr lang="en-US"/>
        </a:p>
      </dgm:t>
    </dgm:pt>
    <dgm:pt modelId="{347A0B94-804F-4F9C-8981-F1A397BE8581}" type="sibTrans" cxnId="{5C2D757B-6ACE-410F-8832-574DFC8B0E58}">
      <dgm:prSet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81B5A268-0288-4626-B559-F0BC120BE60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IN" b="0" i="0" dirty="0"/>
            <a:t>If it overlaps, then find the overlapping cross-section.</a:t>
          </a:r>
          <a:endParaRPr lang="en-US" dirty="0"/>
        </a:p>
      </dgm:t>
    </dgm:pt>
    <dgm:pt modelId="{FA750986-9782-40C3-B76A-609D79CE1CD2}" type="parTrans" cxnId="{44A8B7F6-A156-4491-9F7B-B592F65FE7AA}">
      <dgm:prSet/>
      <dgm:spPr/>
      <dgm:t>
        <a:bodyPr/>
        <a:lstStyle/>
        <a:p>
          <a:endParaRPr lang="en-US"/>
        </a:p>
      </dgm:t>
    </dgm:pt>
    <dgm:pt modelId="{A0D0CF20-E931-4DFF-B534-A4BA21C9589B}" type="sibTrans" cxnId="{44A8B7F6-A156-4491-9F7B-B592F65FE7AA}">
      <dgm:prSet/>
      <dgm:spPr>
        <a:solidFill>
          <a:schemeClr val="accent6">
            <a:lumMod val="50000"/>
          </a:schemeClr>
        </a:soli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28E36EA9-E1D1-4829-92CD-9D1FB8E4CE1E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IN"/>
            <a:t>Multiplying the cross-section area with the surface luminosity of the cell.</a:t>
          </a:r>
          <a:endParaRPr lang="en-US"/>
        </a:p>
      </dgm:t>
    </dgm:pt>
    <dgm:pt modelId="{27D199D3-EAC6-4BBB-BDF9-F2A14E337727}" type="parTrans" cxnId="{FC0538CE-3051-4FDD-8934-A4103882E9F6}">
      <dgm:prSet/>
      <dgm:spPr/>
      <dgm:t>
        <a:bodyPr/>
        <a:lstStyle/>
        <a:p>
          <a:endParaRPr lang="en-US"/>
        </a:p>
      </dgm:t>
    </dgm:pt>
    <dgm:pt modelId="{9C2DA182-D149-422E-AE0A-D35DD01AC1A2}" type="sibTrans" cxnId="{FC0538CE-3051-4FDD-8934-A4103882E9F6}">
      <dgm:prSet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26464E08-9046-4161-9BFD-369EFBFC52FE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IN" dirty="0"/>
            <a:t>Adding up all that luminosity within the column covered by that pixel along the line of sight.</a:t>
          </a:r>
          <a:endParaRPr lang="en-US" dirty="0"/>
        </a:p>
      </dgm:t>
    </dgm:pt>
    <dgm:pt modelId="{87CB6789-AA9F-446B-A5B7-5FE6DA041022}" type="parTrans" cxnId="{67687DEC-42BE-49F0-AA96-973F534CE4C8}">
      <dgm:prSet/>
      <dgm:spPr/>
      <dgm:t>
        <a:bodyPr/>
        <a:lstStyle/>
        <a:p>
          <a:endParaRPr lang="en-US"/>
        </a:p>
      </dgm:t>
    </dgm:pt>
    <dgm:pt modelId="{4320AB9A-8997-4031-AEDC-D84228DE9711}" type="sibTrans" cxnId="{67687DEC-42BE-49F0-AA96-973F534CE4C8}">
      <dgm:prSet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85348EEC-D149-4628-84F3-F0936B2A448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IN" b="0" i="0" dirty="0"/>
            <a:t>Run two while loops to go through every pixel in 2D.</a:t>
          </a:r>
          <a:endParaRPr lang="en-US" dirty="0"/>
        </a:p>
      </dgm:t>
    </dgm:pt>
    <dgm:pt modelId="{8DE917AA-F1F7-41C7-91C3-FDA79EA85CF5}" type="parTrans" cxnId="{6EFA991F-DCA2-4C3C-A630-A88154C256DB}">
      <dgm:prSet/>
      <dgm:spPr/>
      <dgm:t>
        <a:bodyPr/>
        <a:lstStyle/>
        <a:p>
          <a:endParaRPr lang="en-US"/>
        </a:p>
      </dgm:t>
    </dgm:pt>
    <dgm:pt modelId="{FC457A1A-984B-4698-AF4C-1A8217E89005}" type="sibTrans" cxnId="{6EFA991F-DCA2-4C3C-A630-A88154C256DB}">
      <dgm:prSet/>
      <dgm:spPr/>
      <dgm:t>
        <a:bodyPr/>
        <a:lstStyle/>
        <a:p>
          <a:endParaRPr lang="en-US"/>
        </a:p>
      </dgm:t>
    </dgm:pt>
    <dgm:pt modelId="{F103E5C7-88AE-43B7-A6CB-D0B5F3B18C4E}" type="pres">
      <dgm:prSet presAssocID="{89E7818D-3E36-4151-A9AC-7FF1A7AD3381}" presName="Name0" presStyleCnt="0">
        <dgm:presLayoutVars>
          <dgm:dir/>
          <dgm:resizeHandles val="exact"/>
        </dgm:presLayoutVars>
      </dgm:prSet>
      <dgm:spPr/>
    </dgm:pt>
    <dgm:pt modelId="{6FA2B944-6630-4FD2-BF2D-3CAE5F5D243B}" type="pres">
      <dgm:prSet presAssocID="{0E45020C-6A46-4414-9AC4-3E0C1D63051F}" presName="node" presStyleLbl="node1" presStyleIdx="0" presStyleCnt="6">
        <dgm:presLayoutVars>
          <dgm:bulletEnabled val="1"/>
        </dgm:presLayoutVars>
      </dgm:prSet>
      <dgm:spPr/>
    </dgm:pt>
    <dgm:pt modelId="{D7DB30A8-B9AE-467D-A565-C26FD00EC100}" type="pres">
      <dgm:prSet presAssocID="{1506DC1D-4C79-4C58-B723-572B11D6A90F}" presName="sibTrans" presStyleLbl="sibTrans1D1" presStyleIdx="0" presStyleCnt="5"/>
      <dgm:spPr/>
    </dgm:pt>
    <dgm:pt modelId="{190B4992-889B-4B9F-92D9-1384CB23CB28}" type="pres">
      <dgm:prSet presAssocID="{1506DC1D-4C79-4C58-B723-572B11D6A90F}" presName="connectorText" presStyleLbl="sibTrans1D1" presStyleIdx="0" presStyleCnt="5"/>
      <dgm:spPr/>
    </dgm:pt>
    <dgm:pt modelId="{386F1C60-8E92-4B9E-9B08-1F942B72F4A6}" type="pres">
      <dgm:prSet presAssocID="{1549996A-EA39-4194-A305-550CA58DE435}" presName="node" presStyleLbl="node1" presStyleIdx="1" presStyleCnt="6">
        <dgm:presLayoutVars>
          <dgm:bulletEnabled val="1"/>
        </dgm:presLayoutVars>
      </dgm:prSet>
      <dgm:spPr/>
    </dgm:pt>
    <dgm:pt modelId="{4B7D00DC-05AA-4345-BC21-AD708C0DB85B}" type="pres">
      <dgm:prSet presAssocID="{347A0B94-804F-4F9C-8981-F1A397BE8581}" presName="sibTrans" presStyleLbl="sibTrans1D1" presStyleIdx="1" presStyleCnt="5"/>
      <dgm:spPr/>
    </dgm:pt>
    <dgm:pt modelId="{BBB796AF-4EB6-4E77-BF36-C231075F35C1}" type="pres">
      <dgm:prSet presAssocID="{347A0B94-804F-4F9C-8981-F1A397BE8581}" presName="connectorText" presStyleLbl="sibTrans1D1" presStyleIdx="1" presStyleCnt="5"/>
      <dgm:spPr/>
    </dgm:pt>
    <dgm:pt modelId="{C1CF5029-31C3-4FAA-972F-AAB165E0E79D}" type="pres">
      <dgm:prSet presAssocID="{81B5A268-0288-4626-B559-F0BC120BE603}" presName="node" presStyleLbl="node1" presStyleIdx="2" presStyleCnt="6">
        <dgm:presLayoutVars>
          <dgm:bulletEnabled val="1"/>
        </dgm:presLayoutVars>
      </dgm:prSet>
      <dgm:spPr/>
    </dgm:pt>
    <dgm:pt modelId="{EB6BA4E6-C7D9-402C-8478-94B0A16928A4}" type="pres">
      <dgm:prSet presAssocID="{A0D0CF20-E931-4DFF-B534-A4BA21C9589B}" presName="sibTrans" presStyleLbl="sibTrans1D1" presStyleIdx="2" presStyleCnt="5"/>
      <dgm:spPr/>
    </dgm:pt>
    <dgm:pt modelId="{75C15F82-BF26-406D-9DE4-D00F11755E43}" type="pres">
      <dgm:prSet presAssocID="{A0D0CF20-E931-4DFF-B534-A4BA21C9589B}" presName="connectorText" presStyleLbl="sibTrans1D1" presStyleIdx="2" presStyleCnt="5"/>
      <dgm:spPr/>
    </dgm:pt>
    <dgm:pt modelId="{AF7E0B65-643A-4185-8DB9-6A1CF8C462D3}" type="pres">
      <dgm:prSet presAssocID="{28E36EA9-E1D1-4829-92CD-9D1FB8E4CE1E}" presName="node" presStyleLbl="node1" presStyleIdx="3" presStyleCnt="6">
        <dgm:presLayoutVars>
          <dgm:bulletEnabled val="1"/>
        </dgm:presLayoutVars>
      </dgm:prSet>
      <dgm:spPr/>
    </dgm:pt>
    <dgm:pt modelId="{7E3DE819-672A-4480-8541-DB7D81A917B7}" type="pres">
      <dgm:prSet presAssocID="{9C2DA182-D149-422E-AE0A-D35DD01AC1A2}" presName="sibTrans" presStyleLbl="sibTrans1D1" presStyleIdx="3" presStyleCnt="5"/>
      <dgm:spPr/>
    </dgm:pt>
    <dgm:pt modelId="{2A892C06-F90E-4E53-92EC-FAF801EF8CCE}" type="pres">
      <dgm:prSet presAssocID="{9C2DA182-D149-422E-AE0A-D35DD01AC1A2}" presName="connectorText" presStyleLbl="sibTrans1D1" presStyleIdx="3" presStyleCnt="5"/>
      <dgm:spPr/>
    </dgm:pt>
    <dgm:pt modelId="{0C21683B-38B6-4DA5-80B5-9C42DC04A4E0}" type="pres">
      <dgm:prSet presAssocID="{26464E08-9046-4161-9BFD-369EFBFC52FE}" presName="node" presStyleLbl="node1" presStyleIdx="4" presStyleCnt="6">
        <dgm:presLayoutVars>
          <dgm:bulletEnabled val="1"/>
        </dgm:presLayoutVars>
      </dgm:prSet>
      <dgm:spPr/>
    </dgm:pt>
    <dgm:pt modelId="{808C9287-A9CE-4078-8842-9A46E013D20D}" type="pres">
      <dgm:prSet presAssocID="{4320AB9A-8997-4031-AEDC-D84228DE9711}" presName="sibTrans" presStyleLbl="sibTrans1D1" presStyleIdx="4" presStyleCnt="5"/>
      <dgm:spPr/>
    </dgm:pt>
    <dgm:pt modelId="{2BDE702F-D6A8-4220-BFBB-0E7D01ED5425}" type="pres">
      <dgm:prSet presAssocID="{4320AB9A-8997-4031-AEDC-D84228DE9711}" presName="connectorText" presStyleLbl="sibTrans1D1" presStyleIdx="4" presStyleCnt="5"/>
      <dgm:spPr/>
    </dgm:pt>
    <dgm:pt modelId="{993CAC17-59E9-4434-89B4-BC589B563DCC}" type="pres">
      <dgm:prSet presAssocID="{85348EEC-D149-4628-84F3-F0936B2A4483}" presName="node" presStyleLbl="node1" presStyleIdx="5" presStyleCnt="6">
        <dgm:presLayoutVars>
          <dgm:bulletEnabled val="1"/>
        </dgm:presLayoutVars>
      </dgm:prSet>
      <dgm:spPr/>
    </dgm:pt>
  </dgm:ptLst>
  <dgm:cxnLst>
    <dgm:cxn modelId="{2557710C-6E93-4BDA-8316-51C12CF057D2}" type="presOf" srcId="{1506DC1D-4C79-4C58-B723-572B11D6A90F}" destId="{D7DB30A8-B9AE-467D-A565-C26FD00EC100}" srcOrd="0" destOrd="0" presId="urn:microsoft.com/office/officeart/2016/7/layout/RepeatingBendingProcessNew"/>
    <dgm:cxn modelId="{B3F4991A-4A63-49EE-A780-8DE1F72CD348}" srcId="{89E7818D-3E36-4151-A9AC-7FF1A7AD3381}" destId="{0E45020C-6A46-4414-9AC4-3E0C1D63051F}" srcOrd="0" destOrd="0" parTransId="{EE22ACCE-B5D9-49D8-9118-DEEC6FC4E4B4}" sibTransId="{1506DC1D-4C79-4C58-B723-572B11D6A90F}"/>
    <dgm:cxn modelId="{FDEF171B-7912-432C-A690-C9680C9C900E}" type="presOf" srcId="{85348EEC-D149-4628-84F3-F0936B2A4483}" destId="{993CAC17-59E9-4434-89B4-BC589B563DCC}" srcOrd="0" destOrd="0" presId="urn:microsoft.com/office/officeart/2016/7/layout/RepeatingBendingProcessNew"/>
    <dgm:cxn modelId="{6EFA991F-DCA2-4C3C-A630-A88154C256DB}" srcId="{89E7818D-3E36-4151-A9AC-7FF1A7AD3381}" destId="{85348EEC-D149-4628-84F3-F0936B2A4483}" srcOrd="5" destOrd="0" parTransId="{8DE917AA-F1F7-41C7-91C3-FDA79EA85CF5}" sibTransId="{FC457A1A-984B-4698-AF4C-1A8217E89005}"/>
    <dgm:cxn modelId="{CB5C7326-8207-4CF7-94D0-358CC2C05010}" type="presOf" srcId="{1549996A-EA39-4194-A305-550CA58DE435}" destId="{386F1C60-8E92-4B9E-9B08-1F942B72F4A6}" srcOrd="0" destOrd="0" presId="urn:microsoft.com/office/officeart/2016/7/layout/RepeatingBendingProcessNew"/>
    <dgm:cxn modelId="{0F50C52C-CE48-4E73-9981-888D59C4BB60}" type="presOf" srcId="{81B5A268-0288-4626-B559-F0BC120BE603}" destId="{C1CF5029-31C3-4FAA-972F-AAB165E0E79D}" srcOrd="0" destOrd="0" presId="urn:microsoft.com/office/officeart/2016/7/layout/RepeatingBendingProcessNew"/>
    <dgm:cxn modelId="{1D8F8A2D-EF07-409F-8AE3-555E032D4565}" type="presOf" srcId="{347A0B94-804F-4F9C-8981-F1A397BE8581}" destId="{4B7D00DC-05AA-4345-BC21-AD708C0DB85B}" srcOrd="0" destOrd="0" presId="urn:microsoft.com/office/officeart/2016/7/layout/RepeatingBendingProcessNew"/>
    <dgm:cxn modelId="{F921DF64-DBB3-4678-ADCE-997D24642537}" type="presOf" srcId="{A0D0CF20-E931-4DFF-B534-A4BA21C9589B}" destId="{EB6BA4E6-C7D9-402C-8478-94B0A16928A4}" srcOrd="0" destOrd="0" presId="urn:microsoft.com/office/officeart/2016/7/layout/RepeatingBendingProcessNew"/>
    <dgm:cxn modelId="{E3B01C7B-98EE-4469-A196-22DEF8CE0EE5}" type="presOf" srcId="{1506DC1D-4C79-4C58-B723-572B11D6A90F}" destId="{190B4992-889B-4B9F-92D9-1384CB23CB28}" srcOrd="1" destOrd="0" presId="urn:microsoft.com/office/officeart/2016/7/layout/RepeatingBendingProcessNew"/>
    <dgm:cxn modelId="{5C2D757B-6ACE-410F-8832-574DFC8B0E58}" srcId="{89E7818D-3E36-4151-A9AC-7FF1A7AD3381}" destId="{1549996A-EA39-4194-A305-550CA58DE435}" srcOrd="1" destOrd="0" parTransId="{5D47675A-CBA9-494C-A6F0-624E5DC4221D}" sibTransId="{347A0B94-804F-4F9C-8981-F1A397BE8581}"/>
    <dgm:cxn modelId="{3E49DE8E-E73D-4025-97FB-54F89D31B759}" type="presOf" srcId="{347A0B94-804F-4F9C-8981-F1A397BE8581}" destId="{BBB796AF-4EB6-4E77-BF36-C231075F35C1}" srcOrd="1" destOrd="0" presId="urn:microsoft.com/office/officeart/2016/7/layout/RepeatingBendingProcessNew"/>
    <dgm:cxn modelId="{71482893-39FF-43DA-A148-E7B419DC006F}" type="presOf" srcId="{4320AB9A-8997-4031-AEDC-D84228DE9711}" destId="{808C9287-A9CE-4078-8842-9A46E013D20D}" srcOrd="0" destOrd="0" presId="urn:microsoft.com/office/officeart/2016/7/layout/RepeatingBendingProcessNew"/>
    <dgm:cxn modelId="{A97D33A4-C637-43D3-A0EF-53675DE43058}" type="presOf" srcId="{28E36EA9-E1D1-4829-92CD-9D1FB8E4CE1E}" destId="{AF7E0B65-643A-4185-8DB9-6A1CF8C462D3}" srcOrd="0" destOrd="0" presId="urn:microsoft.com/office/officeart/2016/7/layout/RepeatingBendingProcessNew"/>
    <dgm:cxn modelId="{8F2470AA-3170-4EA0-AE43-F7613588B6EE}" type="presOf" srcId="{89E7818D-3E36-4151-A9AC-7FF1A7AD3381}" destId="{F103E5C7-88AE-43B7-A6CB-D0B5F3B18C4E}" srcOrd="0" destOrd="0" presId="urn:microsoft.com/office/officeart/2016/7/layout/RepeatingBendingProcessNew"/>
    <dgm:cxn modelId="{34E423BF-0980-4327-9341-282C6DD034EF}" type="presOf" srcId="{9C2DA182-D149-422E-AE0A-D35DD01AC1A2}" destId="{7E3DE819-672A-4480-8541-DB7D81A917B7}" srcOrd="0" destOrd="0" presId="urn:microsoft.com/office/officeart/2016/7/layout/RepeatingBendingProcessNew"/>
    <dgm:cxn modelId="{8B20FBC6-873B-4F32-B3B3-8F1F57BB85C0}" type="presOf" srcId="{A0D0CF20-E931-4DFF-B534-A4BA21C9589B}" destId="{75C15F82-BF26-406D-9DE4-D00F11755E43}" srcOrd="1" destOrd="0" presId="urn:microsoft.com/office/officeart/2016/7/layout/RepeatingBendingProcessNew"/>
    <dgm:cxn modelId="{FC0538CE-3051-4FDD-8934-A4103882E9F6}" srcId="{89E7818D-3E36-4151-A9AC-7FF1A7AD3381}" destId="{28E36EA9-E1D1-4829-92CD-9D1FB8E4CE1E}" srcOrd="3" destOrd="0" parTransId="{27D199D3-EAC6-4BBB-BDF9-F2A14E337727}" sibTransId="{9C2DA182-D149-422E-AE0A-D35DD01AC1A2}"/>
    <dgm:cxn modelId="{3A0A49DB-A62D-4A9C-9F74-17621DE1FE16}" type="presOf" srcId="{0E45020C-6A46-4414-9AC4-3E0C1D63051F}" destId="{6FA2B944-6630-4FD2-BF2D-3CAE5F5D243B}" srcOrd="0" destOrd="0" presId="urn:microsoft.com/office/officeart/2016/7/layout/RepeatingBendingProcessNew"/>
    <dgm:cxn modelId="{9A2440DD-7ADE-4D72-BA6F-58F12741392D}" type="presOf" srcId="{26464E08-9046-4161-9BFD-369EFBFC52FE}" destId="{0C21683B-38B6-4DA5-80B5-9C42DC04A4E0}" srcOrd="0" destOrd="0" presId="urn:microsoft.com/office/officeart/2016/7/layout/RepeatingBendingProcessNew"/>
    <dgm:cxn modelId="{67687DEC-42BE-49F0-AA96-973F534CE4C8}" srcId="{89E7818D-3E36-4151-A9AC-7FF1A7AD3381}" destId="{26464E08-9046-4161-9BFD-369EFBFC52FE}" srcOrd="4" destOrd="0" parTransId="{87CB6789-AA9F-446B-A5B7-5FE6DA041022}" sibTransId="{4320AB9A-8997-4031-AEDC-D84228DE9711}"/>
    <dgm:cxn modelId="{DDD56BF0-92AF-49C5-8D1E-3930AC2A09E3}" type="presOf" srcId="{9C2DA182-D149-422E-AE0A-D35DD01AC1A2}" destId="{2A892C06-F90E-4E53-92EC-FAF801EF8CCE}" srcOrd="1" destOrd="0" presId="urn:microsoft.com/office/officeart/2016/7/layout/RepeatingBendingProcessNew"/>
    <dgm:cxn modelId="{44A8B7F6-A156-4491-9F7B-B592F65FE7AA}" srcId="{89E7818D-3E36-4151-A9AC-7FF1A7AD3381}" destId="{81B5A268-0288-4626-B559-F0BC120BE603}" srcOrd="2" destOrd="0" parTransId="{FA750986-9782-40C3-B76A-609D79CE1CD2}" sibTransId="{A0D0CF20-E931-4DFF-B534-A4BA21C9589B}"/>
    <dgm:cxn modelId="{AA8C09FA-3891-43A4-B2B7-6F136D2C91C3}" type="presOf" srcId="{4320AB9A-8997-4031-AEDC-D84228DE9711}" destId="{2BDE702F-D6A8-4220-BFBB-0E7D01ED5425}" srcOrd="1" destOrd="0" presId="urn:microsoft.com/office/officeart/2016/7/layout/RepeatingBendingProcessNew"/>
    <dgm:cxn modelId="{844880A8-5DC3-4853-B953-FC6A635554AC}" type="presParOf" srcId="{F103E5C7-88AE-43B7-A6CB-D0B5F3B18C4E}" destId="{6FA2B944-6630-4FD2-BF2D-3CAE5F5D243B}" srcOrd="0" destOrd="0" presId="urn:microsoft.com/office/officeart/2016/7/layout/RepeatingBendingProcessNew"/>
    <dgm:cxn modelId="{3E6BBACB-81B6-4836-B9D1-33320A9DD098}" type="presParOf" srcId="{F103E5C7-88AE-43B7-A6CB-D0B5F3B18C4E}" destId="{D7DB30A8-B9AE-467D-A565-C26FD00EC100}" srcOrd="1" destOrd="0" presId="urn:microsoft.com/office/officeart/2016/7/layout/RepeatingBendingProcessNew"/>
    <dgm:cxn modelId="{79069FAD-846D-4712-AF4B-9B942FC05101}" type="presParOf" srcId="{D7DB30A8-B9AE-467D-A565-C26FD00EC100}" destId="{190B4992-889B-4B9F-92D9-1384CB23CB28}" srcOrd="0" destOrd="0" presId="urn:microsoft.com/office/officeart/2016/7/layout/RepeatingBendingProcessNew"/>
    <dgm:cxn modelId="{076A1EDC-B225-40BF-8017-0D395E03EEB3}" type="presParOf" srcId="{F103E5C7-88AE-43B7-A6CB-D0B5F3B18C4E}" destId="{386F1C60-8E92-4B9E-9B08-1F942B72F4A6}" srcOrd="2" destOrd="0" presId="urn:microsoft.com/office/officeart/2016/7/layout/RepeatingBendingProcessNew"/>
    <dgm:cxn modelId="{84B847D9-FFBF-4365-BAD2-C3D01C79C346}" type="presParOf" srcId="{F103E5C7-88AE-43B7-A6CB-D0B5F3B18C4E}" destId="{4B7D00DC-05AA-4345-BC21-AD708C0DB85B}" srcOrd="3" destOrd="0" presId="urn:microsoft.com/office/officeart/2016/7/layout/RepeatingBendingProcessNew"/>
    <dgm:cxn modelId="{FFDC88C4-094C-4DBE-955D-FE467C2CE05B}" type="presParOf" srcId="{4B7D00DC-05AA-4345-BC21-AD708C0DB85B}" destId="{BBB796AF-4EB6-4E77-BF36-C231075F35C1}" srcOrd="0" destOrd="0" presId="urn:microsoft.com/office/officeart/2016/7/layout/RepeatingBendingProcessNew"/>
    <dgm:cxn modelId="{AE49B332-77E7-4085-B746-B238FBEB6913}" type="presParOf" srcId="{F103E5C7-88AE-43B7-A6CB-D0B5F3B18C4E}" destId="{C1CF5029-31C3-4FAA-972F-AAB165E0E79D}" srcOrd="4" destOrd="0" presId="urn:microsoft.com/office/officeart/2016/7/layout/RepeatingBendingProcessNew"/>
    <dgm:cxn modelId="{184DD02D-1C32-497F-8EED-74945BA8A530}" type="presParOf" srcId="{F103E5C7-88AE-43B7-A6CB-D0B5F3B18C4E}" destId="{EB6BA4E6-C7D9-402C-8478-94B0A16928A4}" srcOrd="5" destOrd="0" presId="urn:microsoft.com/office/officeart/2016/7/layout/RepeatingBendingProcessNew"/>
    <dgm:cxn modelId="{4EDBE7F7-D269-49A9-9923-89E046753A4B}" type="presParOf" srcId="{EB6BA4E6-C7D9-402C-8478-94B0A16928A4}" destId="{75C15F82-BF26-406D-9DE4-D00F11755E43}" srcOrd="0" destOrd="0" presId="urn:microsoft.com/office/officeart/2016/7/layout/RepeatingBendingProcessNew"/>
    <dgm:cxn modelId="{79097C9C-994A-4200-81AE-1B3664360C6D}" type="presParOf" srcId="{F103E5C7-88AE-43B7-A6CB-D0B5F3B18C4E}" destId="{AF7E0B65-643A-4185-8DB9-6A1CF8C462D3}" srcOrd="6" destOrd="0" presId="urn:microsoft.com/office/officeart/2016/7/layout/RepeatingBendingProcessNew"/>
    <dgm:cxn modelId="{9018041B-908F-4528-AC4A-92DA0FA88473}" type="presParOf" srcId="{F103E5C7-88AE-43B7-A6CB-D0B5F3B18C4E}" destId="{7E3DE819-672A-4480-8541-DB7D81A917B7}" srcOrd="7" destOrd="0" presId="urn:microsoft.com/office/officeart/2016/7/layout/RepeatingBendingProcessNew"/>
    <dgm:cxn modelId="{B07CB742-E5DB-4C2E-B729-725E135F90C8}" type="presParOf" srcId="{7E3DE819-672A-4480-8541-DB7D81A917B7}" destId="{2A892C06-F90E-4E53-92EC-FAF801EF8CCE}" srcOrd="0" destOrd="0" presId="urn:microsoft.com/office/officeart/2016/7/layout/RepeatingBendingProcessNew"/>
    <dgm:cxn modelId="{27434EA6-FC6B-4402-B6C0-3FDE64538159}" type="presParOf" srcId="{F103E5C7-88AE-43B7-A6CB-D0B5F3B18C4E}" destId="{0C21683B-38B6-4DA5-80B5-9C42DC04A4E0}" srcOrd="8" destOrd="0" presId="urn:microsoft.com/office/officeart/2016/7/layout/RepeatingBendingProcessNew"/>
    <dgm:cxn modelId="{277F7092-B3AD-4099-B7BC-5E4C7B20C272}" type="presParOf" srcId="{F103E5C7-88AE-43B7-A6CB-D0B5F3B18C4E}" destId="{808C9287-A9CE-4078-8842-9A46E013D20D}" srcOrd="9" destOrd="0" presId="urn:microsoft.com/office/officeart/2016/7/layout/RepeatingBendingProcessNew"/>
    <dgm:cxn modelId="{18BDEF42-711B-4141-B01B-4D855C43E06D}" type="presParOf" srcId="{808C9287-A9CE-4078-8842-9A46E013D20D}" destId="{2BDE702F-D6A8-4220-BFBB-0E7D01ED5425}" srcOrd="0" destOrd="0" presId="urn:microsoft.com/office/officeart/2016/7/layout/RepeatingBendingProcessNew"/>
    <dgm:cxn modelId="{BFCF2834-C4E4-45CF-A113-5F684E812ECD}" type="presParOf" srcId="{F103E5C7-88AE-43B7-A6CB-D0B5F3B18C4E}" destId="{993CAC17-59E9-4434-89B4-BC589B563DCC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DB30A8-B9AE-467D-A565-C26FD00EC100}">
      <dsp:nvSpPr>
        <dsp:cNvPr id="0" name=""/>
        <dsp:cNvSpPr/>
      </dsp:nvSpPr>
      <dsp:spPr>
        <a:xfrm>
          <a:off x="3774336" y="682959"/>
          <a:ext cx="5267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6756" y="45720"/>
              </a:lnTo>
            </a:path>
          </a:pathLst>
        </a:custGeom>
        <a:noFill/>
        <a:ln w="635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23780" y="725892"/>
        <a:ext cx="27867" cy="5573"/>
      </dsp:txXfrm>
    </dsp:sp>
    <dsp:sp modelId="{6FA2B944-6630-4FD2-BF2D-3CAE5F5D243B}">
      <dsp:nvSpPr>
        <dsp:cNvPr id="0" name=""/>
        <dsp:cNvSpPr/>
      </dsp:nvSpPr>
      <dsp:spPr>
        <a:xfrm>
          <a:off x="1352845" y="1692"/>
          <a:ext cx="2423290" cy="1453974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743" tIns="124642" rIns="118743" bIns="12464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</a:t>
          </a:r>
          <a:r>
            <a:rPr lang="en-IN" sz="1800" b="0" i="0" kern="1200" dirty="0"/>
            <a:t>pply KD-Tree to centre-coordinates of the pixel to find any cells within the distance R.</a:t>
          </a:r>
          <a:endParaRPr lang="en-US" sz="1800" kern="1200" dirty="0"/>
        </a:p>
      </dsp:txBody>
      <dsp:txXfrm>
        <a:off x="1352845" y="1692"/>
        <a:ext cx="2423290" cy="1453974"/>
      </dsp:txXfrm>
    </dsp:sp>
    <dsp:sp modelId="{4B7D00DC-05AA-4345-BC21-AD708C0DB85B}">
      <dsp:nvSpPr>
        <dsp:cNvPr id="0" name=""/>
        <dsp:cNvSpPr/>
      </dsp:nvSpPr>
      <dsp:spPr>
        <a:xfrm>
          <a:off x="6754983" y="682959"/>
          <a:ext cx="5267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6756" y="45720"/>
              </a:lnTo>
            </a:path>
          </a:pathLst>
        </a:custGeom>
        <a:noFill/>
        <a:ln w="635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04427" y="725892"/>
        <a:ext cx="27867" cy="5573"/>
      </dsp:txXfrm>
    </dsp:sp>
    <dsp:sp modelId="{386F1C60-8E92-4B9E-9B08-1F942B72F4A6}">
      <dsp:nvSpPr>
        <dsp:cNvPr id="0" name=""/>
        <dsp:cNvSpPr/>
      </dsp:nvSpPr>
      <dsp:spPr>
        <a:xfrm>
          <a:off x="4333492" y="1692"/>
          <a:ext cx="2423290" cy="1453974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743" tIns="124642" rIns="118743" bIns="12464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/>
            <a:t>Loop through these nearest neighbours of the given pixel to check overlapping.</a:t>
          </a:r>
          <a:endParaRPr lang="en-US" sz="1800" kern="1200" dirty="0"/>
        </a:p>
      </dsp:txBody>
      <dsp:txXfrm>
        <a:off x="4333492" y="1692"/>
        <a:ext cx="2423290" cy="1453974"/>
      </dsp:txXfrm>
    </dsp:sp>
    <dsp:sp modelId="{EB6BA4E6-C7D9-402C-8478-94B0A16928A4}">
      <dsp:nvSpPr>
        <dsp:cNvPr id="0" name=""/>
        <dsp:cNvSpPr/>
      </dsp:nvSpPr>
      <dsp:spPr>
        <a:xfrm>
          <a:off x="2564490" y="1453866"/>
          <a:ext cx="5961294" cy="526756"/>
        </a:xfrm>
        <a:custGeom>
          <a:avLst/>
          <a:gdLst/>
          <a:ahLst/>
          <a:cxnLst/>
          <a:rect l="0" t="0" r="0" b="0"/>
          <a:pathLst>
            <a:path>
              <a:moveTo>
                <a:pt x="5961294" y="0"/>
              </a:moveTo>
              <a:lnTo>
                <a:pt x="5961294" y="280478"/>
              </a:lnTo>
              <a:lnTo>
                <a:pt x="0" y="280478"/>
              </a:lnTo>
              <a:lnTo>
                <a:pt x="0" y="526756"/>
              </a:lnTo>
            </a:path>
          </a:pathLst>
        </a:custGeom>
        <a:noFill/>
        <a:ln w="635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95455" y="1714458"/>
        <a:ext cx="299364" cy="5573"/>
      </dsp:txXfrm>
    </dsp:sp>
    <dsp:sp modelId="{C1CF5029-31C3-4FAA-972F-AAB165E0E79D}">
      <dsp:nvSpPr>
        <dsp:cNvPr id="0" name=""/>
        <dsp:cNvSpPr/>
      </dsp:nvSpPr>
      <dsp:spPr>
        <a:xfrm>
          <a:off x="7314139" y="1692"/>
          <a:ext cx="2423290" cy="1453974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743" tIns="124642" rIns="118743" bIns="12464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/>
            <a:t>If it overlaps, then find the overlapping cross-section.</a:t>
          </a:r>
          <a:endParaRPr lang="en-US" sz="1800" kern="1200" dirty="0"/>
        </a:p>
      </dsp:txBody>
      <dsp:txXfrm>
        <a:off x="7314139" y="1692"/>
        <a:ext cx="2423290" cy="1453974"/>
      </dsp:txXfrm>
    </dsp:sp>
    <dsp:sp modelId="{7E3DE819-672A-4480-8541-DB7D81A917B7}">
      <dsp:nvSpPr>
        <dsp:cNvPr id="0" name=""/>
        <dsp:cNvSpPr/>
      </dsp:nvSpPr>
      <dsp:spPr>
        <a:xfrm>
          <a:off x="3774336" y="2694290"/>
          <a:ext cx="5267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6756" y="45720"/>
              </a:lnTo>
            </a:path>
          </a:pathLst>
        </a:custGeom>
        <a:noFill/>
        <a:ln w="635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23780" y="2737223"/>
        <a:ext cx="27867" cy="5573"/>
      </dsp:txXfrm>
    </dsp:sp>
    <dsp:sp modelId="{AF7E0B65-643A-4185-8DB9-6A1CF8C462D3}">
      <dsp:nvSpPr>
        <dsp:cNvPr id="0" name=""/>
        <dsp:cNvSpPr/>
      </dsp:nvSpPr>
      <dsp:spPr>
        <a:xfrm>
          <a:off x="1352845" y="2013023"/>
          <a:ext cx="2423290" cy="1453974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743" tIns="124642" rIns="118743" bIns="12464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Multiplying the cross-section area with the surface luminosity of the cell.</a:t>
          </a:r>
          <a:endParaRPr lang="en-US" sz="1800" kern="1200"/>
        </a:p>
      </dsp:txBody>
      <dsp:txXfrm>
        <a:off x="1352845" y="2013023"/>
        <a:ext cx="2423290" cy="1453974"/>
      </dsp:txXfrm>
    </dsp:sp>
    <dsp:sp modelId="{808C9287-A9CE-4078-8842-9A46E013D20D}">
      <dsp:nvSpPr>
        <dsp:cNvPr id="0" name=""/>
        <dsp:cNvSpPr/>
      </dsp:nvSpPr>
      <dsp:spPr>
        <a:xfrm>
          <a:off x="6754983" y="2694290"/>
          <a:ext cx="5267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6756" y="45720"/>
              </a:lnTo>
            </a:path>
          </a:pathLst>
        </a:custGeom>
        <a:noFill/>
        <a:ln w="635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04427" y="2737223"/>
        <a:ext cx="27867" cy="5573"/>
      </dsp:txXfrm>
    </dsp:sp>
    <dsp:sp modelId="{0C21683B-38B6-4DA5-80B5-9C42DC04A4E0}">
      <dsp:nvSpPr>
        <dsp:cNvPr id="0" name=""/>
        <dsp:cNvSpPr/>
      </dsp:nvSpPr>
      <dsp:spPr>
        <a:xfrm>
          <a:off x="4333492" y="2013023"/>
          <a:ext cx="2423290" cy="1453974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743" tIns="124642" rIns="118743" bIns="12464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Adding up all that luminosity within the column covered by that pixel along the line of sight.</a:t>
          </a:r>
          <a:endParaRPr lang="en-US" sz="1800" kern="1200" dirty="0"/>
        </a:p>
      </dsp:txBody>
      <dsp:txXfrm>
        <a:off x="4333492" y="2013023"/>
        <a:ext cx="2423290" cy="1453974"/>
      </dsp:txXfrm>
    </dsp:sp>
    <dsp:sp modelId="{993CAC17-59E9-4434-89B4-BC589B563DCC}">
      <dsp:nvSpPr>
        <dsp:cNvPr id="0" name=""/>
        <dsp:cNvSpPr/>
      </dsp:nvSpPr>
      <dsp:spPr>
        <a:xfrm>
          <a:off x="7314139" y="2013023"/>
          <a:ext cx="2423290" cy="1453974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743" tIns="124642" rIns="118743" bIns="12464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/>
            <a:t>Run two while loops to go through every pixel in 2D.</a:t>
          </a:r>
          <a:endParaRPr lang="en-US" sz="1800" kern="1200" dirty="0"/>
        </a:p>
      </dsp:txBody>
      <dsp:txXfrm>
        <a:off x="7314139" y="2013023"/>
        <a:ext cx="2423290" cy="1453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November 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651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November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7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November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0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November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43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November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6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November 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4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November 6,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7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November 6,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147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November 6,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7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November 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9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November 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7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November 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85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scipy.org/doc/scipy/reference/generated/scipy.spatial.cKDTree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3D2AC2-701B-47F2-B26F-0DFA718ACF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>
          <a:xfrm>
            <a:off x="14088" y="14078"/>
            <a:ext cx="12191981" cy="6857989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7750348-5249-48BE-B8D8-43608AD7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558B32-42E7-4FD8-B527-EA463CF0C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301297" cy="2986234"/>
          </a:xfrm>
        </p:spPr>
        <p:txBody>
          <a:bodyPr anchor="b">
            <a:normAutofit fontScale="90000"/>
          </a:bodyPr>
          <a:lstStyle/>
          <a:p>
            <a:r>
              <a:rPr lang="en-IN" sz="5900" dirty="0"/>
              <a:t>Moment Maps of Galaxy </a:t>
            </a:r>
            <a:r>
              <a:rPr lang="en-IN" sz="5900" dirty="0" err="1"/>
              <a:t>Datacubes</a:t>
            </a:r>
            <a:r>
              <a:rPr lang="en-IN" sz="5900" dirty="0"/>
              <a:t> from SIGAME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BC3C586-41D9-4369-AF7F-3A2DB21DB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0454C8-7DFA-4C32-BE32-F9C35297EA8E}"/>
              </a:ext>
            </a:extLst>
          </p:cNvPr>
          <p:cNvSpPr txBox="1"/>
          <p:nvPr/>
        </p:nvSpPr>
        <p:spPr>
          <a:xfrm>
            <a:off x="9759655" y="6642546"/>
            <a:ext cx="243234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dirty="0"/>
              <a:t>https://i.ytimg.com/vi/</a:t>
            </a:r>
            <a:r>
              <a:rPr lang="en-IN" sz="700" dirty="0"/>
              <a:t>XZj8LqHNJvE</a:t>
            </a:r>
            <a:r>
              <a:rPr lang="en-IN" sz="800" dirty="0"/>
              <a:t>/maxresdefault.jpg</a:t>
            </a:r>
          </a:p>
        </p:txBody>
      </p:sp>
    </p:spTree>
    <p:extLst>
      <p:ext uri="{BB962C8B-B14F-4D97-AF65-F5344CB8AC3E}">
        <p14:creationId xmlns:p14="http://schemas.microsoft.com/office/powerpoint/2010/main" val="287033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B014D6-98E9-4CF5-BB22-AD55D8CFE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4500562" cy="156295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dirty="0"/>
              <a:t>Data cube:</a:t>
            </a:r>
          </a:p>
        </p:txBody>
      </p:sp>
      <p:pic>
        <p:nvPicPr>
          <p:cNvPr id="8" name="Content Placeholder 7" descr="A picture containing object, antenna&#10;&#10;Description automatically generated">
            <a:extLst>
              <a:ext uri="{FF2B5EF4-FFF2-40B4-BE49-F238E27FC236}">
                <a16:creationId xmlns:a16="http://schemas.microsoft.com/office/drawing/2014/main" id="{11200691-8A7E-47F6-B47B-447CF065D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28" y="275953"/>
            <a:ext cx="6947339" cy="5461716"/>
          </a:xfrm>
          <a:custGeom>
            <a:avLst/>
            <a:gdLst/>
            <a:ahLst/>
            <a:cxnLst/>
            <a:rect l="l" t="t" r="r" b="b"/>
            <a:pathLst>
              <a:path w="5051426" h="3640362">
                <a:moveTo>
                  <a:pt x="0" y="0"/>
                </a:moveTo>
                <a:lnTo>
                  <a:pt x="5051426" y="0"/>
                </a:lnTo>
                <a:lnTo>
                  <a:pt x="5051426" y="3640362"/>
                </a:lnTo>
                <a:lnTo>
                  <a:pt x="0" y="3640362"/>
                </a:lnTo>
                <a:close/>
              </a:path>
            </a:pathLst>
          </a:custGeom>
        </p:spPr>
      </p:pic>
      <p:pic>
        <p:nvPicPr>
          <p:cNvPr id="9" name="3D [CII] line emission cube simulation for a z=0 model galaxy">
            <a:hlinkClick r:id="" action="ppaction://media"/>
            <a:extLst>
              <a:ext uri="{FF2B5EF4-FFF2-40B4-BE49-F238E27FC236}">
                <a16:creationId xmlns:a16="http://schemas.microsoft.com/office/drawing/2014/main" id="{1E114148-23DE-4BF2-BA4A-4755A9708D88}"/>
              </a:ext>
            </a:extLst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50863" y="2097307"/>
            <a:ext cx="3640362" cy="3640362"/>
          </a:xfrm>
          <a:custGeom>
            <a:avLst/>
            <a:gdLst/>
            <a:ahLst/>
            <a:cxnLst/>
            <a:rect l="l" t="t" r="r" b="b"/>
            <a:pathLst>
              <a:path w="5051426" h="3640362">
                <a:moveTo>
                  <a:pt x="0" y="0"/>
                </a:moveTo>
                <a:lnTo>
                  <a:pt x="5051426" y="0"/>
                </a:lnTo>
                <a:lnTo>
                  <a:pt x="5051426" y="3640362"/>
                </a:lnTo>
                <a:lnTo>
                  <a:pt x="0" y="3640362"/>
                </a:lnTo>
                <a:close/>
              </a:path>
            </a:pathLst>
          </a:cu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4F32A54-C851-4ADC-B81A-DEE6F5A09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3">
            <a:extLst>
              <a:ext uri="{FF2B5EF4-FFF2-40B4-BE49-F238E27FC236}">
                <a16:creationId xmlns:a16="http://schemas.microsoft.com/office/drawing/2014/main" id="{A37C9856-D28A-478E-B6E3-E20F4E6B259F}"/>
              </a:ext>
            </a:extLst>
          </p:cNvPr>
          <p:cNvSpPr txBox="1">
            <a:spLocks/>
          </p:cNvSpPr>
          <p:nvPr/>
        </p:nvSpPr>
        <p:spPr>
          <a:xfrm>
            <a:off x="3013687" y="6010991"/>
            <a:ext cx="3207360" cy="74433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/>
              <a:t>Credits: Karen Olsen</a:t>
            </a:r>
          </a:p>
        </p:txBody>
      </p:sp>
    </p:spTree>
    <p:extLst>
      <p:ext uri="{BB962C8B-B14F-4D97-AF65-F5344CB8AC3E}">
        <p14:creationId xmlns:p14="http://schemas.microsoft.com/office/powerpoint/2010/main" val="52991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15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00CE2-2900-4C03-9ECF-549184C23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IN" dirty="0"/>
              <a:t>Algorithm: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3A0499-46F8-4F9B-93DC-B88475A640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334349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653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56FB-4E87-412F-ACAB-A113855EE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Scipy’s</a:t>
            </a:r>
            <a:r>
              <a:rPr lang="en-IN" dirty="0"/>
              <a:t> </a:t>
            </a:r>
            <a:r>
              <a:rPr lang="en-IN" dirty="0" err="1"/>
              <a:t>spatial.KDTree</a:t>
            </a:r>
            <a:r>
              <a:rPr lang="en-IN" dirty="0"/>
              <a:t> class:</a:t>
            </a:r>
            <a:br>
              <a:rPr lang="en-IN" dirty="0"/>
            </a:br>
            <a:r>
              <a:rPr lang="en-IN" sz="1800" dirty="0">
                <a:solidFill>
                  <a:schemeClr val="tx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https://docs.scipy.org/doc/scipy/reference/generated/scipy.spatial.cKDTree.html</a:t>
            </a:r>
            <a:endParaRPr lang="en-I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F7BFD-7691-4023-B596-3ABCAAA19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312600" cy="3995650"/>
          </a:xfrm>
        </p:spPr>
        <p:txBody>
          <a:bodyPr/>
          <a:lstStyle/>
          <a:p>
            <a:pPr algn="just"/>
            <a:r>
              <a:rPr lang="en-IN" dirty="0" err="1">
                <a:solidFill>
                  <a:schemeClr val="tx1"/>
                </a:solidFill>
              </a:rPr>
              <a:t>query_ball_point</a:t>
            </a:r>
            <a:r>
              <a:rPr lang="en-IN" dirty="0">
                <a:solidFill>
                  <a:schemeClr val="tx1"/>
                </a:solidFill>
              </a:rPr>
              <a:t>() method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Identifies all the points within a particular radius from the particular point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Set the radius to be the maximum distance between centre of any touching cell and centre of the pixel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4AE05FA-2233-44A2-B123-2C112C89A9D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IN" dirty="0">
                    <a:solidFill>
                      <a:schemeClr val="tx1"/>
                    </a:solidFill>
                  </a:rPr>
                  <a:t>Radius (R) =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:endParaRPr lang="en-IN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IN" dirty="0">
                  <a:solidFill>
                    <a:schemeClr val="bg1"/>
                  </a:solidFill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4AE05FA-2233-44A2-B123-2C112C89A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3251" t="-13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592E021-B3F0-447B-A6D5-E68401BB07BA}"/>
              </a:ext>
            </a:extLst>
          </p:cNvPr>
          <p:cNvSpPr/>
          <p:nvPr/>
        </p:nvSpPr>
        <p:spPr>
          <a:xfrm>
            <a:off x="7568418" y="4228098"/>
            <a:ext cx="1069145" cy="11148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F6F492-5DD7-44DB-9597-F8FCD6E0F444}"/>
              </a:ext>
            </a:extLst>
          </p:cNvPr>
          <p:cNvSpPr/>
          <p:nvPr/>
        </p:nvSpPr>
        <p:spPr>
          <a:xfrm>
            <a:off x="8637562" y="2629903"/>
            <a:ext cx="1702191" cy="15981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22D62C-3CC5-497E-8AB1-9EC481B1D5A5}"/>
              </a:ext>
            </a:extLst>
          </p:cNvPr>
          <p:cNvSpPr txBox="1"/>
          <p:nvPr/>
        </p:nvSpPr>
        <p:spPr>
          <a:xfrm>
            <a:off x="7759764" y="5329540"/>
            <a:ext cx="67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Pixel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49D47C-3E7C-42D8-9F05-874F83F2B1C1}"/>
              </a:ext>
            </a:extLst>
          </p:cNvPr>
          <p:cNvSpPr txBox="1"/>
          <p:nvPr/>
        </p:nvSpPr>
        <p:spPr>
          <a:xfrm>
            <a:off x="9045000" y="4199472"/>
            <a:ext cx="125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Biggest cell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60CC99-13B1-4B94-9012-1790F6323074}"/>
              </a:ext>
            </a:extLst>
          </p:cNvPr>
          <p:cNvSpPr txBox="1"/>
          <p:nvPr/>
        </p:nvSpPr>
        <p:spPr>
          <a:xfrm>
            <a:off x="10482406" y="3244334"/>
            <a:ext cx="28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EDB8AB-E66C-46F5-988B-40B7FF7002F9}"/>
              </a:ext>
            </a:extLst>
          </p:cNvPr>
          <p:cNvSpPr txBox="1"/>
          <p:nvPr/>
        </p:nvSpPr>
        <p:spPr>
          <a:xfrm>
            <a:off x="8833658" y="4576161"/>
            <a:ext cx="28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1E6A93-22FE-483D-BAC2-DB8AEEC8437E}"/>
              </a:ext>
            </a:extLst>
          </p:cNvPr>
          <p:cNvCxnSpPr/>
          <p:nvPr/>
        </p:nvCxnSpPr>
        <p:spPr>
          <a:xfrm>
            <a:off x="10482406" y="2629903"/>
            <a:ext cx="0" cy="15981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9CE812-1FE9-4B92-949C-EF72F09D8FFE}"/>
              </a:ext>
            </a:extLst>
          </p:cNvPr>
          <p:cNvCxnSpPr>
            <a:cxnSpLocks/>
          </p:cNvCxnSpPr>
          <p:nvPr/>
        </p:nvCxnSpPr>
        <p:spPr>
          <a:xfrm>
            <a:off x="8740006" y="4286412"/>
            <a:ext cx="0" cy="105217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78C288D-A6D6-44FA-ABE5-B6E91787CF14}"/>
              </a:ext>
            </a:extLst>
          </p:cNvPr>
          <p:cNvSpPr/>
          <p:nvPr/>
        </p:nvSpPr>
        <p:spPr>
          <a:xfrm>
            <a:off x="9465149" y="342900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6BB53D-0E48-4755-AA54-B15224C50C2D}"/>
              </a:ext>
            </a:extLst>
          </p:cNvPr>
          <p:cNvSpPr/>
          <p:nvPr/>
        </p:nvSpPr>
        <p:spPr>
          <a:xfrm>
            <a:off x="8057271" y="473796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CCCED69-ABF3-44C9-8EBC-AFC113914AAC}"/>
              </a:ext>
            </a:extLst>
          </p:cNvPr>
          <p:cNvCxnSpPr>
            <a:stCxn id="19" idx="6"/>
          </p:cNvCxnSpPr>
          <p:nvPr/>
        </p:nvCxnSpPr>
        <p:spPr>
          <a:xfrm flipV="1">
            <a:off x="8102990" y="3474719"/>
            <a:ext cx="1362159" cy="1286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F721B1-E6AF-4287-8A01-43E98B81535C}"/>
                  </a:ext>
                </a:extLst>
              </p:cNvPr>
              <p:cNvSpPr txBox="1"/>
              <p:nvPr/>
            </p:nvSpPr>
            <p:spPr>
              <a:xfrm>
                <a:off x="7715637" y="4202694"/>
                <a:ext cx="616932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I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F721B1-E6AF-4287-8A01-43E98B815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637" y="4202694"/>
                <a:ext cx="616932" cy="401970"/>
              </a:xfrm>
              <a:prstGeom prst="rect">
                <a:avLst/>
              </a:prstGeom>
              <a:blipFill>
                <a:blip r:embed="rId4"/>
                <a:stretch>
                  <a:fillRect l="-31683" t="-98485" r="-74257" b="-163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6AB8C1-67D6-46D3-9D8E-01393D686FE5}"/>
                  </a:ext>
                </a:extLst>
              </p:cNvPr>
              <p:cNvSpPr txBox="1"/>
              <p:nvPr/>
            </p:nvSpPr>
            <p:spPr>
              <a:xfrm>
                <a:off x="9015209" y="3751783"/>
                <a:ext cx="616932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I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6AB8C1-67D6-46D3-9D8E-01393D686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209" y="3751783"/>
                <a:ext cx="616932" cy="401970"/>
              </a:xfrm>
              <a:prstGeom prst="rect">
                <a:avLst/>
              </a:prstGeom>
              <a:blipFill>
                <a:blip r:embed="rId5"/>
                <a:stretch>
                  <a:fillRect l="-32673" t="-98485" r="-73267" b="-163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428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94BA-F12D-496A-A962-C37870262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Overlapping: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0571C-82F4-4974-A14D-C2959FFB1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545138" cy="3995650"/>
          </a:xfrm>
        </p:spPr>
        <p:txBody>
          <a:bodyPr/>
          <a:lstStyle/>
          <a:p>
            <a:pPr algn="just"/>
            <a:r>
              <a:rPr lang="en-IN" dirty="0">
                <a:solidFill>
                  <a:schemeClr val="tx1"/>
                </a:solidFill>
              </a:rPr>
              <a:t>Loop through each nearest </a:t>
            </a:r>
            <a:r>
              <a:rPr lang="en-IN" dirty="0">
                <a:solidFill>
                  <a:srgbClr val="FFFFFF"/>
                </a:solidFill>
              </a:rPr>
              <a:t>neighbour cell to check overlapping</a:t>
            </a:r>
          </a:p>
          <a:p>
            <a:pPr marL="0" indent="0" algn="just">
              <a:buNone/>
            </a:pPr>
            <a:endParaRPr lang="en-IN" dirty="0">
              <a:solidFill>
                <a:srgbClr val="FFFFFF"/>
              </a:solidFill>
            </a:endParaRPr>
          </a:p>
          <a:p>
            <a:pPr algn="just"/>
            <a:r>
              <a:rPr lang="en-IN" dirty="0">
                <a:solidFill>
                  <a:srgbClr val="FFFFFF"/>
                </a:solidFill>
              </a:rPr>
              <a:t>Cell and pixel overlaps if and only if: 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FFFFFF"/>
                </a:solidFill>
              </a:rPr>
              <a:t>max(starting edges) – min(ending edges) &lt;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305EB5E-59DE-4672-8148-D99B1CCE5D7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I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en-I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𝑒𝑛𝑑</m:t>
                      </m:r>
                      <m:r>
                        <a:rPr lang="en-I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1&lt;0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305EB5E-59DE-4672-8148-D99B1CCE5D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6FBC2C8-AD5C-4340-B1E6-888DC952FA03}"/>
              </a:ext>
            </a:extLst>
          </p:cNvPr>
          <p:cNvSpPr/>
          <p:nvPr/>
        </p:nvSpPr>
        <p:spPr>
          <a:xfrm>
            <a:off x="7076049" y="2926080"/>
            <a:ext cx="1659988" cy="1603717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C30A9E-A587-40B1-96DF-04D9E53796EE}"/>
              </a:ext>
            </a:extLst>
          </p:cNvPr>
          <p:cNvSpPr/>
          <p:nvPr/>
        </p:nvSpPr>
        <p:spPr>
          <a:xfrm>
            <a:off x="8370277" y="2700997"/>
            <a:ext cx="1617785" cy="1463040"/>
          </a:xfrm>
          <a:prstGeom prst="rect">
            <a:avLst/>
          </a:prstGeom>
          <a:solidFill>
            <a:schemeClr val="lt1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70FF8F-F7FF-4A7A-8DD4-838F7588CFD8}"/>
              </a:ext>
            </a:extLst>
          </p:cNvPr>
          <p:cNvSpPr/>
          <p:nvPr/>
        </p:nvSpPr>
        <p:spPr>
          <a:xfrm>
            <a:off x="8370277" y="2926080"/>
            <a:ext cx="365760" cy="12379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CE86C1-9D32-408D-BD91-36DBD92AF460}"/>
              </a:ext>
            </a:extLst>
          </p:cNvPr>
          <p:cNvCxnSpPr/>
          <p:nvPr/>
        </p:nvCxnSpPr>
        <p:spPr>
          <a:xfrm>
            <a:off x="7076049" y="4529797"/>
            <a:ext cx="0" cy="106914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CE8819-D219-4140-A4CC-13BFEA38AB6F}"/>
              </a:ext>
            </a:extLst>
          </p:cNvPr>
          <p:cNvCxnSpPr>
            <a:cxnSpLocks/>
          </p:cNvCxnSpPr>
          <p:nvPr/>
        </p:nvCxnSpPr>
        <p:spPr>
          <a:xfrm>
            <a:off x="8736037" y="4529797"/>
            <a:ext cx="0" cy="1069145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A8139E-58BC-432A-B382-586B07E020CE}"/>
              </a:ext>
            </a:extLst>
          </p:cNvPr>
          <p:cNvCxnSpPr/>
          <p:nvPr/>
        </p:nvCxnSpPr>
        <p:spPr>
          <a:xfrm>
            <a:off x="8370277" y="4140591"/>
            <a:ext cx="0" cy="106914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9D71E7-B422-46AD-95EF-32D3F717FD08}"/>
              </a:ext>
            </a:extLst>
          </p:cNvPr>
          <p:cNvCxnSpPr/>
          <p:nvPr/>
        </p:nvCxnSpPr>
        <p:spPr>
          <a:xfrm>
            <a:off x="9981028" y="4164037"/>
            <a:ext cx="0" cy="1069145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18F753-DC50-4349-BFEA-B6576138A78E}"/>
              </a:ext>
            </a:extLst>
          </p:cNvPr>
          <p:cNvSpPr txBox="1"/>
          <p:nvPr/>
        </p:nvSpPr>
        <p:spPr>
          <a:xfrm>
            <a:off x="6703104" y="5598942"/>
            <a:ext cx="735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start1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1296E0-7E34-4058-A88D-409FEF4F0447}"/>
              </a:ext>
            </a:extLst>
          </p:cNvPr>
          <p:cNvSpPr txBox="1"/>
          <p:nvPr/>
        </p:nvSpPr>
        <p:spPr>
          <a:xfrm>
            <a:off x="7938187" y="5122308"/>
            <a:ext cx="735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start2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15F882-3A50-4101-8150-D7E1A4FCF6D9}"/>
              </a:ext>
            </a:extLst>
          </p:cNvPr>
          <p:cNvSpPr txBox="1"/>
          <p:nvPr/>
        </p:nvSpPr>
        <p:spPr>
          <a:xfrm>
            <a:off x="9664543" y="513672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end2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AEB44E-D027-464E-96F8-557674B012E0}"/>
              </a:ext>
            </a:extLst>
          </p:cNvPr>
          <p:cNvSpPr txBox="1"/>
          <p:nvPr/>
        </p:nvSpPr>
        <p:spPr>
          <a:xfrm>
            <a:off x="8405674" y="555275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end1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3E9B96-E3E4-4CE2-8AE8-C4ECF2635327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6659143" y="5968274"/>
            <a:ext cx="3734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B29034-C755-49E4-99F0-8DCD9B2958AD}"/>
              </a:ext>
            </a:extLst>
          </p:cNvPr>
          <p:cNvSpPr txBox="1"/>
          <p:nvPr/>
        </p:nvSpPr>
        <p:spPr>
          <a:xfrm>
            <a:off x="10393223" y="578360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+ axis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5C820B9-E3C7-4D79-AA2C-8793B695D27C}"/>
              </a:ext>
            </a:extLst>
          </p:cNvPr>
          <p:cNvCxnSpPr>
            <a:stCxn id="9" idx="1"/>
            <a:endCxn id="9" idx="3"/>
          </p:cNvCxnSpPr>
          <p:nvPr/>
        </p:nvCxnSpPr>
        <p:spPr>
          <a:xfrm>
            <a:off x="8370277" y="3545059"/>
            <a:ext cx="3657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D009B006-EF95-4776-A79F-886329BA4D4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12057" y="2787896"/>
            <a:ext cx="856626" cy="425577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224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DFDC-3335-4CED-A357-8D2DFD17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Cross-section Area and Adding up Luminosity: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9BE8E-5A7D-4A9A-8DF3-BF93D7303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1858" y="1881275"/>
            <a:ext cx="4656255" cy="421155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>
                <a:solidFill>
                  <a:srgbClr val="FFFFFF"/>
                </a:solidFill>
              </a:rPr>
              <a:t>Then, we find cross-section area of the overlapping cell and pixel.</a:t>
            </a:r>
          </a:p>
          <a:p>
            <a:pPr algn="just"/>
            <a:r>
              <a:rPr lang="en-IN" dirty="0">
                <a:solidFill>
                  <a:srgbClr val="FFFFFF"/>
                </a:solidFill>
              </a:rPr>
              <a:t>We multiply this cross-section area with the surface luminosity of the cell.</a:t>
            </a:r>
          </a:p>
          <a:p>
            <a:pPr algn="just"/>
            <a:r>
              <a:rPr lang="en-IN" dirty="0">
                <a:solidFill>
                  <a:srgbClr val="FFFFFF"/>
                </a:solidFill>
              </a:rPr>
              <a:t>We add up all the luminosity in that particular pixel.</a:t>
            </a:r>
          </a:p>
          <a:p>
            <a:pPr algn="just"/>
            <a:r>
              <a:rPr lang="en-IN" dirty="0">
                <a:solidFill>
                  <a:srgbClr val="FFFFFF"/>
                </a:solidFill>
              </a:rPr>
              <a:t>We find surface luminosity of every pixel using while loops.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F2C5072-51C2-4AC9-8281-5FBB05D37BE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613009" y="1881275"/>
                <a:ext cx="6578991" cy="421155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𝑒𝑛𝑑</m:t>
                      </m:r>
                      <m:r>
                        <a:rPr lang="en-I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I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I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2=</m:t>
                      </m:r>
                      <m:func>
                        <m:funcPr>
                          <m:ctrlPr>
                            <a:rPr lang="en-I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b="0" i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I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𝑒𝑛𝑑𝑠</m:t>
                              </m:r>
                            </m:e>
                          </m:d>
                        </m:e>
                      </m:func>
                      <m:r>
                        <a:rPr lang="en-I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I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b="0" i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I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𝑠𝑡𝑎𝑟𝑡𝑠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IN" b="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F2C5072-51C2-4AC9-8281-5FBB05D37B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613009" y="1881275"/>
                <a:ext cx="6578991" cy="42115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301EB971-3020-4503-B35D-CA3169F33ACD}"/>
              </a:ext>
            </a:extLst>
          </p:cNvPr>
          <p:cNvSpPr/>
          <p:nvPr/>
        </p:nvSpPr>
        <p:spPr>
          <a:xfrm>
            <a:off x="7076049" y="2926080"/>
            <a:ext cx="1659988" cy="1603717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32C909-BE9B-4330-982B-84B9BF18390C}"/>
              </a:ext>
            </a:extLst>
          </p:cNvPr>
          <p:cNvSpPr/>
          <p:nvPr/>
        </p:nvSpPr>
        <p:spPr>
          <a:xfrm>
            <a:off x="8370278" y="2700997"/>
            <a:ext cx="1610750" cy="1463038"/>
          </a:xfrm>
          <a:prstGeom prst="rect">
            <a:avLst/>
          </a:prstGeom>
          <a:solidFill>
            <a:schemeClr val="lt1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0AAA89-14D3-4F7F-8868-00FD265657A2}"/>
              </a:ext>
            </a:extLst>
          </p:cNvPr>
          <p:cNvSpPr/>
          <p:nvPr/>
        </p:nvSpPr>
        <p:spPr>
          <a:xfrm>
            <a:off x="8370277" y="2926080"/>
            <a:ext cx="365760" cy="123795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>
                  <a:lumMod val="75000"/>
                </a:schemeClr>
              </a:solidFill>
              <a:highlight>
                <a:srgbClr val="C0C0C0"/>
              </a:highlight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12882F-69CE-4873-BB04-4B0D5995DA36}"/>
              </a:ext>
            </a:extLst>
          </p:cNvPr>
          <p:cNvCxnSpPr/>
          <p:nvPr/>
        </p:nvCxnSpPr>
        <p:spPr>
          <a:xfrm>
            <a:off x="7076049" y="4529797"/>
            <a:ext cx="0" cy="106914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3FB4C1-96DE-489F-BE2B-D37A718AFF15}"/>
              </a:ext>
            </a:extLst>
          </p:cNvPr>
          <p:cNvCxnSpPr/>
          <p:nvPr/>
        </p:nvCxnSpPr>
        <p:spPr>
          <a:xfrm>
            <a:off x="8370277" y="4140591"/>
            <a:ext cx="0" cy="106914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6F1E39-FBB9-45E2-884F-CF10E1C377D4}"/>
              </a:ext>
            </a:extLst>
          </p:cNvPr>
          <p:cNvCxnSpPr>
            <a:cxnSpLocks/>
          </p:cNvCxnSpPr>
          <p:nvPr/>
        </p:nvCxnSpPr>
        <p:spPr>
          <a:xfrm>
            <a:off x="8736037" y="4529797"/>
            <a:ext cx="0" cy="1069145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4D3721-93EC-4D59-88DC-A396C4AAE9A4}"/>
              </a:ext>
            </a:extLst>
          </p:cNvPr>
          <p:cNvCxnSpPr/>
          <p:nvPr/>
        </p:nvCxnSpPr>
        <p:spPr>
          <a:xfrm>
            <a:off x="9981028" y="4164037"/>
            <a:ext cx="0" cy="1069145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2203EDF-2904-4B9A-8866-A5292B5DC7C2}"/>
              </a:ext>
            </a:extLst>
          </p:cNvPr>
          <p:cNvSpPr txBox="1"/>
          <p:nvPr/>
        </p:nvSpPr>
        <p:spPr>
          <a:xfrm>
            <a:off x="6703104" y="5598942"/>
            <a:ext cx="735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start1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78B539-62B7-47E9-9CFC-DDC6FD4D8B0D}"/>
              </a:ext>
            </a:extLst>
          </p:cNvPr>
          <p:cNvSpPr txBox="1"/>
          <p:nvPr/>
        </p:nvSpPr>
        <p:spPr>
          <a:xfrm>
            <a:off x="7938187" y="5122308"/>
            <a:ext cx="735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start2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EB72E8-E20F-4CFC-A141-E7E917A77663}"/>
              </a:ext>
            </a:extLst>
          </p:cNvPr>
          <p:cNvCxnSpPr>
            <a:cxnSpLocks/>
          </p:cNvCxnSpPr>
          <p:nvPr/>
        </p:nvCxnSpPr>
        <p:spPr>
          <a:xfrm>
            <a:off x="6659143" y="5968274"/>
            <a:ext cx="3734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A3E720-AE20-4CFB-A877-E0829F799BDB}"/>
              </a:ext>
            </a:extLst>
          </p:cNvPr>
          <p:cNvSpPr txBox="1"/>
          <p:nvPr/>
        </p:nvSpPr>
        <p:spPr>
          <a:xfrm>
            <a:off x="8405674" y="555275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end1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656F3B-EEC1-43D0-A1AB-78F435BE0723}"/>
              </a:ext>
            </a:extLst>
          </p:cNvPr>
          <p:cNvSpPr txBox="1"/>
          <p:nvPr/>
        </p:nvSpPr>
        <p:spPr>
          <a:xfrm>
            <a:off x="9664543" y="513672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end2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89AF10-3314-4F03-8270-14E550C2EE0A}"/>
              </a:ext>
            </a:extLst>
          </p:cNvPr>
          <p:cNvSpPr txBox="1"/>
          <p:nvPr/>
        </p:nvSpPr>
        <p:spPr>
          <a:xfrm>
            <a:off x="10393223" y="578360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+ axis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995C7B-389D-4568-A524-92E197A96C7C}"/>
              </a:ext>
            </a:extLst>
          </p:cNvPr>
          <p:cNvSpPr txBox="1"/>
          <p:nvPr/>
        </p:nvSpPr>
        <p:spPr>
          <a:xfrm>
            <a:off x="8674094" y="33603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CDD6B0-6B44-4948-AE54-8222CAA3BFFC}"/>
              </a:ext>
            </a:extLst>
          </p:cNvPr>
          <p:cNvSpPr txBox="1"/>
          <p:nvPr/>
        </p:nvSpPr>
        <p:spPr>
          <a:xfrm>
            <a:off x="8404313" y="409638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B98C1A-2BC4-48FF-9A7D-4DC1EF6570EB}"/>
              </a:ext>
            </a:extLst>
          </p:cNvPr>
          <p:cNvSpPr txBox="1"/>
          <p:nvPr/>
        </p:nvSpPr>
        <p:spPr>
          <a:xfrm rot="16200000">
            <a:off x="8295547" y="339250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a*b</a:t>
            </a:r>
          </a:p>
        </p:txBody>
      </p:sp>
    </p:spTree>
    <p:extLst>
      <p:ext uri="{BB962C8B-B14F-4D97-AF65-F5344CB8AC3E}">
        <p14:creationId xmlns:p14="http://schemas.microsoft.com/office/powerpoint/2010/main" val="45248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2F540F-8A87-4145-AE64-43CEDB7C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Results: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2AE965-4E5B-493A-825F-9220B46C8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476" y="92105"/>
            <a:ext cx="8159603" cy="6632252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26842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F540F-8A87-4145-AE64-43CEDB7C7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112947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Future Endeavors: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DB5EDD5-3A0E-4C17-91E2-67191E66D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2025748"/>
            <a:ext cx="8281989" cy="406707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Creating line ratio maps from the moment0 maps and analysing them.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Correlating moment0 maps of line emissions to various properties of ISM.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Creating radial maps.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Implementation of higher order moment maps. </a:t>
            </a:r>
          </a:p>
        </p:txBody>
      </p:sp>
    </p:spTree>
    <p:extLst>
      <p:ext uri="{BB962C8B-B14F-4D97-AF65-F5344CB8AC3E}">
        <p14:creationId xmlns:p14="http://schemas.microsoft.com/office/powerpoint/2010/main" val="831476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D26DA-E5A7-4051-910D-A5D7E207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2706" y="1519310"/>
            <a:ext cx="8509294" cy="2560321"/>
          </a:xfrm>
          <a:solidFill>
            <a:schemeClr val="bg2">
              <a:lumMod val="90000"/>
              <a:lumOff val="10000"/>
              <a:alpha val="92000"/>
            </a:schemeClr>
          </a:solidFill>
        </p:spPr>
        <p:txBody>
          <a:bodyPr>
            <a:normAutofit/>
          </a:bodyPr>
          <a:lstStyle/>
          <a:p>
            <a:r>
              <a:rPr lang="en-IN" dirty="0"/>
              <a:t> Thank You</a:t>
            </a:r>
            <a:br>
              <a:rPr lang="en-IN" dirty="0"/>
            </a:br>
            <a:r>
              <a:rPr lang="en-IN" dirty="0"/>
              <a:t>	- Jay Motka</a:t>
            </a:r>
            <a:br>
              <a:rPr lang="en-IN" dirty="0"/>
            </a:br>
            <a:r>
              <a:rPr lang="en-IN" dirty="0"/>
              <a:t>	</a:t>
            </a:r>
            <a:r>
              <a:rPr lang="en-IN" sz="2800" dirty="0"/>
              <a:t>Email: jaymotka@email.arizona.edu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E99181-82B3-4B8C-A69F-8FAAE706157B}"/>
              </a:ext>
            </a:extLst>
          </p:cNvPr>
          <p:cNvSpPr txBox="1"/>
          <p:nvPr/>
        </p:nvSpPr>
        <p:spPr>
          <a:xfrm>
            <a:off x="10016198" y="6657945"/>
            <a:ext cx="27724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/>
              <a:t>https://i.ytimg.com/vi/XZj8LqHNJvE/maxresdefault.jpg</a:t>
            </a:r>
          </a:p>
        </p:txBody>
      </p:sp>
    </p:spTree>
    <p:extLst>
      <p:ext uri="{BB962C8B-B14F-4D97-AF65-F5344CB8AC3E}">
        <p14:creationId xmlns:p14="http://schemas.microsoft.com/office/powerpoint/2010/main" val="277871197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243741"/>
      </a:dk2>
      <a:lt2>
        <a:srgbClr val="E2E8E2"/>
      </a:lt2>
      <a:accent1>
        <a:srgbClr val="D838D6"/>
      </a:accent1>
      <a:accent2>
        <a:srgbClr val="8D33CA"/>
      </a:accent2>
      <a:accent3>
        <a:srgbClr val="6046DB"/>
      </a:accent3>
      <a:accent4>
        <a:srgbClr val="3558CA"/>
      </a:accent4>
      <a:accent5>
        <a:srgbClr val="38A1D8"/>
      </a:accent5>
      <a:accent6>
        <a:srgbClr val="23B6AC"/>
      </a:accent6>
      <a:hlink>
        <a:srgbClr val="4682C1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390</Words>
  <Application>Microsoft Office PowerPoint</Application>
  <PresentationFormat>Widescreen</PresentationFormat>
  <Paragraphs>55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Gill Sans MT</vt:lpstr>
      <vt:lpstr>Walbaum Display</vt:lpstr>
      <vt:lpstr>3DFloatVTI</vt:lpstr>
      <vt:lpstr>Moment Maps of Galaxy Datacubes from SIGAME</vt:lpstr>
      <vt:lpstr>Data cube:</vt:lpstr>
      <vt:lpstr>Algorithm:</vt:lpstr>
      <vt:lpstr>Scipy’s spatial.KDTree class: https://docs.scipy.org/doc/scipy/reference/generated/scipy.spatial.cKDTree.html</vt:lpstr>
      <vt:lpstr>Overlapping:</vt:lpstr>
      <vt:lpstr>Cross-section Area and Adding up Luminosity:</vt:lpstr>
      <vt:lpstr>Results:</vt:lpstr>
      <vt:lpstr>Future Endeavors: </vt:lpstr>
      <vt:lpstr> Thank You  - Jay Motka  Email: jaymotka@email.arizona.edu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 Maps of Galaxy Datacubes from SIGAME</dc:title>
  <dc:creator>Jay Motka</dc:creator>
  <cp:lastModifiedBy>Jay Motka</cp:lastModifiedBy>
  <cp:revision>4</cp:revision>
  <dcterms:created xsi:type="dcterms:W3CDTF">2020-09-11T07:21:18Z</dcterms:created>
  <dcterms:modified xsi:type="dcterms:W3CDTF">2020-11-07T06:35:28Z</dcterms:modified>
</cp:coreProperties>
</file>