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6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0" r:id="rId18"/>
    <p:sldId id="264" r:id="rId19"/>
    <p:sldId id="265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EE85D-86BC-4075-BA3B-3071A34F1B38}" v="9" dt="2024-12-02T21:16:02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Motka" userId="a7069b6fd27d5004" providerId="LiveId" clId="{0EBEE85D-86BC-4075-BA3B-3071A34F1B38}"/>
    <pc:docChg chg="custSel modSld sldOrd">
      <pc:chgData name="Jay Motka" userId="a7069b6fd27d5004" providerId="LiveId" clId="{0EBEE85D-86BC-4075-BA3B-3071A34F1B38}" dt="2024-12-04T03:18:52.300" v="184" actId="20577"/>
      <pc:docMkLst>
        <pc:docMk/>
      </pc:docMkLst>
      <pc:sldChg chg="modSp mod">
        <pc:chgData name="Jay Motka" userId="a7069b6fd27d5004" providerId="LiveId" clId="{0EBEE85D-86BC-4075-BA3B-3071A34F1B38}" dt="2024-12-02T21:14:41.704" v="69" actId="20577"/>
        <pc:sldMkLst>
          <pc:docMk/>
          <pc:sldMk cId="1028662262" sldId="257"/>
        </pc:sldMkLst>
        <pc:spChg chg="mod">
          <ac:chgData name="Jay Motka" userId="a7069b6fd27d5004" providerId="LiveId" clId="{0EBEE85D-86BC-4075-BA3B-3071A34F1B38}" dt="2024-12-02T21:14:41.704" v="69" actId="20577"/>
          <ac:spMkLst>
            <pc:docMk/>
            <pc:sldMk cId="1028662262" sldId="257"/>
            <ac:spMk id="3" creationId="{C31B3C2B-9154-97EC-37C3-AE2C76DB0F71}"/>
          </ac:spMkLst>
        </pc:spChg>
      </pc:sldChg>
      <pc:sldChg chg="addSp delSp modSp mod">
        <pc:chgData name="Jay Motka" userId="a7069b6fd27d5004" providerId="LiveId" clId="{0EBEE85D-86BC-4075-BA3B-3071A34F1B38}" dt="2024-12-02T20:56:35.913" v="38" actId="14100"/>
        <pc:sldMkLst>
          <pc:docMk/>
          <pc:sldMk cId="1948524961" sldId="261"/>
        </pc:sldMkLst>
        <pc:spChg chg="mod">
          <ac:chgData name="Jay Motka" userId="a7069b6fd27d5004" providerId="LiveId" clId="{0EBEE85D-86BC-4075-BA3B-3071A34F1B38}" dt="2024-12-02T20:55:35.361" v="24" actId="20577"/>
          <ac:spMkLst>
            <pc:docMk/>
            <pc:sldMk cId="1948524961" sldId="261"/>
            <ac:spMk id="3" creationId="{996EE163-5F4B-34BF-ACCC-3D1C797E5F03}"/>
          </ac:spMkLst>
        </pc:spChg>
        <pc:picChg chg="del">
          <ac:chgData name="Jay Motka" userId="a7069b6fd27d5004" providerId="LiveId" clId="{0EBEE85D-86BC-4075-BA3B-3071A34F1B38}" dt="2024-12-02T20:55:28.881" v="0" actId="21"/>
          <ac:picMkLst>
            <pc:docMk/>
            <pc:sldMk cId="1948524961" sldId="261"/>
            <ac:picMk id="5" creationId="{4DEEDF1E-8758-C11D-BCD4-333E6FFBE9F2}"/>
          </ac:picMkLst>
        </pc:picChg>
        <pc:picChg chg="add mod">
          <ac:chgData name="Jay Motka" userId="a7069b6fd27d5004" providerId="LiveId" clId="{0EBEE85D-86BC-4075-BA3B-3071A34F1B38}" dt="2024-12-02T20:56:35.913" v="38" actId="14100"/>
          <ac:picMkLst>
            <pc:docMk/>
            <pc:sldMk cId="1948524961" sldId="261"/>
            <ac:picMk id="9" creationId="{BB0EAD4A-1F0E-1976-1564-E3D8FD36CD6D}"/>
          </ac:picMkLst>
        </pc:picChg>
      </pc:sldChg>
      <pc:sldChg chg="addSp modSp mod">
        <pc:chgData name="Jay Motka" userId="a7069b6fd27d5004" providerId="LiveId" clId="{0EBEE85D-86BC-4075-BA3B-3071A34F1B38}" dt="2024-12-02T21:16:20.478" v="119" actId="1076"/>
        <pc:sldMkLst>
          <pc:docMk/>
          <pc:sldMk cId="3132223697" sldId="268"/>
        </pc:sldMkLst>
        <pc:spChg chg="add mod">
          <ac:chgData name="Jay Motka" userId="a7069b6fd27d5004" providerId="LiveId" clId="{0EBEE85D-86BC-4075-BA3B-3071A34F1B38}" dt="2024-12-02T21:16:20.478" v="119" actId="1076"/>
          <ac:spMkLst>
            <pc:docMk/>
            <pc:sldMk cId="3132223697" sldId="268"/>
            <ac:spMk id="4" creationId="{68CF3D81-3A61-02D9-FD44-ADF349F1522B}"/>
          </ac:spMkLst>
        </pc:spChg>
        <pc:spChg chg="add mod">
          <ac:chgData name="Jay Motka" userId="a7069b6fd27d5004" providerId="LiveId" clId="{0EBEE85D-86BC-4075-BA3B-3071A34F1B38}" dt="2024-12-02T21:16:17.115" v="118" actId="1076"/>
          <ac:spMkLst>
            <pc:docMk/>
            <pc:sldMk cId="3132223697" sldId="268"/>
            <ac:spMk id="6" creationId="{FC554464-9FF5-9696-97F2-F9DAFBB21D37}"/>
          </ac:spMkLst>
        </pc:spChg>
      </pc:sldChg>
      <pc:sldChg chg="modSp mod ord">
        <pc:chgData name="Jay Motka" userId="a7069b6fd27d5004" providerId="LiveId" clId="{0EBEE85D-86BC-4075-BA3B-3071A34F1B38}" dt="2024-12-04T03:18:52.300" v="184" actId="20577"/>
        <pc:sldMkLst>
          <pc:docMk/>
          <pc:sldMk cId="1468545448" sldId="270"/>
        </pc:sldMkLst>
        <pc:spChg chg="mod">
          <ac:chgData name="Jay Motka" userId="a7069b6fd27d5004" providerId="LiveId" clId="{0EBEE85D-86BC-4075-BA3B-3071A34F1B38}" dt="2024-12-04T03:17:09.542" v="166" actId="403"/>
          <ac:spMkLst>
            <pc:docMk/>
            <pc:sldMk cId="1468545448" sldId="270"/>
            <ac:spMk id="2" creationId="{172BC004-F370-F437-9281-4A9A3A15344F}"/>
          </ac:spMkLst>
        </pc:spChg>
        <pc:spChg chg="mod">
          <ac:chgData name="Jay Motka" userId="a7069b6fd27d5004" providerId="LiveId" clId="{0EBEE85D-86BC-4075-BA3B-3071A34F1B38}" dt="2024-12-04T03:18:52.300" v="184" actId="20577"/>
          <ac:spMkLst>
            <pc:docMk/>
            <pc:sldMk cId="1468545448" sldId="270"/>
            <ac:spMk id="13" creationId="{324CCD96-FF40-4B02-116C-5592D5372105}"/>
          </ac:spMkLst>
        </pc:spChg>
      </pc:sldChg>
      <pc:sldChg chg="modSp mod">
        <pc:chgData name="Jay Motka" userId="a7069b6fd27d5004" providerId="LiveId" clId="{0EBEE85D-86BC-4075-BA3B-3071A34F1B38}" dt="2024-12-04T03:18:06.212" v="172" actId="20577"/>
        <pc:sldMkLst>
          <pc:docMk/>
          <pc:sldMk cId="1085795792" sldId="271"/>
        </pc:sldMkLst>
        <pc:spChg chg="mod">
          <ac:chgData name="Jay Motka" userId="a7069b6fd27d5004" providerId="LiveId" clId="{0EBEE85D-86BC-4075-BA3B-3071A34F1B38}" dt="2024-12-04T03:14:22.122" v="122" actId="404"/>
          <ac:spMkLst>
            <pc:docMk/>
            <pc:sldMk cId="1085795792" sldId="271"/>
            <ac:spMk id="2" creationId="{8613210C-479E-ECAC-6C71-F932A039E746}"/>
          </ac:spMkLst>
        </pc:spChg>
        <pc:spChg chg="mod">
          <ac:chgData name="Jay Motka" userId="a7069b6fd27d5004" providerId="LiveId" clId="{0EBEE85D-86BC-4075-BA3B-3071A34F1B38}" dt="2024-12-04T03:18:06.212" v="172" actId="20577"/>
          <ac:spMkLst>
            <pc:docMk/>
            <pc:sldMk cId="1085795792" sldId="271"/>
            <ac:spMk id="10" creationId="{FEB36799-EB8F-1FB6-1F71-5DAF73194708}"/>
          </ac:spMkLst>
        </pc:spChg>
      </pc:sldChg>
      <pc:sldChg chg="modSp mod">
        <pc:chgData name="Jay Motka" userId="a7069b6fd27d5004" providerId="LiveId" clId="{0EBEE85D-86BC-4075-BA3B-3071A34F1B38}" dt="2024-12-04T03:18:11.766" v="174" actId="20577"/>
        <pc:sldMkLst>
          <pc:docMk/>
          <pc:sldMk cId="1007758997" sldId="272"/>
        </pc:sldMkLst>
        <pc:spChg chg="mod">
          <ac:chgData name="Jay Motka" userId="a7069b6fd27d5004" providerId="LiveId" clId="{0EBEE85D-86BC-4075-BA3B-3071A34F1B38}" dt="2024-12-04T03:18:11.766" v="174" actId="20577"/>
          <ac:spMkLst>
            <pc:docMk/>
            <pc:sldMk cId="1007758997" sldId="272"/>
            <ac:spMk id="7" creationId="{6F4C7559-219A-710A-C888-BEFFE2993526}"/>
          </ac:spMkLst>
        </pc:spChg>
      </pc:sldChg>
      <pc:sldChg chg="modSp mod">
        <pc:chgData name="Jay Motka" userId="a7069b6fd27d5004" providerId="LiveId" clId="{0EBEE85D-86BC-4075-BA3B-3071A34F1B38}" dt="2024-12-04T03:18:21.037" v="176" actId="20577"/>
        <pc:sldMkLst>
          <pc:docMk/>
          <pc:sldMk cId="1501557285" sldId="273"/>
        </pc:sldMkLst>
        <pc:spChg chg="mod">
          <ac:chgData name="Jay Motka" userId="a7069b6fd27d5004" providerId="LiveId" clId="{0EBEE85D-86BC-4075-BA3B-3071A34F1B38}" dt="2024-12-04T03:18:21.037" v="176" actId="20577"/>
          <ac:spMkLst>
            <pc:docMk/>
            <pc:sldMk cId="1501557285" sldId="273"/>
            <ac:spMk id="7" creationId="{064BB2BB-533D-D51F-FD73-8702A20224F2}"/>
          </ac:spMkLst>
        </pc:spChg>
      </pc:sldChg>
      <pc:sldChg chg="modSp mod">
        <pc:chgData name="Jay Motka" userId="a7069b6fd27d5004" providerId="LiveId" clId="{0EBEE85D-86BC-4075-BA3B-3071A34F1B38}" dt="2024-12-04T03:18:29.347" v="178" actId="20577"/>
        <pc:sldMkLst>
          <pc:docMk/>
          <pc:sldMk cId="1649347637" sldId="274"/>
        </pc:sldMkLst>
        <pc:spChg chg="mod">
          <ac:chgData name="Jay Motka" userId="a7069b6fd27d5004" providerId="LiveId" clId="{0EBEE85D-86BC-4075-BA3B-3071A34F1B38}" dt="2024-12-04T03:18:29.347" v="178" actId="20577"/>
          <ac:spMkLst>
            <pc:docMk/>
            <pc:sldMk cId="1649347637" sldId="274"/>
            <ac:spMk id="8" creationId="{FE3634B2-6CBA-045A-17B5-5557B3619D4F}"/>
          </ac:spMkLst>
        </pc:spChg>
      </pc:sldChg>
      <pc:sldChg chg="modSp mod">
        <pc:chgData name="Jay Motka" userId="a7069b6fd27d5004" providerId="LiveId" clId="{0EBEE85D-86BC-4075-BA3B-3071A34F1B38}" dt="2024-12-04T03:18:35.485" v="180" actId="20577"/>
        <pc:sldMkLst>
          <pc:docMk/>
          <pc:sldMk cId="546101706" sldId="275"/>
        </pc:sldMkLst>
        <pc:spChg chg="mod">
          <ac:chgData name="Jay Motka" userId="a7069b6fd27d5004" providerId="LiveId" clId="{0EBEE85D-86BC-4075-BA3B-3071A34F1B38}" dt="2024-12-04T03:18:35.485" v="180" actId="20577"/>
          <ac:spMkLst>
            <pc:docMk/>
            <pc:sldMk cId="546101706" sldId="275"/>
            <ac:spMk id="4" creationId="{A6F4E20D-E5A6-CF1A-9E02-5C52AB635ED4}"/>
          </ac:spMkLst>
        </pc:spChg>
      </pc:sldChg>
      <pc:sldChg chg="modSp mod">
        <pc:chgData name="Jay Motka" userId="a7069b6fd27d5004" providerId="LiveId" clId="{0EBEE85D-86BC-4075-BA3B-3071A34F1B38}" dt="2024-12-04T03:18:42.259" v="182" actId="20577"/>
        <pc:sldMkLst>
          <pc:docMk/>
          <pc:sldMk cId="4029486981" sldId="276"/>
        </pc:sldMkLst>
        <pc:spChg chg="mod">
          <ac:chgData name="Jay Motka" userId="a7069b6fd27d5004" providerId="LiveId" clId="{0EBEE85D-86BC-4075-BA3B-3071A34F1B38}" dt="2024-12-02T20:57:04.943" v="39" actId="404"/>
          <ac:spMkLst>
            <pc:docMk/>
            <pc:sldMk cId="4029486981" sldId="276"/>
            <ac:spMk id="3" creationId="{47B7B066-8B51-8C4A-9D69-2991BB428717}"/>
          </ac:spMkLst>
        </pc:spChg>
        <pc:spChg chg="mod">
          <ac:chgData name="Jay Motka" userId="a7069b6fd27d5004" providerId="LiveId" clId="{0EBEE85D-86BC-4075-BA3B-3071A34F1B38}" dt="2024-12-04T03:18:42.259" v="182" actId="20577"/>
          <ac:spMkLst>
            <pc:docMk/>
            <pc:sldMk cId="4029486981" sldId="276"/>
            <ac:spMk id="4" creationId="{B8651579-1D04-1C8A-485C-AB73D0C843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6F9E-F6EE-C491-BA7A-05D5A2801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99B35-3542-938C-DFAF-D4D86E884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7E1B5-4306-5CCE-85CC-6D987959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E0C-8D20-4028-A9EF-0846873DDBD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9953A-46C4-8762-BEEB-1D3BBE7B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C0C11-5E1C-94BE-7476-E1F4AE76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1475-99F0-4AA6-B8D2-ED7CB848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8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96ED-A7CD-EA23-F4F7-209ED5E8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5D7FB-D5E8-1B7C-CBB1-C4FB14777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B2FEC-822D-826D-57EE-BAF8D8D7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E0C-8D20-4028-A9EF-0846873DDBD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40985-71EA-4B04-DAF5-972AC42A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B48F4-80E2-2974-C764-C38B50BC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1475-99F0-4AA6-B8D2-ED7CB848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4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E11775-B7EF-A487-8A7A-3F074F023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EA77B-3A22-738C-AF13-EE0C31B87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DC8A7-AE02-C03F-AA75-F5CA343E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E0C-8D20-4028-A9EF-0846873DDBD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AE42B-369F-18D3-1B68-3527AE76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7AAB9-9A90-32EE-8F98-152CE8B5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1475-99F0-4AA6-B8D2-ED7CB848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9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BA12-9494-1A74-460E-E477E16E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FA0EE-1057-4C8E-2035-40F3F993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56BFA-892C-B995-AE26-97F7041D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E0C-8D20-4028-A9EF-0846873DDBD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67B6-FDAD-1FCD-2625-12EB54B0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ECF7D-5677-A98F-FF4E-7C9C16C6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1475-99F0-4AA6-B8D2-ED7CB848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0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A5DC-40AB-868B-1DB6-BA51FF56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9AA41-5C1D-2918-6186-171FDEE36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FCCCB-286E-152B-6AF8-00B6B014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E0C-8D20-4028-A9EF-0846873DDBD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8F95-2FC9-5005-5E5A-4F52EE23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39030-28AF-8680-71B5-B6866F9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1475-99F0-4AA6-B8D2-ED7CB848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E7B7-C2BE-E49F-C985-2DAD6C74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42DF-996F-B94F-BABE-691CC1CE6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E69FE-E32F-C7F7-8127-3594DC18A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DA722-A732-1E98-37BC-820A9283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E0C-8D20-4028-A9EF-0846873DDBD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96FEF-7E64-182F-03C8-582C5E45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E5D20-078F-F882-99C2-68F5962E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1475-99F0-4AA6-B8D2-ED7CB848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3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A750-91DF-49CB-69FD-58E6FC58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D43BF-04DD-97B1-DC96-F06CBF5D9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36252-E8C6-4CE9-5413-810DA88C4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20004-9184-0BC3-F346-60B92F46F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0FAE7-B0D8-67E9-0226-7BD6A6500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F9FC7-0080-2BAD-D378-5E24B1EC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E0C-8D20-4028-A9EF-0846873DDBD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0EF67-51FC-525D-327D-75ED0FCE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3871-BBB6-734D-2204-5124EF9B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1475-99F0-4AA6-B8D2-ED7CB848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3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DF85-2EAA-0A48-88D4-A66EFC64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4D055-940F-97C5-2535-C1A03836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E0C-8D20-4028-A9EF-0846873DDBD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D751-E650-9361-F14D-86BC46F8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A5CF9-E815-ACA5-105B-36C6B74D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1475-99F0-4AA6-B8D2-ED7CB848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0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A8E87-5DD0-9721-28C5-7E40C852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E0C-8D20-4028-A9EF-0846873DDBD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F0EBA-221B-12F7-9943-1E9BDCB0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0185B-5338-63C7-3411-40138AE8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1475-99F0-4AA6-B8D2-ED7CB848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6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C345-63F0-AFD5-07A8-9077015B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B570-C636-F917-DB35-22C72B8AA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D7F1D-30E0-05A4-6836-DBD6C27A1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64800-B0E9-3DFF-0D0A-F8DBA6D5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E0C-8D20-4028-A9EF-0846873DDBD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7B421-AAFE-AAF7-086F-CAA93A07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EF0C3-9FB8-1D47-BBBC-EF7C7969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1475-99F0-4AA6-B8D2-ED7CB848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7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1FF4-564C-C336-ECB2-04DFEC81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F0EECD-B514-3528-4902-44FB53227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F4DD3-9B5C-BBB1-5C7D-A9D5168EB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912FD-0E9F-03F8-3698-039F0D8F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E0C-8D20-4028-A9EF-0846873DDBD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8A03E-3CA3-0A03-9CF6-8C976D97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BB761-F51C-2B68-A30E-4F17DEB0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31475-99F0-4AA6-B8D2-ED7CB848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9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5F88D-C699-2B2F-C2C3-46B2E07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16328-634E-549D-FCA1-961BF4D90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65A39-82BB-C99E-4F6F-9569B5EBD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A0E0C-8D20-4028-A9EF-0846873DDBDF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3CFBE-ADD7-FEC3-36A8-112B80CB2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1CFE8-0EFB-2DEB-109F-A8C160492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831475-99F0-4AA6-B8D2-ED7CB848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hole with a red circle&#10;&#10;Description automatically generated">
            <a:extLst>
              <a:ext uri="{FF2B5EF4-FFF2-40B4-BE49-F238E27FC236}">
                <a16:creationId xmlns:a16="http://schemas.microsoft.com/office/drawing/2014/main" id="{C3DC5A18-50CC-B86E-F49B-CAF5B4EF7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938"/>
            <a:ext cx="12192000" cy="68849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481C46-8F1F-09D8-F748-83974D6C7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984" y="0"/>
            <a:ext cx="9144000" cy="199339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Extremal Black Hole Simulations: 3+1 Formalism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66FAF-CF74-3019-1760-D01EA8B82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984" y="6108192"/>
            <a:ext cx="9144000" cy="39319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Jay Motka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7BD3083-6ABC-6BF9-EDDE-14ACC13FC665}"/>
              </a:ext>
            </a:extLst>
          </p:cNvPr>
          <p:cNvSpPr txBox="1">
            <a:spLocks/>
          </p:cNvSpPr>
          <p:nvPr/>
        </p:nvSpPr>
        <p:spPr>
          <a:xfrm>
            <a:off x="9432036" y="6598920"/>
            <a:ext cx="2215896" cy="2377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Photo Credits: NASA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0DFE28-6800-B60A-EC89-52FE27E302D9}"/>
              </a:ext>
            </a:extLst>
          </p:cNvPr>
          <p:cNvSpPr txBox="1">
            <a:spLocks/>
          </p:cNvSpPr>
          <p:nvPr/>
        </p:nvSpPr>
        <p:spPr>
          <a:xfrm>
            <a:off x="11766804" y="6464808"/>
            <a:ext cx="425196" cy="3931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47486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9ECC-E81C-3BB7-D6BC-DB67DABD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Simulation of Near Kerr-limit BH (Liu et al., 2019)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8239-A8FA-A63B-806F-90D2AEC36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4193"/>
          </a:xfrm>
        </p:spPr>
        <p:txBody>
          <a:bodyPr>
            <a:normAutofit/>
          </a:bodyPr>
          <a:lstStyle/>
          <a:p>
            <a:r>
              <a:rPr lang="en-US" dirty="0"/>
              <a:t>Liu et al. (2019) simulated spinning BH near the Kerr-limit:</a:t>
            </a:r>
          </a:p>
          <a:p>
            <a:endParaRPr lang="en-US" dirty="0"/>
          </a:p>
          <a:p>
            <a:r>
              <a:rPr lang="en-US" dirty="0"/>
              <a:t>They used 3+1 formalism &amp; recipe called moving puncture method.</a:t>
            </a:r>
          </a:p>
          <a:p>
            <a:r>
              <a:rPr lang="en-US" dirty="0"/>
              <a:t>They used a correction to the traditional quasi-isotropic coordinates to avoid simulation errors.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BCC60-1F9B-2AFA-B191-3EADF67B4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135" y="2362468"/>
            <a:ext cx="1575730" cy="4026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520656-6F5B-D81C-31A3-E50B02C223C0}"/>
              </a:ext>
            </a:extLst>
          </p:cNvPr>
          <p:cNvSpPr/>
          <p:nvPr/>
        </p:nvSpPr>
        <p:spPr>
          <a:xfrm>
            <a:off x="4453627" y="5071253"/>
            <a:ext cx="3284746" cy="576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nd blue line&#10;&#10;Description automatically generated">
            <a:extLst>
              <a:ext uri="{FF2B5EF4-FFF2-40B4-BE49-F238E27FC236}">
                <a16:creationId xmlns:a16="http://schemas.microsoft.com/office/drawing/2014/main" id="{194CC56C-1B8A-799E-F4B3-E6D4F036D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074" y="5194627"/>
            <a:ext cx="1793852" cy="32932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0AB0E15-3256-76A4-5A13-D66A6B83E043}"/>
              </a:ext>
            </a:extLst>
          </p:cNvPr>
          <p:cNvSpPr txBox="1">
            <a:spLocks/>
          </p:cNvSpPr>
          <p:nvPr/>
        </p:nvSpPr>
        <p:spPr>
          <a:xfrm>
            <a:off x="11695176" y="6385433"/>
            <a:ext cx="496824" cy="472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843894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210C-479E-ECAC-6C71-F932A039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My thoughts: Simulation of Near-extremal Charged BH?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4007-1CFA-2C92-37AE-758A1161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Traditionally used quasi-isotropic coordinates: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 extremal limit, these quasi-isotropic coordinates vanishes to 0.</a:t>
            </a:r>
          </a:p>
          <a:p>
            <a:r>
              <a:rPr lang="en-US" dirty="0"/>
              <a:t>This could lead to simulation errors since it is extremally hard to resolve near zero scale.</a:t>
            </a:r>
          </a:p>
          <a:p>
            <a:r>
              <a:rPr lang="en-US" dirty="0"/>
              <a:t>Same problem occurred in Liu et al. (2019).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black and white text&#10;&#10;Description automatically generated">
            <a:extLst>
              <a:ext uri="{FF2B5EF4-FFF2-40B4-BE49-F238E27FC236}">
                <a16:creationId xmlns:a16="http://schemas.microsoft.com/office/drawing/2014/main" id="{AA203051-A960-B8F7-BAF6-F4F94C510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634" y="2360563"/>
            <a:ext cx="4442731" cy="596931"/>
          </a:xfrm>
          <a:prstGeom prst="rect">
            <a:avLst/>
          </a:prstGeom>
        </p:spPr>
      </p:pic>
      <p:pic>
        <p:nvPicPr>
          <p:cNvPr id="7" name="Picture 6" descr="A square root of a mathematical equation&#10;&#10;Description automatically generated">
            <a:extLst>
              <a:ext uri="{FF2B5EF4-FFF2-40B4-BE49-F238E27FC236}">
                <a16:creationId xmlns:a16="http://schemas.microsoft.com/office/drawing/2014/main" id="{C2D29A2F-9E2A-653E-AD43-E19E26F68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712" y="2957494"/>
            <a:ext cx="2322575" cy="76336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B36799-EB8F-1FB6-1F71-5DAF73194708}"/>
              </a:ext>
            </a:extLst>
          </p:cNvPr>
          <p:cNvSpPr txBox="1">
            <a:spLocks/>
          </p:cNvSpPr>
          <p:nvPr/>
        </p:nvSpPr>
        <p:spPr>
          <a:xfrm>
            <a:off x="11695176" y="6385433"/>
            <a:ext cx="496824" cy="472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8579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5D0D-37E9-2BEC-3CCE-A7AEAE88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Tweaking the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DAB6-625B-14AA-92B9-C83C3A153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resolved it by multiplying a correction term to the quasi-isotropic coordinates.</a:t>
            </a:r>
          </a:p>
          <a:p>
            <a:r>
              <a:rPr lang="en-US" dirty="0"/>
              <a:t>We can take an analogous term and do the same!</a:t>
            </a:r>
          </a:p>
          <a:p>
            <a:endParaRPr lang="en-US" dirty="0"/>
          </a:p>
          <a:p>
            <a:r>
              <a:rPr lang="en-US" dirty="0"/>
              <a:t>Multiply                                    with:</a:t>
            </a:r>
          </a:p>
          <a:p>
            <a:endParaRPr lang="en-US" dirty="0"/>
          </a:p>
        </p:txBody>
      </p:sp>
      <p:pic>
        <p:nvPicPr>
          <p:cNvPr id="4" name="Picture 3" descr="A square root of a mathematical equation&#10;&#10;Description automatically generated">
            <a:extLst>
              <a:ext uri="{FF2B5EF4-FFF2-40B4-BE49-F238E27FC236}">
                <a16:creationId xmlns:a16="http://schemas.microsoft.com/office/drawing/2014/main" id="{7FC14EB4-00BF-F702-D3CD-85BD8AE4F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840" y="3546460"/>
            <a:ext cx="2322575" cy="763364"/>
          </a:xfrm>
          <a:prstGeom prst="rect">
            <a:avLst/>
          </a:prstGeom>
        </p:spPr>
      </p:pic>
      <p:pic>
        <p:nvPicPr>
          <p:cNvPr id="6" name="Picture 5" descr="A math symbols with numbers and symbols&#10;&#10;Description automatically generated">
            <a:extLst>
              <a:ext uri="{FF2B5EF4-FFF2-40B4-BE49-F238E27FC236}">
                <a16:creationId xmlns:a16="http://schemas.microsoft.com/office/drawing/2014/main" id="{B2F9959D-7F63-E21C-B68F-F691FB0AA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628" y="4444761"/>
            <a:ext cx="5942743" cy="7633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4C7559-219A-710A-C888-BEFFE2993526}"/>
              </a:ext>
            </a:extLst>
          </p:cNvPr>
          <p:cNvSpPr txBox="1">
            <a:spLocks/>
          </p:cNvSpPr>
          <p:nvPr/>
        </p:nvSpPr>
        <p:spPr>
          <a:xfrm>
            <a:off x="11695176" y="6385433"/>
            <a:ext cx="496824" cy="472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0775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7CDD-656D-D13A-4F19-2638EDBF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Event Horizon Radial Coordinates</a:t>
            </a:r>
          </a:p>
        </p:txBody>
      </p:sp>
      <p:pic>
        <p:nvPicPr>
          <p:cNvPr id="5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D45D90DE-A176-1B1D-AFE5-E3C0DE192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76" y="1790414"/>
            <a:ext cx="6071616" cy="484813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652F7F-21E1-2033-32A5-BF0A2546DF5F}"/>
              </a:ext>
            </a:extLst>
          </p:cNvPr>
          <p:cNvSpPr/>
          <p:nvPr/>
        </p:nvSpPr>
        <p:spPr>
          <a:xfrm>
            <a:off x="6007608" y="6273419"/>
            <a:ext cx="365760" cy="21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4BB2BB-533D-D51F-FD73-8702A20224F2}"/>
              </a:ext>
            </a:extLst>
          </p:cNvPr>
          <p:cNvSpPr txBox="1">
            <a:spLocks/>
          </p:cNvSpPr>
          <p:nvPr/>
        </p:nvSpPr>
        <p:spPr>
          <a:xfrm>
            <a:off x="11695176" y="6385433"/>
            <a:ext cx="496824" cy="472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501557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88A3-FA2C-E396-9651-A883A9B7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066BC-932D-6B39-001E-4CADCCA1B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Spatial metric: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Extrinsic Curvature:</a:t>
            </a:r>
          </a:p>
          <a:p>
            <a:endParaRPr lang="en-US" dirty="0"/>
          </a:p>
          <a:p>
            <a:r>
              <a:rPr lang="en-US" dirty="0"/>
              <a:t>They satisfy both the Hamiltonian and the momentum constraint.</a:t>
            </a:r>
          </a:p>
        </p:txBody>
      </p:sp>
      <p:pic>
        <p:nvPicPr>
          <p:cNvPr id="5" name="Picture 4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ACD8F4B6-299B-6BE6-B0C9-0B3389F4C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56" y="1798193"/>
            <a:ext cx="3755745" cy="2762985"/>
          </a:xfrm>
          <a:prstGeom prst="rect">
            <a:avLst/>
          </a:prstGeom>
        </p:spPr>
      </p:pic>
      <p:pic>
        <p:nvPicPr>
          <p:cNvPr id="7" name="Picture 6" descr="A black and white image of a symbol&#10;&#10;Description automatically generated with medium confidence">
            <a:extLst>
              <a:ext uri="{FF2B5EF4-FFF2-40B4-BE49-F238E27FC236}">
                <a16:creationId xmlns:a16="http://schemas.microsoft.com/office/drawing/2014/main" id="{11066257-0276-7EDB-D3F5-103798A60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383" y="4904824"/>
            <a:ext cx="1149409" cy="4445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3634B2-6CBA-045A-17B5-5557B3619D4F}"/>
              </a:ext>
            </a:extLst>
          </p:cNvPr>
          <p:cNvSpPr txBox="1">
            <a:spLocks/>
          </p:cNvSpPr>
          <p:nvPr/>
        </p:nvSpPr>
        <p:spPr>
          <a:xfrm>
            <a:off x="11695176" y="6385433"/>
            <a:ext cx="496824" cy="472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649347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120B-FCB0-6142-574D-6E2CF307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58A5E-1FA4-5B1F-086D-046CBCAFB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3+1 formalism is an excellent and easier way for numerical simulation of spacetime.</a:t>
            </a:r>
          </a:p>
          <a:p>
            <a:r>
              <a:rPr lang="en-US" dirty="0"/>
              <a:t>We found the initial conditions satisfying both constraints using the modified coordinates (to avoid inaccuracies). </a:t>
            </a:r>
          </a:p>
          <a:p>
            <a:r>
              <a:rPr lang="en-US" dirty="0"/>
              <a:t>By applying the evolution equations, we can, in future, simulate the near-extremal charged black holes!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F4E20D-E5A6-CF1A-9E02-5C52AB635ED4}"/>
              </a:ext>
            </a:extLst>
          </p:cNvPr>
          <p:cNvSpPr txBox="1">
            <a:spLocks/>
          </p:cNvSpPr>
          <p:nvPr/>
        </p:nvSpPr>
        <p:spPr>
          <a:xfrm>
            <a:off x="11695176" y="6385433"/>
            <a:ext cx="496824" cy="472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54610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5B462-1D34-0B7A-FEC5-AB3E56C8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310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B066-8B51-8C4A-9D69-2991BB428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2663"/>
            <a:ext cx="10515600" cy="14630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Back up slides ahead…</a:t>
            </a: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651579-1D04-1C8A-485C-AB73D0C8436E}"/>
              </a:ext>
            </a:extLst>
          </p:cNvPr>
          <p:cNvSpPr txBox="1">
            <a:spLocks/>
          </p:cNvSpPr>
          <p:nvPr/>
        </p:nvSpPr>
        <p:spPr>
          <a:xfrm>
            <a:off x="11695176" y="6385433"/>
            <a:ext cx="496824" cy="472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2948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C004-F370-F437-9281-4A9A3A15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Charged BH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1D77-89F3-F989-01DB-82D96454B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Reissner</a:t>
            </a:r>
            <a:r>
              <a:rPr lang="en-US" dirty="0"/>
              <a:t>-Nordström (RN) metric: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RN metric event horizons:</a:t>
            </a:r>
          </a:p>
          <a:p>
            <a:endParaRPr lang="en-US" dirty="0"/>
          </a:p>
          <a:p>
            <a:r>
              <a:rPr lang="en-US" dirty="0"/>
              <a:t>Extremal limit: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860FD-BC85-7B9C-57D2-2D9383AB6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391" y="2410943"/>
            <a:ext cx="6261217" cy="673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AD905-CAB2-AB13-D520-8C8DED176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88" y="4369967"/>
            <a:ext cx="3101819" cy="521106"/>
          </a:xfrm>
          <a:prstGeom prst="rect">
            <a:avLst/>
          </a:prstGeom>
        </p:spPr>
      </p:pic>
      <p:pic>
        <p:nvPicPr>
          <p:cNvPr id="9" name="Picture 8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5DD17A92-1C7B-22EB-5CF7-AFF622468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188" y="3219015"/>
            <a:ext cx="2349621" cy="673135"/>
          </a:xfrm>
          <a:prstGeom prst="rect">
            <a:avLst/>
          </a:prstGeom>
        </p:spPr>
      </p:pic>
      <p:pic>
        <p:nvPicPr>
          <p:cNvPr id="11" name="Picture 10" descr="A black arrow pointing to the right&#10;&#10;Description automatically generated">
            <a:extLst>
              <a:ext uri="{FF2B5EF4-FFF2-40B4-BE49-F238E27FC236}">
                <a16:creationId xmlns:a16="http://schemas.microsoft.com/office/drawing/2014/main" id="{F340D5F1-138B-EDD5-B36C-7B87D77C2E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190" y="5368890"/>
            <a:ext cx="1225613" cy="38102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24CCD96-FF40-4B02-116C-5592D5372105}"/>
              </a:ext>
            </a:extLst>
          </p:cNvPr>
          <p:cNvSpPr txBox="1">
            <a:spLocks/>
          </p:cNvSpPr>
          <p:nvPr/>
        </p:nvSpPr>
        <p:spPr>
          <a:xfrm>
            <a:off x="11695176" y="6385433"/>
            <a:ext cx="496824" cy="472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/>
              <a:t>17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68545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14F5-4D5C-114D-E60F-436595BE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Normal Vector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EBB12-F566-65FC-EBA5-139EBB0C6F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construct a1-form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Its norm is: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called “lapse function”.</a:t>
                </a:r>
              </a:p>
              <a:p>
                <a:r>
                  <a:rPr lang="en-US" dirty="0"/>
                  <a:t>It measures how much proper time elapses between neighboring time slices along the normal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EBB12-F566-65FC-EBA5-139EBB0C6F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5F64AE-8A9F-49BE-BE32-0C0BBE21F876}"/>
              </a:ext>
            </a:extLst>
          </p:cNvPr>
          <p:cNvSpPr txBox="1">
            <a:spLocks/>
          </p:cNvSpPr>
          <p:nvPr/>
        </p:nvSpPr>
        <p:spPr>
          <a:xfrm>
            <a:off x="11695176" y="6385433"/>
            <a:ext cx="496824" cy="472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417725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6707-6779-DADB-A56E-F153F7A4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Tensors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623A-5E02-D832-1FBF-A63A1395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Projection tensor along unit normal: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Projection tensor along the spatial hypersurface: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these we can decompose any tensor into 3+1 form.  </a:t>
            </a:r>
          </a:p>
        </p:txBody>
      </p:sp>
      <p:pic>
        <p:nvPicPr>
          <p:cNvPr id="5" name="Picture 4" descr="A black and white image of a number&#10;&#10;Description automatically generated with medium confidence">
            <a:extLst>
              <a:ext uri="{FF2B5EF4-FFF2-40B4-BE49-F238E27FC236}">
                <a16:creationId xmlns:a16="http://schemas.microsoft.com/office/drawing/2014/main" id="{5000CDAD-07AA-5406-9E40-769644826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64" y="2432791"/>
            <a:ext cx="2092872" cy="685800"/>
          </a:xfrm>
          <a:prstGeom prst="rect">
            <a:avLst/>
          </a:prstGeom>
        </p:spPr>
      </p:pic>
      <p:pic>
        <p:nvPicPr>
          <p:cNvPr id="7" name="Picture 6" descr="A black and white text&#10;&#10;Description automatically generated">
            <a:extLst>
              <a:ext uri="{FF2B5EF4-FFF2-40B4-BE49-F238E27FC236}">
                <a16:creationId xmlns:a16="http://schemas.microsoft.com/office/drawing/2014/main" id="{5C6AE7CE-04C0-F4FB-C7C6-217990560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3913632"/>
            <a:ext cx="4743449" cy="75895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B2294C-5364-4534-B24E-EDEB866B76C2}"/>
              </a:ext>
            </a:extLst>
          </p:cNvPr>
          <p:cNvSpPr txBox="1">
            <a:spLocks/>
          </p:cNvSpPr>
          <p:nvPr/>
        </p:nvSpPr>
        <p:spPr>
          <a:xfrm>
            <a:off x="11695176" y="6385433"/>
            <a:ext cx="496824" cy="472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50824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F0B5-DABE-42EC-F728-395B4113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B3C2B-9154-97EC-37C3-AE2C76DB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Literature: 3+1 Formalism &amp; Near Kerr-limit BH Simulation</a:t>
            </a:r>
          </a:p>
          <a:p>
            <a:r>
              <a:rPr lang="en-US" dirty="0"/>
              <a:t>My Insight: Near-extremal Charged BH Simulation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E5C979-2CEA-0CA1-9B5D-92696F78BD52}"/>
              </a:ext>
            </a:extLst>
          </p:cNvPr>
          <p:cNvSpPr txBox="1">
            <a:spLocks/>
          </p:cNvSpPr>
          <p:nvPr/>
        </p:nvSpPr>
        <p:spPr>
          <a:xfrm>
            <a:off x="11765280" y="6385433"/>
            <a:ext cx="426720" cy="47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28662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5C56-3982-28D9-705E-44835D28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Vector</a:t>
            </a:r>
          </a:p>
        </p:txBody>
      </p:sp>
      <p:pic>
        <p:nvPicPr>
          <p:cNvPr id="5" name="Content Placeholder 4" descr="A diagram of a plane and a line&#10;&#10;Description automatically generated">
            <a:extLst>
              <a:ext uri="{FF2B5EF4-FFF2-40B4-BE49-F238E27FC236}">
                <a16:creationId xmlns:a16="http://schemas.microsoft.com/office/drawing/2014/main" id="{08EFCB89-2262-6221-67B7-DE87416F0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237" y="1499617"/>
            <a:ext cx="5015525" cy="2317072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798554-DE37-BC98-3A0E-56F0EC786376}"/>
              </a:ext>
            </a:extLst>
          </p:cNvPr>
          <p:cNvSpPr txBox="1">
            <a:spLocks/>
          </p:cNvSpPr>
          <p:nvPr/>
        </p:nvSpPr>
        <p:spPr>
          <a:xfrm>
            <a:off x="429767" y="3816689"/>
            <a:ext cx="10515600" cy="374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Credits: </a:t>
            </a:r>
            <a:r>
              <a:rPr lang="en-US" sz="1800" dirty="0" err="1"/>
              <a:t>Baumgarte</a:t>
            </a:r>
            <a:r>
              <a:rPr lang="en-US" sz="1800" dirty="0"/>
              <a:t> &amp; Shapiro, 2010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392650B-E5C3-6209-A23D-EBF2113FC8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06823"/>
                <a:ext cx="10515600" cy="18701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Define a vector that connects the same spatial coordinates in neighboring slices: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 is spatial “shift vector”.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392650B-E5C3-6209-A23D-EBF2113FC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06823"/>
                <a:ext cx="10515600" cy="1870139"/>
              </a:xfrm>
              <a:prstGeom prst="rect">
                <a:avLst/>
              </a:prstGeom>
              <a:blipFill>
                <a:blip r:embed="rId3"/>
                <a:stretch>
                  <a:fillRect l="-1043" t="-7166" b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black and white text&#10;&#10;Description automatically generated">
            <a:extLst>
              <a:ext uri="{FF2B5EF4-FFF2-40B4-BE49-F238E27FC236}">
                <a16:creationId xmlns:a16="http://schemas.microsoft.com/office/drawing/2014/main" id="{4EAD3D19-5DAC-C337-EAA8-A302A3E7C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762" y="4951181"/>
            <a:ext cx="2304598" cy="62092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760061-0E0B-27ED-9B61-DC4E270FC3D2}"/>
              </a:ext>
            </a:extLst>
          </p:cNvPr>
          <p:cNvSpPr txBox="1">
            <a:spLocks/>
          </p:cNvSpPr>
          <p:nvPr/>
        </p:nvSpPr>
        <p:spPr>
          <a:xfrm>
            <a:off x="11695176" y="6385433"/>
            <a:ext cx="496824" cy="472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76892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05A5-3BDB-6DF2-9C21-357B6CB3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Weak Cosmic Censorship Conjecture (WCCC):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5E35-D1D6-4CF2-27F5-1CA836B2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Kerr metric event horizons: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Reissner</a:t>
            </a:r>
            <a:r>
              <a:rPr lang="en-US" dirty="0"/>
              <a:t>-Nordström (RN) metric event horizons: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WCCC: </a:t>
            </a:r>
          </a:p>
          <a:p>
            <a:pPr marL="0" indent="0" algn="ctr">
              <a:buNone/>
            </a:pPr>
            <a:r>
              <a:rPr lang="en-US" dirty="0"/>
              <a:t>“A spacetime singularity is always hidden inside of a black hole’s event horizon.”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094EB-6677-8805-9D00-5F229563E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73" y="2234459"/>
            <a:ext cx="2617454" cy="499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DE211C-CCF3-A788-69A3-B7D01CB67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30" y="3322594"/>
            <a:ext cx="2595339" cy="4360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4457B6-8465-F14C-6C0D-AAC617659AF6}"/>
              </a:ext>
            </a:extLst>
          </p:cNvPr>
          <p:cNvSpPr txBox="1">
            <a:spLocks/>
          </p:cNvSpPr>
          <p:nvPr/>
        </p:nvSpPr>
        <p:spPr>
          <a:xfrm>
            <a:off x="11765280" y="6385433"/>
            <a:ext cx="426720" cy="47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7078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A24D-9130-FC3F-1F36-CE1F48EA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E163-5F4B-34BF-ACCC-3D1C797E5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test it using simulations!</a:t>
            </a:r>
          </a:p>
          <a:p>
            <a:endParaRPr lang="en-US" dirty="0"/>
          </a:p>
          <a:p>
            <a:r>
              <a:rPr lang="en-US" dirty="0"/>
              <a:t>One scenario: Merger of two near-extremal charged black holes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Credits: space.com</a:t>
            </a:r>
          </a:p>
        </p:txBody>
      </p:sp>
      <p:pic>
        <p:nvPicPr>
          <p:cNvPr id="6" name="Content Placeholder 4" descr="A person in armor laughing&#10;&#10;Description automatically generated">
            <a:extLst>
              <a:ext uri="{FF2B5EF4-FFF2-40B4-BE49-F238E27FC236}">
                <a16:creationId xmlns:a16="http://schemas.microsoft.com/office/drawing/2014/main" id="{C6DF1B76-5A18-9677-C5EF-0909BC056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38" y="365125"/>
            <a:ext cx="2165158" cy="123492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144782-9728-F4CF-5FF7-CCDCE6C02000}"/>
              </a:ext>
            </a:extLst>
          </p:cNvPr>
          <p:cNvSpPr txBox="1">
            <a:spLocks/>
          </p:cNvSpPr>
          <p:nvPr/>
        </p:nvSpPr>
        <p:spPr>
          <a:xfrm>
            <a:off x="11765280" y="6385433"/>
            <a:ext cx="426720" cy="47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4</a:t>
            </a:r>
          </a:p>
        </p:txBody>
      </p:sp>
      <p:pic>
        <p:nvPicPr>
          <p:cNvPr id="9" name="Picture 8" descr="A blue and green grid pattern with circles&#10;&#10;Description automatically generated">
            <a:extLst>
              <a:ext uri="{FF2B5EF4-FFF2-40B4-BE49-F238E27FC236}">
                <a16:creationId xmlns:a16="http://schemas.microsoft.com/office/drawing/2014/main" id="{BB0EAD4A-1F0E-1976-1564-E3D8FD36C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498" y="3584448"/>
            <a:ext cx="3926155" cy="21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2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63C4-C5F4-789F-CC2A-D47EECA8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68A0-8551-F070-E542-26C91697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Furthermore, near-extremal BH are interesting cases of physics in themselves.</a:t>
            </a:r>
          </a:p>
          <a:p>
            <a:r>
              <a:rPr lang="en-US" dirty="0"/>
              <a:t>Near-extremal charged BH has high-gravity &amp; high-electromagnetic regime! </a:t>
            </a:r>
          </a:p>
          <a:p>
            <a:r>
              <a:rPr lang="en-US" dirty="0"/>
              <a:t>Simulations could be used as a background to test interesting physics.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5D36B9-2809-3F4A-7E97-CF5ED903ACC2}"/>
              </a:ext>
            </a:extLst>
          </p:cNvPr>
          <p:cNvSpPr txBox="1">
            <a:spLocks/>
          </p:cNvSpPr>
          <p:nvPr/>
        </p:nvSpPr>
        <p:spPr>
          <a:xfrm>
            <a:off x="11765280" y="6385433"/>
            <a:ext cx="426720" cy="47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4521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C069-89E9-DF5A-759D-27A5A374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3+1 Formalism (</a:t>
            </a:r>
            <a:r>
              <a:rPr lang="en-US" dirty="0" err="1"/>
              <a:t>Baumgarte</a:t>
            </a:r>
            <a:r>
              <a:rPr lang="en-US" dirty="0"/>
              <a:t> &amp; Shapiro, 2010)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5C733-0DF6-F9B0-E0B6-23C4D8FC4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Numerical relativity is traditional initial condition (Cauchy)  problem!</a:t>
            </a:r>
          </a:p>
          <a:p>
            <a:r>
              <a:rPr lang="en-US" dirty="0"/>
              <a:t>Einstein equation: 2</a:t>
            </a:r>
            <a:r>
              <a:rPr lang="en-US" baseline="30000" dirty="0"/>
              <a:t>nd</a:t>
            </a:r>
            <a:r>
              <a:rPr lang="en-US" dirty="0"/>
              <a:t> order PDEs</a:t>
            </a:r>
          </a:p>
          <a:p>
            <a:r>
              <a:rPr lang="en-US" dirty="0"/>
              <a:t>Initial Conditions: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Formulating Cauchy problem in GR: </a:t>
            </a:r>
          </a:p>
          <a:p>
            <a:pPr marL="0" indent="0" algn="ctr">
              <a:buNone/>
            </a:pPr>
            <a:r>
              <a:rPr lang="en-US" dirty="0"/>
              <a:t>3-spatial dimension and 1-temporal dimension can be separated</a:t>
            </a:r>
          </a:p>
        </p:txBody>
      </p:sp>
      <p:pic>
        <p:nvPicPr>
          <p:cNvPr id="9" name="Picture 8" descr="A close-up of a letter&#10;&#10;Description automatically generated">
            <a:extLst>
              <a:ext uri="{FF2B5EF4-FFF2-40B4-BE49-F238E27FC236}">
                <a16:creationId xmlns:a16="http://schemas.microsoft.com/office/drawing/2014/main" id="{CE67EFCE-113D-9859-45A5-35F7D5214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330" y="3173916"/>
            <a:ext cx="1995919" cy="51016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BA67A2-5A9B-FBF1-44B5-2AB57FCABC7E}"/>
              </a:ext>
            </a:extLst>
          </p:cNvPr>
          <p:cNvSpPr txBox="1">
            <a:spLocks/>
          </p:cNvSpPr>
          <p:nvPr/>
        </p:nvSpPr>
        <p:spPr>
          <a:xfrm>
            <a:off x="11765280" y="6385433"/>
            <a:ext cx="426720" cy="47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7202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7062-26A7-1192-7BFD-6F2566B5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Foliations of Spacetime</a:t>
            </a:r>
          </a:p>
        </p:txBody>
      </p:sp>
      <p:pic>
        <p:nvPicPr>
          <p:cNvPr id="5" name="Content Placeholder 4" descr="A diagram of a graphing of a graphing of a graphing&#10;&#10;Description automatically generated with medium confidence">
            <a:extLst>
              <a:ext uri="{FF2B5EF4-FFF2-40B4-BE49-F238E27FC236}">
                <a16:creationId xmlns:a16="http://schemas.microsoft.com/office/drawing/2014/main" id="{EAE6AD06-0A7B-DAD9-7BD8-72D464C4B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109" y="1339903"/>
            <a:ext cx="4405221" cy="331865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5344613-4240-FB87-7BFB-47580FA860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6216" y="5366095"/>
                <a:ext cx="10515600" cy="10886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4D spacetime manifold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3D spatial slices (hypersurfaces)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level surfaces of scalar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Normalized, timelike unit normal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5344613-4240-FB87-7BFB-47580FA86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16" y="5366095"/>
                <a:ext cx="10515600" cy="1088635"/>
              </a:xfrm>
              <a:prstGeom prst="rect">
                <a:avLst/>
              </a:prstGeom>
              <a:blipFill>
                <a:blip r:embed="rId3"/>
                <a:stretch>
                  <a:fillRect l="-696" t="-10615" b="-10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00434E-AF6C-1ABD-F990-9F78A38A0355}"/>
              </a:ext>
            </a:extLst>
          </p:cNvPr>
          <p:cNvSpPr txBox="1">
            <a:spLocks/>
          </p:cNvSpPr>
          <p:nvPr/>
        </p:nvSpPr>
        <p:spPr>
          <a:xfrm>
            <a:off x="1173480" y="4114242"/>
            <a:ext cx="10515600" cy="10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292F9B-2D1D-F902-F04E-9C20FE8F9CB0}"/>
              </a:ext>
            </a:extLst>
          </p:cNvPr>
          <p:cNvSpPr txBox="1">
            <a:spLocks/>
          </p:cNvSpPr>
          <p:nvPr/>
        </p:nvSpPr>
        <p:spPr>
          <a:xfrm>
            <a:off x="502919" y="4555950"/>
            <a:ext cx="10515600" cy="374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Credits: </a:t>
            </a:r>
            <a:r>
              <a:rPr lang="en-US" sz="1800" dirty="0" err="1"/>
              <a:t>Baumgarte</a:t>
            </a:r>
            <a:r>
              <a:rPr lang="en-US" sz="1800" dirty="0"/>
              <a:t> &amp; Shapiro, 2010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E5C622-F09F-35DE-59B0-219795C064F7}"/>
              </a:ext>
            </a:extLst>
          </p:cNvPr>
          <p:cNvSpPr txBox="1">
            <a:spLocks/>
          </p:cNvSpPr>
          <p:nvPr/>
        </p:nvSpPr>
        <p:spPr>
          <a:xfrm>
            <a:off x="11765280" y="6385433"/>
            <a:ext cx="426720" cy="47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8680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F93E-A3CA-631D-3BD9-DC9E59A0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75183-A6D7-2678-8B66-11A14013F2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compute 3D spatial Riemann tensor using “3-metric”: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But that 3-Riemann tensor does not tell us about all the information contained in 4-Reimann tensor.</a:t>
                </a:r>
              </a:p>
              <a:p>
                <a:r>
                  <a:rPr lang="en-US" dirty="0"/>
                  <a:t>It tells us only intrinsic curvature to the slice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Extrinsic curvature (projection of gradients of normal vector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):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75183-A6D7-2678-8B66-11A14013F2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DE41003-53A7-E78E-3FBF-63C322C74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09" y="2395728"/>
            <a:ext cx="3640582" cy="796807"/>
          </a:xfrm>
          <a:prstGeom prst="rect">
            <a:avLst/>
          </a:prstGeom>
        </p:spPr>
      </p:pic>
      <p:pic>
        <p:nvPicPr>
          <p:cNvPr id="7" name="Picture 6" descr="A black text in a white background&#10;&#10;Description automatically generated">
            <a:extLst>
              <a:ext uri="{FF2B5EF4-FFF2-40B4-BE49-F238E27FC236}">
                <a16:creationId xmlns:a16="http://schemas.microsoft.com/office/drawing/2014/main" id="{92906275-AFE4-6A1B-B548-E3EF644CF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71" y="5238868"/>
            <a:ext cx="6623457" cy="796807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730363D5-3A04-9C31-998E-8950F22A8472}"/>
              </a:ext>
            </a:extLst>
          </p:cNvPr>
          <p:cNvSpPr/>
          <p:nvPr/>
        </p:nvSpPr>
        <p:spPr>
          <a:xfrm>
            <a:off x="8092440" y="2276856"/>
            <a:ext cx="2130552" cy="1115568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Initial Condition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223C3443-CB0B-3B75-59E3-A319B009A5CA}"/>
              </a:ext>
            </a:extLst>
          </p:cNvPr>
          <p:cNvSpPr/>
          <p:nvPr/>
        </p:nvSpPr>
        <p:spPr>
          <a:xfrm>
            <a:off x="9525000" y="5194736"/>
            <a:ext cx="2130552" cy="1115568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Initial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27E14D-50F9-DCC7-0638-25B1A5AD175D}"/>
                  </a:ext>
                </a:extLst>
              </p:cNvPr>
              <p:cNvSpPr txBox="1"/>
              <p:nvPr/>
            </p:nvSpPr>
            <p:spPr>
              <a:xfrm>
                <a:off x="5522976" y="5992297"/>
                <a:ext cx="1923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(Related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27E14D-50F9-DCC7-0638-25B1A5AD1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976" y="5992297"/>
                <a:ext cx="1923796" cy="369332"/>
              </a:xfrm>
              <a:prstGeom prst="rect">
                <a:avLst/>
              </a:prstGeom>
              <a:blipFill>
                <a:blip r:embed="rId5"/>
                <a:stretch>
                  <a:fillRect l="-2532" t="-8197" r="-1266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4936C9E-8A41-DC43-43C6-C263BB81F4EA}"/>
              </a:ext>
            </a:extLst>
          </p:cNvPr>
          <p:cNvSpPr txBox="1">
            <a:spLocks/>
          </p:cNvSpPr>
          <p:nvPr/>
        </p:nvSpPr>
        <p:spPr>
          <a:xfrm>
            <a:off x="11765280" y="6385433"/>
            <a:ext cx="426720" cy="47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3085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F8C1-7D8A-635E-66FE-54670A4E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&amp; Evolution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8C03-7604-2BAA-3B86-6D1B6268F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Hamiltonian Constraint:</a:t>
            </a:r>
          </a:p>
          <a:p>
            <a:endParaRPr lang="en-US" dirty="0"/>
          </a:p>
          <a:p>
            <a:r>
              <a:rPr lang="en-US" dirty="0"/>
              <a:t>Momentum Constraint:</a:t>
            </a:r>
          </a:p>
          <a:p>
            <a:endParaRPr lang="en-US" dirty="0"/>
          </a:p>
          <a:p>
            <a:r>
              <a:rPr lang="en-US" dirty="0"/>
              <a:t>Evolution Equations:</a:t>
            </a:r>
          </a:p>
        </p:txBody>
      </p:sp>
      <p:pic>
        <p:nvPicPr>
          <p:cNvPr id="5" name="Picture 4" descr="A black and white text&#10;&#10;Description automatically generated">
            <a:extLst>
              <a:ext uri="{FF2B5EF4-FFF2-40B4-BE49-F238E27FC236}">
                <a16:creationId xmlns:a16="http://schemas.microsoft.com/office/drawing/2014/main" id="{46B93790-4251-2280-F880-2661A20CC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152" y="3320257"/>
            <a:ext cx="3405693" cy="58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61869-3E69-E274-B930-B1E62979A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718" y="3381420"/>
            <a:ext cx="1690020" cy="379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ACCD82-0E8A-AB54-7515-C02AAD791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493" y="2294792"/>
            <a:ext cx="1678471" cy="468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1D938A-DEF3-DAF4-A73F-8292F7DFBA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74" y="4361251"/>
            <a:ext cx="8035251" cy="920193"/>
          </a:xfrm>
          <a:prstGeom prst="rect">
            <a:avLst/>
          </a:prstGeom>
        </p:spPr>
      </p:pic>
      <p:pic>
        <p:nvPicPr>
          <p:cNvPr id="13" name="Picture 12" descr="A white rectangular sign with black letters and a plus&#10;&#10;Description automatically generated">
            <a:extLst>
              <a:ext uri="{FF2B5EF4-FFF2-40B4-BE49-F238E27FC236}">
                <a16:creationId xmlns:a16="http://schemas.microsoft.com/office/drawing/2014/main" id="{607B33CF-9082-43C7-DED9-AC15059AE5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58" y="5325715"/>
            <a:ext cx="4249483" cy="593610"/>
          </a:xfrm>
          <a:prstGeom prst="rect">
            <a:avLst/>
          </a:prstGeom>
        </p:spPr>
      </p:pic>
      <p:pic>
        <p:nvPicPr>
          <p:cNvPr id="15" name="Picture 14" descr="A black and white text&#10;&#10;Description automatically generated">
            <a:extLst>
              <a:ext uri="{FF2B5EF4-FFF2-40B4-BE49-F238E27FC236}">
                <a16:creationId xmlns:a16="http://schemas.microsoft.com/office/drawing/2014/main" id="{71CAA796-FB65-1C0E-CF05-940E08579E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342" y="2231041"/>
            <a:ext cx="3547315" cy="612552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519F04-BFE7-27E0-BD63-7F523964779C}"/>
              </a:ext>
            </a:extLst>
          </p:cNvPr>
          <p:cNvSpPr txBox="1">
            <a:spLocks/>
          </p:cNvSpPr>
          <p:nvPr/>
        </p:nvSpPr>
        <p:spPr>
          <a:xfrm>
            <a:off x="11765280" y="6385433"/>
            <a:ext cx="426720" cy="47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F3D81-3A61-02D9-FD44-ADF349F1522B}"/>
              </a:ext>
            </a:extLst>
          </p:cNvPr>
          <p:cNvSpPr txBox="1"/>
          <p:nvPr/>
        </p:nvSpPr>
        <p:spPr>
          <a:xfrm>
            <a:off x="8735623" y="2656964"/>
            <a:ext cx="175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(energy density</a:t>
            </a:r>
            <a:r>
              <a:rPr lang="en-US" b="0" dirty="0">
                <a:ea typeface="Cambria Math" panose="02040503050406030204" pitchFamily="18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54464-9FF5-9696-97F2-F9DAFBB21D37}"/>
              </a:ext>
            </a:extLst>
          </p:cNvPr>
          <p:cNvSpPr txBox="1"/>
          <p:nvPr/>
        </p:nvSpPr>
        <p:spPr>
          <a:xfrm>
            <a:off x="8512545" y="3615279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(momentum density</a:t>
            </a:r>
            <a:r>
              <a:rPr lang="en-US" b="0" dirty="0"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22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659</Words>
  <Application>Microsoft Office PowerPoint</Application>
  <PresentationFormat>Widescreen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Office Theme</vt:lpstr>
      <vt:lpstr>Extremal Black Hole Simulations: 3+1 Formalism</vt:lpstr>
      <vt:lpstr>Outline</vt:lpstr>
      <vt:lpstr>Weak Cosmic Censorship Conjecture (WCCC): </vt:lpstr>
      <vt:lpstr>Motivation:</vt:lpstr>
      <vt:lpstr>Motivation</vt:lpstr>
      <vt:lpstr>3+1 Formalism (Baumgarte &amp; Shapiro, 2010)</vt:lpstr>
      <vt:lpstr>Foliations of Spacetime</vt:lpstr>
      <vt:lpstr>Initial Conditions</vt:lpstr>
      <vt:lpstr>Constraint &amp; Evolution Equations</vt:lpstr>
      <vt:lpstr>Simulation of Near Kerr-limit BH (Liu et al., 2019) </vt:lpstr>
      <vt:lpstr>My thoughts: Simulation of Near-extremal Charged BH?</vt:lpstr>
      <vt:lpstr>Tweaking the coordinates</vt:lpstr>
      <vt:lpstr>Modified Event Horizon Radial Coordinates</vt:lpstr>
      <vt:lpstr>Initial Conditions</vt:lpstr>
      <vt:lpstr>Summary</vt:lpstr>
      <vt:lpstr>Thank you!</vt:lpstr>
      <vt:lpstr>Charged BH</vt:lpstr>
      <vt:lpstr>Unit Normal Vector </vt:lpstr>
      <vt:lpstr>Projection Tensors</vt:lpstr>
      <vt:lpstr>Shift Vector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Motka</dc:creator>
  <cp:lastModifiedBy>Jay Motka</cp:lastModifiedBy>
  <cp:revision>2</cp:revision>
  <dcterms:created xsi:type="dcterms:W3CDTF">2024-12-02T17:17:30Z</dcterms:created>
  <dcterms:modified xsi:type="dcterms:W3CDTF">2024-12-04T14:21:10Z</dcterms:modified>
</cp:coreProperties>
</file>