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Garamon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F6D2374-6497-4C09-9A52-40623DC2E9C8}">
  <a:tblStyle styleId="{BF6D2374-6497-4C09-9A52-40623DC2E9C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bold.fntdata"/><Relationship Id="rId30" Type="http://schemas.openxmlformats.org/officeDocument/2006/relationships/font" Target="fonts/Garamond-regular.fntdata"/><Relationship Id="rId11" Type="http://schemas.openxmlformats.org/officeDocument/2006/relationships/slide" Target="slides/slide6.xml"/><Relationship Id="rId33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32" Type="http://schemas.openxmlformats.org/officeDocument/2006/relationships/font" Target="fonts/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-12700" y="0"/>
            <a:ext cx="9173352" cy="5142150"/>
            <a:chOff x="-16934" y="0"/>
            <a:chExt cx="12231136" cy="6856200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700" cy="685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2328332" y="1540930"/>
              <a:ext cx="7543800" cy="38355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0" name="Shape 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8"/>
              <a:ext cx="2478000" cy="61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8"/>
              <a:ext cx="2478000" cy="61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2019298" y="1403348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019298" y="2743197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ct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ct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5987424" y="3778247"/>
            <a:ext cx="673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019297" y="3778247"/>
            <a:ext cx="3911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717675" y="3778247"/>
            <a:ext cx="413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>
            <a:off x="2019299" y="2641598"/>
            <a:ext cx="51117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71550" y="3611561"/>
            <a:ext cx="7207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781070" y="781049"/>
            <a:ext cx="7579500" cy="25020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971550" y="4036614"/>
            <a:ext cx="7207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977900" y="736599"/>
            <a:ext cx="71946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77900" y="3257549"/>
            <a:ext cx="7194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98" name="Shape 98"/>
          <p:cNvCxnSpPr/>
          <p:nvPr/>
        </p:nvCxnSpPr>
        <p:spPr>
          <a:xfrm>
            <a:off x="1047126" y="310514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084659" y="736599"/>
            <a:ext cx="69723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256108" y="2514600"/>
            <a:ext cx="6629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971550" y="3257549"/>
            <a:ext cx="72072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06" name="Shape 106"/>
          <p:cNvSpPr txBox="1"/>
          <p:nvPr/>
        </p:nvSpPr>
        <p:spPr>
          <a:xfrm>
            <a:off x="646509" y="659970"/>
            <a:ext cx="457199" cy="4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950200" y="2120902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1047126" y="310514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71551" y="2481435"/>
            <a:ext cx="72072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971550" y="3583035"/>
            <a:ext cx="7207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084659" y="736599"/>
            <a:ext cx="69723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71550" y="2729484"/>
            <a:ext cx="72072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971550" y="3397250"/>
            <a:ext cx="72072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646509" y="659970"/>
            <a:ext cx="457199" cy="4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950200" y="1949445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1047126" y="257175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71550" y="736599"/>
            <a:ext cx="72072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71550" y="2722625"/>
            <a:ext cx="7207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971550" y="3352799"/>
            <a:ext cx="7207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32" name="Shape 132"/>
          <p:cNvCxnSpPr/>
          <p:nvPr/>
        </p:nvCxnSpPr>
        <p:spPr>
          <a:xfrm>
            <a:off x="1047126" y="257175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3327447" y="-438200"/>
            <a:ext cx="24891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39" name="Shape 139"/>
          <p:cNvCxnSpPr/>
          <p:nvPr/>
        </p:nvCxnSpPr>
        <p:spPr>
          <a:xfrm>
            <a:off x="1047126" y="181609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 rot="5400000">
            <a:off x="5623538" y="1862648"/>
            <a:ext cx="36702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 rot="5400000">
            <a:off x="1923766" y="-215750"/>
            <a:ext cx="3670200" cy="5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46" name="Shape 146"/>
          <p:cNvCxnSpPr/>
          <p:nvPr/>
        </p:nvCxnSpPr>
        <p:spPr>
          <a:xfrm>
            <a:off x="6647917" y="742950"/>
            <a:ext cx="0" cy="36576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1047126" y="181609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511301" y="1314454"/>
            <a:ext cx="61191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511300" y="2884538"/>
            <a:ext cx="6119100" cy="715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41" name="Shape 41"/>
          <p:cNvCxnSpPr/>
          <p:nvPr/>
        </p:nvCxnSpPr>
        <p:spPr>
          <a:xfrm>
            <a:off x="1509542" y="2782938"/>
            <a:ext cx="6122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hape 43"/>
          <p:cNvCxnSpPr/>
          <p:nvPr/>
        </p:nvCxnSpPr>
        <p:spPr>
          <a:xfrm>
            <a:off x="1047126" y="181609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973836" y="1920239"/>
            <a:ext cx="3538800" cy="24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36008" y="1920239"/>
            <a:ext cx="3538800" cy="24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971550" y="1993899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971550" y="2432446"/>
            <a:ext cx="3538800" cy="1974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35502" y="1993899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35502" y="2432446"/>
            <a:ext cx="3538800" cy="1974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59" name="Shape 59"/>
          <p:cNvCxnSpPr/>
          <p:nvPr/>
        </p:nvCxnSpPr>
        <p:spPr>
          <a:xfrm>
            <a:off x="1047126" y="181609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65" name="Shape 65"/>
          <p:cNvCxnSpPr/>
          <p:nvPr/>
        </p:nvCxnSpPr>
        <p:spPr>
          <a:xfrm>
            <a:off x="1047126" y="181609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70358" y="1041400"/>
            <a:ext cx="2788800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064000" y="736598"/>
            <a:ext cx="41022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970358" y="2273298"/>
            <a:ext cx="278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77" name="Shape 77"/>
          <p:cNvCxnSpPr/>
          <p:nvPr/>
        </p:nvCxnSpPr>
        <p:spPr>
          <a:xfrm>
            <a:off x="1047126" y="2184399"/>
            <a:ext cx="2635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971549" y="1412874"/>
            <a:ext cx="4681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6071123" y="781050"/>
            <a:ext cx="2297400" cy="35814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71549" y="2441574"/>
            <a:ext cx="4681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b="0" i="0" sz="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6.jpg"/><Relationship Id="rId2" Type="http://schemas.openxmlformats.org/officeDocument/2006/relationships/image" Target="../media/image01.png"/><Relationship Id="rId3" Type="http://schemas.openxmlformats.org/officeDocument/2006/relationships/image" Target="../media/image0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1802" y="0"/>
            <a:ext cx="9172516" cy="5142150"/>
            <a:chOff x="-15736" y="0"/>
            <a:chExt cx="12230021" cy="6856200"/>
          </a:xfrm>
        </p:grpSpPr>
        <p:pic>
          <p:nvPicPr>
            <p:cNvPr id="7" name="Shape 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700" cy="685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9" name="Shape 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300" cy="60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5" y="3153832"/>
              <a:ext cx="777300" cy="606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11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33333"/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016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3333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14300" lvl="2" marL="9017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114285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16666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508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016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016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016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016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909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6508125" y="4476750"/>
            <a:ext cx="1200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971550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765425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youtube.com/v/jP5muAJ4eww" TargetMode="External"/><Relationship Id="rId4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9" Type="http://schemas.openxmlformats.org/officeDocument/2006/relationships/image" Target="../media/image10.png"/><Relationship Id="rId5" Type="http://schemas.openxmlformats.org/officeDocument/2006/relationships/image" Target="../media/image03.png"/><Relationship Id="rId6" Type="http://schemas.openxmlformats.org/officeDocument/2006/relationships/image" Target="../media/image09.png"/><Relationship Id="rId7" Type="http://schemas.openxmlformats.org/officeDocument/2006/relationships/image" Target="../media/image16.jpg"/><Relationship Id="rId8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2019298" y="1403348"/>
            <a:ext cx="5111700" cy="11367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Extracting Causal Relationship between Major Events using Wikipedia Data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2019298" y="2743197"/>
            <a:ext cx="51117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Z604: Big Data Analytics for Web and Text</a:t>
            </a:r>
          </a:p>
          <a:p>
            <a:pPr indent="-158750" lvl="0" marL="21590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62626"/>
                </a:solidFill>
              </a:rPr>
              <a:t>Mentor: Xiaozhong Liu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Methodology - Data Extraction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Filtered Data related to Financial Events relevant to the Research Question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Built a Multi-Threaded Parser from scratch in Java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Input: List of Categories and Titles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Extraction Methodology: Generic Multi-Threaded Parser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Output: List of Relevant Pages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Methodology - Data Indexation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</a:pPr>
            <a:r>
              <a:rPr lang="en"/>
              <a:t>Created Lucene Index using English analyzer with custom stop words on extracted subset of data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</a:pPr>
            <a:r>
              <a:rPr lang="en"/>
              <a:t>Attributes stored are Page ID, Page Title and Page Text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27000" rtl="0">
              <a:spcBef>
                <a:spcPts val="0"/>
              </a:spcBef>
              <a:buNone/>
            </a:pPr>
            <a:r>
              <a:rPr b="1" lang="en"/>
              <a:t>Purpose: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Lucene allows efficient access to textual data well suited for NLP processing we wanted to do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Methodology - Data Preprocessing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Retaining ID, Title, Plain Text, Hyperlinks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Striping Meta Data, Tables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Storing and Indexing in Lucene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Experiment - Finding Similar Events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737" y="2445450"/>
            <a:ext cx="4039524" cy="18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2393837" y="2006675"/>
            <a:ext cx="38697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 Year in format for YYYY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Experiment - Finding Similar Events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Constructed Occurrence Correlation Matrix using WUP similarity of most frequent Nouns in each page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Weighted the effect using Time Gap in Event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675" y="3646100"/>
            <a:ext cx="7258600" cy="8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Experiment - Finding Causal Relationships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Semantic Role Labelling using NLTK, Practnlptools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Sample Input:</a:t>
            </a:r>
          </a:p>
          <a:p>
            <a:pPr indent="0" lvl="0" marL="127000" rtl="0">
              <a:spcBef>
                <a:spcPts val="0"/>
              </a:spcBef>
              <a:buNone/>
            </a:pPr>
            <a:r>
              <a:rPr lang="en"/>
              <a:t>“The recession caused demand for energy to shrink in late 2008.“</a:t>
            </a:r>
          </a:p>
          <a:p>
            <a:pPr indent="0" lvl="0" marL="127000" rtl="0">
              <a:spcBef>
                <a:spcPts val="0"/>
              </a:spcBef>
              <a:buNone/>
            </a:pPr>
            <a:r>
              <a:rPr b="1" lang="en"/>
              <a:t>Annotated Output:</a:t>
            </a:r>
          </a:p>
          <a:p>
            <a:pPr indent="0" lvl="0" marL="127000" rtl="0">
              <a:spcBef>
                <a:spcPts val="0"/>
              </a:spcBef>
              <a:buNone/>
            </a:pPr>
            <a:r>
              <a:rPr lang="en"/>
              <a:t>{'</a:t>
            </a:r>
            <a:r>
              <a:rPr lang="en">
                <a:solidFill>
                  <a:srgbClr val="FF0000"/>
                </a:solidFill>
              </a:rPr>
              <a:t>A1</a:t>
            </a:r>
            <a:r>
              <a:rPr lang="en"/>
              <a:t>': 'demand for energy to shrink in late 2008', '</a:t>
            </a:r>
            <a:r>
              <a:rPr lang="en">
                <a:solidFill>
                  <a:srgbClr val="FF0000"/>
                </a:solidFill>
              </a:rPr>
              <a:t>A0</a:t>
            </a:r>
            <a:r>
              <a:rPr lang="en"/>
              <a:t>': 'The recession', '</a:t>
            </a:r>
            <a:r>
              <a:rPr lang="en">
                <a:solidFill>
                  <a:srgbClr val="FF0000"/>
                </a:solidFill>
              </a:rPr>
              <a:t>V</a:t>
            </a:r>
            <a:r>
              <a:rPr lang="en"/>
              <a:t>': 'caused'}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Analysis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Same entities are getting affected in different time lags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main event has an average of ~11 sub causes and effects that lead to the man events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High Frequency Nouns are representative of the entity being affected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904575" y="803375"/>
            <a:ext cx="7200900" cy="6969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Experiment Result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904575" y="2588524"/>
            <a:ext cx="7200900" cy="763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127000" rtl="0" algn="ctr">
              <a:spcBef>
                <a:spcPts val="0"/>
              </a:spcBef>
              <a:buNone/>
            </a:pPr>
            <a:r>
              <a:rPr b="1" lang="en" sz="2400"/>
              <a:t>Neo4j Visualization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>
            <a:hlinkClick r:id="rId3"/>
          </p:cNvPr>
          <p:cNvSpPr/>
          <p:nvPr/>
        </p:nvSpPr>
        <p:spPr>
          <a:xfrm>
            <a:off x="0" y="-763581"/>
            <a:ext cx="9144000" cy="6858006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971551" y="781224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457200" lvl="0" algn="l">
              <a:spcBef>
                <a:spcPts val="0"/>
              </a:spcBef>
              <a:buNone/>
            </a:pPr>
            <a:r>
              <a:rPr lang="en" sz="3000"/>
              <a:t>Evaluation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703775" y="1830149"/>
            <a:ext cx="3777300" cy="2439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</a:pPr>
            <a:r>
              <a:rPr lang="en"/>
              <a:t>Evaluation Estimation Using Wiki </a:t>
            </a:r>
            <a:r>
              <a:rPr b="1" lang="en"/>
              <a:t>Infobox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</a:pPr>
            <a:r>
              <a:rPr lang="en"/>
              <a:t>We have manually created ground truth for sample of events by reading wiki pages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129487" y="2523375"/>
            <a:ext cx="5364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99" y="428737"/>
            <a:ext cx="2383221" cy="359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325" y="1444100"/>
            <a:ext cx="2652599" cy="32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71550" y="736599"/>
            <a:ext cx="7200900" cy="6918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Wikipedia Group - 1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971550" y="1739999"/>
            <a:ext cx="7200900" cy="26670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Anwar Shaikh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Jay Nagle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Prathik Rokhade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Sanjana Pukalay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Vinay Vernekar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Evaluation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F-Measure</a:t>
            </a:r>
            <a:r>
              <a:rPr lang="en" sz="3000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Analyzed total 358 causes in results- </a:t>
            </a:r>
          </a:p>
        </p:txBody>
      </p:sp>
      <p:graphicFrame>
        <p:nvGraphicFramePr>
          <p:cNvPr id="291" name="Shape 291"/>
          <p:cNvGraphicFramePr/>
          <p:nvPr/>
        </p:nvGraphicFramePr>
        <p:xfrm>
          <a:off x="1857375" y="3058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{BF6D2374-6497-4C09-9A52-40623DC2E9C8}</a:tableStyleId>
              </a:tblPr>
              <a:tblGrid>
                <a:gridCol w="1809750"/>
                <a:gridCol w="1809750"/>
                <a:gridCol w="1809750"/>
              </a:tblGrid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Label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Causes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Not Causes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Identified Causes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TP = 172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FP = 88</a:t>
                      </a: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Not Identified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FN = 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TN = NA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Evaluation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F-Score ~ </a:t>
            </a:r>
            <a:r>
              <a:rPr lang="en" sz="2400">
                <a:solidFill>
                  <a:schemeClr val="dk1"/>
                </a:solidFill>
              </a:rPr>
              <a:t>0.6490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Precision - 0.6615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Recall - 0.6370</a:t>
            </a:r>
          </a:p>
        </p:txBody>
      </p:sp>
      <p:graphicFrame>
        <p:nvGraphicFramePr>
          <p:cNvPr id="298" name="Shape 298"/>
          <p:cNvGraphicFramePr/>
          <p:nvPr/>
        </p:nvGraphicFramePr>
        <p:xfrm>
          <a:off x="4311975" y="2107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{BF6D2374-6497-4C09-9A52-40623DC2E9C8}</a:tableStyleId>
              </a:tblPr>
              <a:tblGrid>
                <a:gridCol w="1082125"/>
                <a:gridCol w="1238325"/>
                <a:gridCol w="1345925"/>
              </a:tblGrid>
              <a:tr h="425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Label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Causes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Not Causes</a:t>
                      </a: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542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Identified Causes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TP = 172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FP = 88</a:t>
                      </a:r>
                    </a:p>
                  </a:txBody>
                  <a:tcPr marT="91425" marB="91425" marR="91425" marL="91425"/>
                </a:tc>
              </a:tr>
              <a:tr h="425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Not Identified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FN = 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TN = NA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Conclusion and Limitations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Conclusion: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</a:pPr>
            <a:r>
              <a:rPr lang="en"/>
              <a:t>Useful in representation of causal relationship between various events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Limitations: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noise in SRL using practnlptools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Difficult to determine the importance/rank of Individual Sub -Events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Future Work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971550" y="1917700"/>
            <a:ext cx="7200900" cy="2657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Could be extended to different topics and domains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noise generated by SRL algorithm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weighted/ranked results and use MAP or NDCG evaluation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Possibly we can create a Bayesian network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ctrTitle"/>
          </p:nvPr>
        </p:nvSpPr>
        <p:spPr>
          <a:xfrm>
            <a:off x="2019298" y="1403348"/>
            <a:ext cx="5111700" cy="11367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Thank You!</a:t>
            </a:r>
          </a:p>
        </p:txBody>
      </p:sp>
      <p:sp>
        <p:nvSpPr>
          <p:cNvPr id="316" name="Shape 316"/>
          <p:cNvSpPr txBox="1"/>
          <p:nvPr>
            <p:ph idx="1" type="subTitle"/>
          </p:nvPr>
        </p:nvSpPr>
        <p:spPr>
          <a:xfrm>
            <a:off x="2019298" y="2743197"/>
            <a:ext cx="51117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71550" y="736599"/>
            <a:ext cx="7200900" cy="7445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Contents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Garamond"/>
            </a:pPr>
            <a:r>
              <a:rPr lang="en">
                <a:solidFill>
                  <a:srgbClr val="222222"/>
                </a:solidFill>
              </a:rPr>
              <a:t>Introduction (Research Question, Significance of Problem, Background Information)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aramond"/>
            </a:pPr>
            <a:r>
              <a:rPr lang="en">
                <a:solidFill>
                  <a:srgbClr val="222222"/>
                </a:solidFill>
              </a:rPr>
              <a:t>Data Description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aramond"/>
            </a:pPr>
            <a:r>
              <a:rPr lang="en">
                <a:solidFill>
                  <a:srgbClr val="222222"/>
                </a:solidFill>
              </a:rPr>
              <a:t>Data Indexation Method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aramond"/>
            </a:pPr>
            <a:r>
              <a:rPr lang="en">
                <a:solidFill>
                  <a:srgbClr val="222222"/>
                </a:solidFill>
              </a:rPr>
              <a:t>Methodology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aramond"/>
            </a:pPr>
            <a:r>
              <a:rPr lang="en">
                <a:solidFill>
                  <a:srgbClr val="222222"/>
                </a:solidFill>
              </a:rPr>
              <a:t>Experiment Result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aramond"/>
            </a:pPr>
            <a:r>
              <a:rPr lang="en">
                <a:solidFill>
                  <a:srgbClr val="222222"/>
                </a:solidFill>
              </a:rPr>
              <a:t>Conclusion and limitation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aramond"/>
            </a:pPr>
            <a:r>
              <a:rPr lang="en">
                <a:solidFill>
                  <a:srgbClr val="222222"/>
                </a:solidFill>
              </a:rPr>
              <a:t>Future Work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71550" y="530375"/>
            <a:ext cx="7200900" cy="11507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Introduction - Research Question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Extracting Data and understanding the Sub-Causes and Effects that lead to the Main Event - Can we tell a story?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Finding Correlation and Causal Relationships between Events that have a chain of Sub-Events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Building a Timeline of Events - What led to what?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Visual learning in a gist and forensic examination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71550" y="530375"/>
            <a:ext cx="7200900" cy="11507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Significance and Background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971550" y="18175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Helps visualize causal relationship between various events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Helps analyse the root cause of an event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Synergy of events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Break up of events into small subevents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Dataset Description - Wikipedia 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971550" y="18021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Wikipedia Data Dump from Official Website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Size - 100GB (Uncompressed)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Structured Data - XML Format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Extremely Huge Dataset - Used a Subset of Financial Data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Subset Description - Financial Data 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971550" y="1917699"/>
            <a:ext cx="7200900" cy="2489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Extracted data associated with all available 41 Finance and Economy related wikipedia categories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Stored and Indexed using Lucene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1130 pages for Semantic Role Labeling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971551" y="7365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Workflow</a:t>
            </a:r>
          </a:p>
        </p:txBody>
      </p:sp>
      <p:sp>
        <p:nvSpPr>
          <p:cNvPr id="194" name="Shape 194"/>
          <p:cNvSpPr/>
          <p:nvPr/>
        </p:nvSpPr>
        <p:spPr>
          <a:xfrm>
            <a:off x="1980912" y="2401250"/>
            <a:ext cx="263100" cy="1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98450" y="2114750"/>
            <a:ext cx="1317000" cy="8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Garamond"/>
                <a:ea typeface="Garamond"/>
                <a:cs typeface="Garamond"/>
                <a:sym typeface="Garamond"/>
              </a:rPr>
              <a:t>Wikipedia Data</a:t>
            </a:r>
          </a:p>
        </p:txBody>
      </p:sp>
      <p:sp>
        <p:nvSpPr>
          <p:cNvPr id="196" name="Shape 196"/>
          <p:cNvSpPr/>
          <p:nvPr/>
        </p:nvSpPr>
        <p:spPr>
          <a:xfrm>
            <a:off x="4160125" y="2401250"/>
            <a:ext cx="263100" cy="1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309625" y="1957775"/>
            <a:ext cx="1740000" cy="115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Garamond"/>
                <a:ea typeface="Garamond"/>
                <a:cs typeface="Garamond"/>
                <a:sym typeface="Garamond"/>
              </a:rPr>
              <a:t>Event </a:t>
            </a:r>
            <a:r>
              <a:rPr b="1" lang="en" sz="1800">
                <a:latin typeface="Garamond"/>
                <a:ea typeface="Garamond"/>
                <a:cs typeface="Garamond"/>
                <a:sym typeface="Garamond"/>
              </a:rPr>
              <a:t>Extraction and Sentiment Annotation</a:t>
            </a:r>
          </a:p>
        </p:txBody>
      </p:sp>
      <p:sp>
        <p:nvSpPr>
          <p:cNvPr id="198" name="Shape 198"/>
          <p:cNvSpPr/>
          <p:nvPr/>
        </p:nvSpPr>
        <p:spPr>
          <a:xfrm>
            <a:off x="4533725" y="2013800"/>
            <a:ext cx="1698000" cy="94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Garamond"/>
                <a:ea typeface="Garamond"/>
                <a:cs typeface="Garamond"/>
                <a:sym typeface="Garamond"/>
              </a:rPr>
              <a:t>Indexing and Preprocessing</a:t>
            </a:r>
          </a:p>
        </p:txBody>
      </p:sp>
      <p:sp>
        <p:nvSpPr>
          <p:cNvPr id="199" name="Shape 199"/>
          <p:cNvSpPr/>
          <p:nvPr/>
        </p:nvSpPr>
        <p:spPr>
          <a:xfrm>
            <a:off x="6775650" y="3579000"/>
            <a:ext cx="1489500" cy="80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Garamond"/>
                <a:ea typeface="Garamond"/>
                <a:cs typeface="Garamond"/>
                <a:sym typeface="Garamond"/>
              </a:rPr>
              <a:t>Connecting similar events</a:t>
            </a:r>
          </a:p>
        </p:txBody>
      </p:sp>
      <p:sp>
        <p:nvSpPr>
          <p:cNvPr id="200" name="Shape 200"/>
          <p:cNvSpPr/>
          <p:nvPr/>
        </p:nvSpPr>
        <p:spPr>
          <a:xfrm>
            <a:off x="4548762" y="3579000"/>
            <a:ext cx="1611000" cy="60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Garamond"/>
                <a:ea typeface="Garamond"/>
                <a:cs typeface="Garamond"/>
                <a:sym typeface="Garamond"/>
              </a:rPr>
              <a:t>Semantic Role labelling</a:t>
            </a:r>
          </a:p>
        </p:txBody>
      </p:sp>
      <p:sp>
        <p:nvSpPr>
          <p:cNvPr id="201" name="Shape 201"/>
          <p:cNvSpPr/>
          <p:nvPr/>
        </p:nvSpPr>
        <p:spPr>
          <a:xfrm rot="10800000">
            <a:off x="6285300" y="3810000"/>
            <a:ext cx="263100" cy="1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6285300" y="2401250"/>
            <a:ext cx="263100" cy="1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336375" y="3579000"/>
            <a:ext cx="1698000" cy="60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Garamond"/>
                <a:ea typeface="Garamond"/>
                <a:cs typeface="Garamond"/>
                <a:sym typeface="Garamond"/>
              </a:rPr>
              <a:t>Feed into Neo4j</a:t>
            </a:r>
          </a:p>
        </p:txBody>
      </p:sp>
      <p:sp>
        <p:nvSpPr>
          <p:cNvPr id="204" name="Shape 204"/>
          <p:cNvSpPr/>
          <p:nvPr/>
        </p:nvSpPr>
        <p:spPr>
          <a:xfrm rot="10800000">
            <a:off x="4130975" y="3810000"/>
            <a:ext cx="263100" cy="1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45225" y="3579000"/>
            <a:ext cx="1195200" cy="60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Garamond"/>
                <a:ea typeface="Garamond"/>
                <a:cs typeface="Garamond"/>
                <a:sym typeface="Garamond"/>
              </a:rPr>
              <a:t>Visualize</a:t>
            </a:r>
          </a:p>
        </p:txBody>
      </p:sp>
      <p:sp>
        <p:nvSpPr>
          <p:cNvPr id="206" name="Shape 206"/>
          <p:cNvSpPr/>
          <p:nvPr/>
        </p:nvSpPr>
        <p:spPr>
          <a:xfrm rot="10800000">
            <a:off x="1956850" y="3810000"/>
            <a:ext cx="263100" cy="1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714900" y="2013800"/>
            <a:ext cx="1611000" cy="80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Garamond"/>
                <a:ea typeface="Garamond"/>
                <a:cs typeface="Garamond"/>
                <a:sym typeface="Garamond"/>
              </a:rPr>
              <a:t>Identifying entities affected </a:t>
            </a:r>
          </a:p>
        </p:txBody>
      </p:sp>
      <p:sp>
        <p:nvSpPr>
          <p:cNvPr id="208" name="Shape 208"/>
          <p:cNvSpPr/>
          <p:nvPr/>
        </p:nvSpPr>
        <p:spPr>
          <a:xfrm rot="5400000">
            <a:off x="7266000" y="3159625"/>
            <a:ext cx="508800" cy="1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971551" y="765399"/>
            <a:ext cx="7200900" cy="9780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Technology Stack 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925" y="3489650"/>
            <a:ext cx="2246325" cy="7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350" y="3457950"/>
            <a:ext cx="2484249" cy="7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7075" y="2051287"/>
            <a:ext cx="1040900" cy="10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100" y="1968662"/>
            <a:ext cx="1206175" cy="12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0423" y="2019462"/>
            <a:ext cx="1091874" cy="11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0068" y="2051312"/>
            <a:ext cx="1334480" cy="10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94412" y="3475625"/>
            <a:ext cx="21386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