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E24D-0396-4213-84A1-355940BF3C5E}" type="datetimeFigureOut">
              <a:rPr lang="en-IE" smtClean="0"/>
              <a:t>11/01/2018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3526B-F042-4F56-9B60-7D4AF107694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033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C5CCE-7D75-49C4-9467-A37517229971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261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C5CCE-7D75-49C4-9467-A37517229971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677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C5CCE-7D75-49C4-9467-A37517229971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64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536C-ECDE-4844-BBF0-07231FF9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045C-03F7-41B4-AA8D-BEFB5ABD9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2B89-38F3-47F4-BDEA-61D8EF0C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D9EA-700C-400D-814C-7A8FA8A5409F}" type="datetimeFigureOut">
              <a:rPr lang="en-IE" smtClean="0"/>
              <a:t>11/01/2018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38E3-FCB8-4A86-96BC-1E87B8C2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8CC01-1D5B-4564-99D2-D3CEE524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270-F60F-4DB0-8F8A-7E6135B4B1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609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F933-FEB7-4F03-ADDC-7141D07D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1702E-97B9-4FB4-A996-6ED857406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B6AE-4CF3-4E04-976B-F52C1512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D9EA-700C-400D-814C-7A8FA8A5409F}" type="datetimeFigureOut">
              <a:rPr lang="en-IE" smtClean="0"/>
              <a:t>11/01/2018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C451C-0C01-4D49-8C74-3FD37257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25F7-9B70-4A10-A594-AD372DDA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270-F60F-4DB0-8F8A-7E6135B4B1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620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C15CF-D681-48F9-B360-0612F1142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5F9D2-2CA8-4050-B0B2-E2701C61B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1379-3703-4246-8B0B-1416882B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D9EA-700C-400D-814C-7A8FA8A5409F}" type="datetimeFigureOut">
              <a:rPr lang="en-IE" smtClean="0"/>
              <a:t>11/01/2018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E29E-2EB8-42F1-AE49-F08427CA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A279A-11D2-47BB-9A67-020EE876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270-F60F-4DB0-8F8A-7E6135B4B1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705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4040-D58B-4313-8773-580F3CA9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B30C-5C80-47FD-915F-3C0CBC9C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8620B-1596-4DA5-82C7-4107FC2A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D9EA-700C-400D-814C-7A8FA8A5409F}" type="datetimeFigureOut">
              <a:rPr lang="en-IE" smtClean="0"/>
              <a:t>11/01/2018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AEAC-B6DE-4457-A6D2-4501F886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F05C2-B2DC-45F6-9FAA-91D669CE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270-F60F-4DB0-8F8A-7E6135B4B1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657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8FB4-8A51-4320-8E1C-63132A8D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F341D-C538-45ED-863C-241AA8C3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FA564-98E0-44EE-851A-8DE41962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D9EA-700C-400D-814C-7A8FA8A5409F}" type="datetimeFigureOut">
              <a:rPr lang="en-IE" smtClean="0"/>
              <a:t>11/01/2018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8273-078C-4EDD-A2F0-B4649A46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5FC7-97DF-479F-A857-FFC73EDD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270-F60F-4DB0-8F8A-7E6135B4B1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378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8806-2262-47C1-AF22-87F4EAE1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C2F31-D860-4861-9582-B38716811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F66DF-1DF7-47CC-B92E-BA80279E6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E7A0-08C7-4237-AA6C-5CF14037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D9EA-700C-400D-814C-7A8FA8A5409F}" type="datetimeFigureOut">
              <a:rPr lang="en-IE" smtClean="0"/>
              <a:t>11/01/2018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C221D-44F2-435E-990F-12748888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B41A1-36EE-4BAF-9265-D86391AA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270-F60F-4DB0-8F8A-7E6135B4B1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018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B146-087F-4BE6-B710-DA943C68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B4AF9-47A1-4615-81FB-0E035921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86F5C-B769-4C38-8999-9A25D6AEF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7829F-50EB-40E1-AEE2-912D203CE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39D7F-FDFF-4D49-8DE0-3E6E791FB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54A5D-E36F-451C-98A4-F1AE3173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D9EA-700C-400D-814C-7A8FA8A5409F}" type="datetimeFigureOut">
              <a:rPr lang="en-IE" smtClean="0"/>
              <a:t>11/01/2018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02087-922A-42CA-9F5B-C7BCCC3E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3370A-53C4-4FF1-A595-352703A5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270-F60F-4DB0-8F8A-7E6135B4B1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626C-ABC3-49B4-9A80-0CD311DF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43507-2F49-4CA2-8D3F-FADDAE6F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D9EA-700C-400D-814C-7A8FA8A5409F}" type="datetimeFigureOut">
              <a:rPr lang="en-IE" smtClean="0"/>
              <a:t>11/01/2018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87655-ED7C-4909-956A-0A371845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9B60-821F-42C4-9598-4CC5A28E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270-F60F-4DB0-8F8A-7E6135B4B1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84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C6DE1-AC2C-4948-84B1-651FF15F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D9EA-700C-400D-814C-7A8FA8A5409F}" type="datetimeFigureOut">
              <a:rPr lang="en-IE" smtClean="0"/>
              <a:t>11/01/2018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CDD38-F7BC-43A6-BF15-7D8CA961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8F0C3-7953-4CD5-B6E9-DE4F6393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270-F60F-4DB0-8F8A-7E6135B4B1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893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9745-6199-43FD-BBE7-983C064C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2650-313A-48D0-AD29-360C3C62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0FADF-2DEB-452B-A01F-CCC3E3A18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DBFD2-EFFE-46FC-AE2F-5B37A01F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D9EA-700C-400D-814C-7A8FA8A5409F}" type="datetimeFigureOut">
              <a:rPr lang="en-IE" smtClean="0"/>
              <a:t>11/01/2018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DA106-5159-4B7A-8AD8-C2411373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BF58E-6839-4B28-ACDB-02F3AE7C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270-F60F-4DB0-8F8A-7E6135B4B1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294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80D6-F305-46C3-AE6E-52C5CE33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E8651-D072-4B50-8381-072DB28AA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85632-D16E-45C1-914C-E6F90EBAF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67AF-8876-44F5-91DF-240D39AB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D9EA-700C-400D-814C-7A8FA8A5409F}" type="datetimeFigureOut">
              <a:rPr lang="en-IE" smtClean="0"/>
              <a:t>11/01/2018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77EBB-9021-4D84-BB1B-D4F3E813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0D848-8D06-4ED3-A79E-9765A938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1270-F60F-4DB0-8F8A-7E6135B4B1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298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21391-8F6E-4FBF-AB12-C9F1C39C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1380B-08CE-4DC4-B367-6915D5A4B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3AD8-6934-4EDA-A829-1C152A6B5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ED9EA-700C-400D-814C-7A8FA8A5409F}" type="datetimeFigureOut">
              <a:rPr lang="en-IE" smtClean="0"/>
              <a:t>11/01/2018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9E2A-53F9-4446-9030-456F752B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18E5-8DCF-4954-B656-E1994CAF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1270-F60F-4DB0-8F8A-7E6135B4B18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921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8BE06-36E4-4846-A62B-7AE067AEC3A4}"/>
              </a:ext>
            </a:extLst>
          </p:cNvPr>
          <p:cNvSpPr/>
          <p:nvPr/>
        </p:nvSpPr>
        <p:spPr>
          <a:xfrm>
            <a:off x="517236" y="464188"/>
            <a:ext cx="11037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600" dirty="0">
                <a:solidFill>
                  <a:srgbClr val="1D2129"/>
                </a:solidFill>
              </a:rPr>
              <a:t>Lecture Series: Mastering Data Visualization using R</a:t>
            </a:r>
            <a:endParaRPr lang="en-IE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ED5DD-14DE-467B-9272-C8988E197D48}"/>
              </a:ext>
            </a:extLst>
          </p:cNvPr>
          <p:cNvSpPr txBox="1"/>
          <p:nvPr/>
        </p:nvSpPr>
        <p:spPr>
          <a:xfrm>
            <a:off x="1149926" y="1797856"/>
            <a:ext cx="1040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/>
              <a:t>Session-</a:t>
            </a:r>
            <a:r>
              <a:rPr lang="en-IE" sz="5400" b="1" dirty="0"/>
              <a:t>5</a:t>
            </a:r>
            <a:r>
              <a:rPr lang="en-IE" sz="2800" dirty="0"/>
              <a:t>: Statistical Transformation within  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5BB40-9038-4C9F-9FD6-B578C7523785}"/>
              </a:ext>
            </a:extLst>
          </p:cNvPr>
          <p:cNvSpPr txBox="1"/>
          <p:nvPr/>
        </p:nvSpPr>
        <p:spPr>
          <a:xfrm>
            <a:off x="7461127" y="4562826"/>
            <a:ext cx="3833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Date</a:t>
            </a:r>
            <a:r>
              <a:rPr lang="en-IE" sz="2400" dirty="0"/>
              <a:t>: </a:t>
            </a:r>
            <a:r>
              <a:rPr lang="en-IE" sz="3600" b="1" dirty="0">
                <a:solidFill>
                  <a:srgbClr val="FF0000"/>
                </a:solidFill>
              </a:rPr>
              <a:t>11 Jan 2018 </a:t>
            </a:r>
            <a:endParaRPr lang="en-IE" sz="2400" b="1" dirty="0">
              <a:solidFill>
                <a:srgbClr val="FF0000"/>
              </a:solidFill>
            </a:endParaRPr>
          </a:p>
          <a:p>
            <a:r>
              <a:rPr lang="en-IE" sz="2400" b="1" dirty="0"/>
              <a:t>Time</a:t>
            </a:r>
            <a:r>
              <a:rPr lang="en-IE" sz="2400" dirty="0"/>
              <a:t>: 10:00 pm Bangladesh</a:t>
            </a:r>
          </a:p>
          <a:p>
            <a:r>
              <a:rPr lang="en-IE" sz="2400" b="1" dirty="0"/>
              <a:t>Duration</a:t>
            </a:r>
            <a:r>
              <a:rPr lang="en-IE" sz="2400" dirty="0"/>
              <a:t>: 30 min </a:t>
            </a:r>
          </a:p>
        </p:txBody>
      </p:sp>
      <p:pic>
        <p:nvPicPr>
          <p:cNvPr id="1026" name="Picture 2" descr="Image result for facebook live">
            <a:extLst>
              <a:ext uri="{FF2B5EF4-FFF2-40B4-BE49-F238E27FC236}">
                <a16:creationId xmlns:a16="http://schemas.microsoft.com/office/drawing/2014/main" id="{84AA6015-65DD-4178-A04F-5495FE7A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080" y="5947821"/>
            <a:ext cx="957116" cy="38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3C502-9E6B-41CC-8F2B-646659DD2B92}"/>
              </a:ext>
            </a:extLst>
          </p:cNvPr>
          <p:cNvSpPr txBox="1"/>
          <p:nvPr/>
        </p:nvSpPr>
        <p:spPr>
          <a:xfrm>
            <a:off x="1149926" y="2993166"/>
            <a:ext cx="955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At the end of this session you will be 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To understand statistical transformation and associated </a:t>
            </a:r>
            <a:r>
              <a:rPr lang="en-IE" sz="2400" dirty="0" err="1"/>
              <a:t>geoms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To perform customized transformation within a plot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8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38BE06-36E4-4846-A62B-7AE067AEC3A4}"/>
              </a:ext>
            </a:extLst>
          </p:cNvPr>
          <p:cNvSpPr/>
          <p:nvPr/>
        </p:nvSpPr>
        <p:spPr>
          <a:xfrm>
            <a:off x="517236" y="464188"/>
            <a:ext cx="11037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600" dirty="0">
                <a:solidFill>
                  <a:srgbClr val="1D2129"/>
                </a:solidFill>
              </a:rPr>
              <a:t>Lecture Series: Mastering Data Visualization using R</a:t>
            </a:r>
            <a:endParaRPr lang="en-IE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A43CC-573F-4840-875C-7088CF9CBE1F}"/>
              </a:ext>
            </a:extLst>
          </p:cNvPr>
          <p:cNvSpPr txBox="1"/>
          <p:nvPr/>
        </p:nvSpPr>
        <p:spPr>
          <a:xfrm>
            <a:off x="1149926" y="1797856"/>
            <a:ext cx="1040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/>
              <a:t>Session-</a:t>
            </a:r>
            <a:r>
              <a:rPr lang="en-IE" sz="5400" b="1" dirty="0"/>
              <a:t>5</a:t>
            </a:r>
            <a:r>
              <a:rPr lang="en-IE" sz="2800" dirty="0"/>
              <a:t>: Statistical Transformation within  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A71CE-D7FB-4422-ABF7-4822C2F6262B}"/>
              </a:ext>
            </a:extLst>
          </p:cNvPr>
          <p:cNvSpPr txBox="1"/>
          <p:nvPr/>
        </p:nvSpPr>
        <p:spPr>
          <a:xfrm>
            <a:off x="1149926" y="2993166"/>
            <a:ext cx="955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At the end of this session you will be 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To understand statistical transformation and associated </a:t>
            </a:r>
            <a:r>
              <a:rPr lang="en-IE" sz="2400" dirty="0" err="1"/>
              <a:t>geoms</a:t>
            </a: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To perform customized transformation within a plot</a:t>
            </a:r>
            <a:endParaRPr lang="en-I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5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A58AC5-68BC-482B-B9CC-5431869B414F}"/>
              </a:ext>
            </a:extLst>
          </p:cNvPr>
          <p:cNvSpPr/>
          <p:nvPr/>
        </p:nvSpPr>
        <p:spPr>
          <a:xfrm>
            <a:off x="339436" y="901843"/>
            <a:ext cx="1027083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It breaks the data visualization into semantic components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>
                    <a:lumMod val="65000"/>
                  </a:schemeClr>
                </a:solidFill>
              </a:rPr>
              <a:t>Aesthetic mapping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>
                    <a:lumMod val="65000"/>
                  </a:schemeClr>
                </a:solidFill>
              </a:rPr>
              <a:t>Geometric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/>
              <a:t>Statistical 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>
                    <a:lumMod val="65000"/>
                  </a:schemeClr>
                </a:solidFill>
              </a:rPr>
              <a:t>Scales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>
                    <a:lumMod val="65000"/>
                  </a:schemeClr>
                </a:solidFill>
              </a:rPr>
              <a:t>Coordinate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>
                    <a:lumMod val="65000"/>
                  </a:schemeClr>
                </a:solidFill>
              </a:rPr>
              <a:t>Position adjustments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>
                    <a:lumMod val="65000"/>
                  </a:schemeClr>
                </a:solidFill>
              </a:rPr>
              <a:t>Faceting</a:t>
            </a:r>
            <a:endParaRPr lang="en-I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A904DD-819D-473D-A91A-5D5AC522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5" y="46040"/>
            <a:ext cx="7714673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The semantic components of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CA302-4313-4618-ACDD-CDA752422C51}"/>
              </a:ext>
            </a:extLst>
          </p:cNvPr>
          <p:cNvSpPr txBox="1"/>
          <p:nvPr/>
        </p:nvSpPr>
        <p:spPr>
          <a:xfrm>
            <a:off x="1644072" y="4830618"/>
            <a:ext cx="832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Today we will go through </a:t>
            </a:r>
            <a:r>
              <a:rPr lang="en-IE" sz="2400" b="1" dirty="0"/>
              <a:t>Statistical transformations (stat)</a:t>
            </a:r>
          </a:p>
        </p:txBody>
      </p:sp>
    </p:spTree>
    <p:extLst>
      <p:ext uri="{BB962C8B-B14F-4D97-AF65-F5344CB8AC3E}">
        <p14:creationId xmlns:p14="http://schemas.microsoft.com/office/powerpoint/2010/main" val="161272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B02C18-B6A5-471C-96D0-714C3999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5" y="46040"/>
            <a:ext cx="7714673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sz="3200" b="1" dirty="0">
                <a:latin typeface="+mn-lt"/>
              </a:rPr>
              <a:t> in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ACF43-4883-48AE-9D94-F82990F55B80}"/>
              </a:ext>
            </a:extLst>
          </p:cNvPr>
          <p:cNvSpPr txBox="1"/>
          <p:nvPr/>
        </p:nvSpPr>
        <p:spPr>
          <a:xfrm>
            <a:off x="339435" y="1238256"/>
            <a:ext cx="9550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The stat component in ggplot2 stands for “statistical transformation”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>
                <a:cs typeface="Courier New" panose="02070309020205020404" pitchFamily="49" charset="0"/>
              </a:rPr>
              <a:t>It transform the data by calculating some kind of 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>
                <a:cs typeface="Courier New" panose="02070309020205020404" pitchFamily="49" charset="0"/>
              </a:rPr>
              <a:t>The summary statistics could 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>
                <a:cs typeface="Courier New" panose="02070309020205020404" pitchFamily="49" charset="0"/>
              </a:rPr>
              <a:t>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>
                <a:cs typeface="Courier New" panose="02070309020205020404" pitchFamily="49" charset="0"/>
              </a:rPr>
              <a:t>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>
                <a:cs typeface="Courier New" panose="02070309020205020404" pitchFamily="49" charset="0"/>
              </a:rPr>
              <a:t>Smooth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>
                <a:cs typeface="Courier New" panose="02070309020205020404" pitchFamily="49" charset="0"/>
              </a:rPr>
              <a:t>Density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>
                <a:cs typeface="Courier New" panose="02070309020205020404" pitchFamily="49" charset="0"/>
              </a:rPr>
              <a:t>etc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0A3E9-556E-4376-95B7-AE0A93F9CD1D}"/>
              </a:ext>
            </a:extLst>
          </p:cNvPr>
          <p:cNvSpPr txBox="1"/>
          <p:nvPr/>
        </p:nvSpPr>
        <p:spPr>
          <a:xfrm>
            <a:off x="868217" y="4422199"/>
            <a:ext cx="10095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Every </a:t>
            </a:r>
            <a:r>
              <a:rPr lang="en-IE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IE" sz="2400" dirty="0"/>
              <a:t> has default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IE" sz="2400" dirty="0"/>
              <a:t> and every </a:t>
            </a:r>
            <a:r>
              <a:rPr lang="en-IE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IE" sz="2400" dirty="0"/>
              <a:t> has a default </a:t>
            </a:r>
            <a:r>
              <a:rPr lang="en-IE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IE" sz="2400" dirty="0"/>
              <a:t>, so you only need to specify one of them</a:t>
            </a:r>
          </a:p>
        </p:txBody>
      </p:sp>
    </p:spTree>
    <p:extLst>
      <p:ext uri="{BB962C8B-B14F-4D97-AF65-F5344CB8AC3E}">
        <p14:creationId xmlns:p14="http://schemas.microsoft.com/office/powerpoint/2010/main" val="356554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ED43AB-611B-4F5F-95F8-1E38D556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5" y="46040"/>
            <a:ext cx="7714673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sz="3200" b="1" dirty="0">
                <a:latin typeface="+mn-lt"/>
              </a:rPr>
              <a:t> in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5FAAE-82BE-45B0-8FD2-ACF9E9E5FEF7}"/>
              </a:ext>
            </a:extLst>
          </p:cNvPr>
          <p:cNvSpPr txBox="1"/>
          <p:nvPr/>
        </p:nvSpPr>
        <p:spPr>
          <a:xfrm>
            <a:off x="339435" y="1238256"/>
            <a:ext cx="9550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The stat component can take a dataset as input and produce a dataset as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>
                <a:cs typeface="Courier New" panose="02070309020205020404" pitchFamily="49" charset="0"/>
              </a:rPr>
              <a:t>It can add new variable to the original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>
                <a:cs typeface="Courier New" panose="02070309020205020404" pitchFamily="49" charset="0"/>
              </a:rPr>
              <a:t>The newly created variable can be mapped into aesthetics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71D25-02BD-4A33-82DC-B22C1B6FCE83}"/>
              </a:ext>
            </a:extLst>
          </p:cNvPr>
          <p:cNvSpPr txBox="1"/>
          <p:nvPr/>
        </p:nvSpPr>
        <p:spPr>
          <a:xfrm>
            <a:off x="108525" y="3796145"/>
            <a:ext cx="1115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solidFill>
                  <a:srgbClr val="FF0000"/>
                </a:solidFill>
              </a:rPr>
              <a:t>What are the components do we need to create a histogram from a numeric variable?</a:t>
            </a:r>
          </a:p>
        </p:txBody>
      </p:sp>
    </p:spTree>
    <p:extLst>
      <p:ext uri="{BB962C8B-B14F-4D97-AF65-F5344CB8AC3E}">
        <p14:creationId xmlns:p14="http://schemas.microsoft.com/office/powerpoint/2010/main" val="302508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64226D-D9DE-430E-8D6C-CDB59E39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5" y="46040"/>
            <a:ext cx="7714673" cy="6397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>
                <a:latin typeface="+mn-lt"/>
              </a:rPr>
              <a:t>Creating a 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22C21-3B03-409F-AC24-BABA1FA7D54E}"/>
              </a:ext>
            </a:extLst>
          </p:cNvPr>
          <p:cNvSpPr txBox="1"/>
          <p:nvPr/>
        </p:nvSpPr>
        <p:spPr>
          <a:xfrm>
            <a:off x="240145" y="1228437"/>
            <a:ext cx="10815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Decide number of bins or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Count number of observation in each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Calculate mid-value of the class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Plot the data by putting mid-point into x-axis and count or percentage into y-axis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6E465-3A84-4B1C-ADFF-06D63A15BE51}"/>
              </a:ext>
            </a:extLst>
          </p:cNvPr>
          <p:cNvSpPr txBox="1"/>
          <p:nvPr/>
        </p:nvSpPr>
        <p:spPr>
          <a:xfrm>
            <a:off x="83127" y="3990109"/>
            <a:ext cx="1175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We can easily do all of the above steps by using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stat_bin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E" sz="2400" dirty="0"/>
              <a:t>within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en-IE" sz="24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07526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C2DE48-0E7E-445A-A09B-FAAA005D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07461"/>
            <a:ext cx="8828265" cy="665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7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296</Words>
  <Application>Microsoft Office PowerPoint</Application>
  <PresentationFormat>Widescreen</PresentationFormat>
  <Paragraphs>48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The semantic components of ggplot2</vt:lpstr>
      <vt:lpstr>stat in ggplot2</vt:lpstr>
      <vt:lpstr>stat in ggplot2</vt:lpstr>
      <vt:lpstr>Creating a histogram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Jaynal Abedin</dc:creator>
  <cp:lastModifiedBy>Jaynal Abedin</cp:lastModifiedBy>
  <cp:revision>12</cp:revision>
  <dcterms:created xsi:type="dcterms:W3CDTF">2018-01-03T12:02:52Z</dcterms:created>
  <dcterms:modified xsi:type="dcterms:W3CDTF">2018-01-11T16:24:19Z</dcterms:modified>
</cp:coreProperties>
</file>