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3"/>
  </p:notesMasterIdLst>
  <p:sldIdLst>
    <p:sldId id="256" r:id="rId2"/>
    <p:sldId id="718" r:id="rId3"/>
    <p:sldId id="715" r:id="rId4"/>
    <p:sldId id="716" r:id="rId5"/>
    <p:sldId id="717" r:id="rId6"/>
    <p:sldId id="719" r:id="rId7"/>
    <p:sldId id="720" r:id="rId8"/>
    <p:sldId id="721" r:id="rId9"/>
    <p:sldId id="723" r:id="rId10"/>
    <p:sldId id="722" r:id="rId11"/>
    <p:sldId id="724" r:id="rId12"/>
    <p:sldId id="725" r:id="rId13"/>
    <p:sldId id="726" r:id="rId14"/>
    <p:sldId id="727" r:id="rId15"/>
    <p:sldId id="728" r:id="rId16"/>
    <p:sldId id="729" r:id="rId17"/>
    <p:sldId id="730" r:id="rId18"/>
    <p:sldId id="733" r:id="rId19"/>
    <p:sldId id="734" r:id="rId20"/>
    <p:sldId id="731"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61A3E"/>
    <a:srgbClr val="EBD3F9"/>
    <a:srgbClr val="F6D6D6"/>
    <a:srgbClr val="333F50"/>
    <a:srgbClr val="8497B0"/>
    <a:srgbClr val="8FAADC"/>
    <a:srgbClr val="2F5597"/>
    <a:srgbClr val="626CC7"/>
    <a:srgbClr val="323B8D"/>
    <a:srgbClr val="21275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3447" autoAdjust="0"/>
  </p:normalViewPr>
  <p:slideViewPr>
    <p:cSldViewPr snapToGrid="0">
      <p:cViewPr>
        <p:scale>
          <a:sx n="75" d="100"/>
          <a:sy n="75" d="100"/>
        </p:scale>
        <p:origin x="-62" y="754"/>
      </p:cViewPr>
      <p:guideLst>
        <p:guide orient="horz" pos="2160"/>
        <p:guide pos="3840"/>
      </p:guideLst>
    </p:cSldViewPr>
  </p:slideViewPr>
  <p:notesTextViewPr>
    <p:cViewPr>
      <p:scale>
        <a:sx n="75" d="100"/>
        <a:sy n="75"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pPr/>
              <a:t>10-12-2024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pPr/>
              <a:t>‹#›</a:t>
            </a:fld>
            <a:endParaRPr lang="en-IN" dirty="0"/>
          </a:p>
        </p:txBody>
      </p:sp>
    </p:spTree>
    <p:extLst>
      <p:ext uri="{BB962C8B-B14F-4D97-AF65-F5344CB8AC3E}">
        <p14:creationId xmlns:p14="http://schemas.microsoft.com/office/powerpoint/2010/main" xmlns=""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FFB008-8E38-46F5-BCB9-8CFEF233CF3A}" type="slidenum">
              <a:rPr lang="en-IN" smtClean="0"/>
              <a:pPr/>
              <a:t>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xmlns="" id="{912EDB8F-0820-57F6-5CDA-EEB6AC9EF357}"/>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xmlns="">
                  <a:solidFill>
                    <a:srgbClr val="FFFFFF"/>
                  </a:solidFill>
                </a14:hiddenFill>
              </a:ext>
            </a:extLst>
          </p:spPr>
        </p:pic>
        <p:pic>
          <p:nvPicPr>
            <p:cNvPr id="18" name="Picture 17">
              <a:extLst>
                <a:ext uri="{FF2B5EF4-FFF2-40B4-BE49-F238E27FC236}">
                  <a16:creationId xmlns:a16="http://schemas.microsoft.com/office/drawing/2014/main" xmlns=""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xmlns=""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xmlns=""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xmlns=""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xmlns="" id="{19625874-6531-A345-C3ED-8BD86E0E300E}"/>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xmlns="">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xmlns=""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xmlns=""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xmlns=""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xmlns=""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xmlns=""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xmlns=""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xmlns=""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xmlns=""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xmlns=""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xmlns=""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xmlns=""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xmlns=""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xmlns=""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xmlns=""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D3F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xmlns=""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xmlns=""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xmlns=""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A225F15-9B21-01FF-BD6D-D04F30F7A091}"/>
              </a:ext>
            </a:extLst>
          </p:cNvPr>
          <p:cNvSpPr/>
          <p:nvPr/>
        </p:nvSpPr>
        <p:spPr>
          <a:xfrm>
            <a:off x="0" y="2778863"/>
            <a:ext cx="12192000" cy="15009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Arial" pitchFamily="34" charset="0"/>
                <a:cs typeface="Arial" pitchFamily="34" charset="0"/>
              </a:rPr>
              <a:t>Digital Marketing Conversion</a:t>
            </a:r>
          </a:p>
          <a:p>
            <a:pPr algn="ctr"/>
            <a:r>
              <a:rPr lang="en-US" sz="4800" b="1" dirty="0" smtClean="0">
                <a:latin typeface="Arial" pitchFamily="34" charset="0"/>
                <a:cs typeface="Arial" pitchFamily="34" charset="0"/>
              </a:rPr>
              <a:t>Prediction</a:t>
            </a:r>
          </a:p>
        </p:txBody>
      </p:sp>
    </p:spTree>
    <p:extLst>
      <p:ext uri="{BB962C8B-B14F-4D97-AF65-F5344CB8AC3E}">
        <p14:creationId xmlns:p14="http://schemas.microsoft.com/office/powerpoint/2010/main" xmlns=""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9621" y="207390"/>
            <a:ext cx="11227323" cy="584775"/>
          </a:xfrm>
          <a:prstGeom prst="rect">
            <a:avLst/>
          </a:prstGeom>
          <a:noFill/>
        </p:spPr>
        <p:txBody>
          <a:bodyPr wrap="square" rtlCol="0">
            <a:spAutoFit/>
          </a:bodyPr>
          <a:lstStyle/>
          <a:p>
            <a:pPr algn="ctr"/>
            <a:r>
              <a:rPr lang="en-IN" sz="3200" b="1" dirty="0" smtClean="0">
                <a:latin typeface="Arial Black" pitchFamily="34" charset="0"/>
              </a:rPr>
              <a:t>Feature Engineering</a:t>
            </a:r>
            <a:endParaRPr lang="en-US" sz="3200" b="1" dirty="0">
              <a:latin typeface="Arial Black" pitchFamily="34" charset="0"/>
            </a:endParaRPr>
          </a:p>
        </p:txBody>
      </p:sp>
      <p:sp>
        <p:nvSpPr>
          <p:cNvPr id="5" name="TextBox 4"/>
          <p:cNvSpPr txBox="1"/>
          <p:nvPr/>
        </p:nvSpPr>
        <p:spPr>
          <a:xfrm>
            <a:off x="461912" y="800958"/>
            <a:ext cx="11199044" cy="3831818"/>
          </a:xfrm>
          <a:prstGeom prst="rect">
            <a:avLst/>
          </a:prstGeom>
          <a:noFill/>
        </p:spPr>
        <p:txBody>
          <a:bodyPr wrap="square" rtlCol="0">
            <a:spAutoFit/>
          </a:bodyPr>
          <a:lstStyle/>
          <a:p>
            <a:pPr>
              <a:lnSpc>
                <a:spcPct val="150000"/>
              </a:lnSpc>
            </a:pPr>
            <a:r>
              <a:rPr lang="en-US" b="1" dirty="0" smtClean="0"/>
              <a:t>1. </a:t>
            </a:r>
            <a:r>
              <a:rPr lang="en-US" b="1" dirty="0" smtClean="0"/>
              <a:t>Email </a:t>
            </a:r>
            <a:r>
              <a:rPr lang="en-US" b="1" dirty="0" smtClean="0"/>
              <a:t>Engagement : </a:t>
            </a:r>
            <a:r>
              <a:rPr lang="en-US" dirty="0" smtClean="0"/>
              <a:t>Reflects </a:t>
            </a:r>
            <a:r>
              <a:rPr lang="en-US" dirty="0" smtClean="0"/>
              <a:t>overall engagement with email marketing by combining email opens and clicks.</a:t>
            </a:r>
          </a:p>
          <a:p>
            <a:pPr>
              <a:lnSpc>
                <a:spcPct val="150000"/>
              </a:lnSpc>
            </a:pPr>
            <a:r>
              <a:rPr lang="en-US" b="1" dirty="0" smtClean="0"/>
              <a:t>2. </a:t>
            </a:r>
            <a:r>
              <a:rPr lang="en-US" b="1" dirty="0" smtClean="0"/>
              <a:t>Site </a:t>
            </a:r>
            <a:r>
              <a:rPr lang="en-US" b="1" dirty="0" smtClean="0"/>
              <a:t>Engagement : </a:t>
            </a:r>
            <a:r>
              <a:rPr lang="en-US" dirty="0" smtClean="0"/>
              <a:t>Evaluates </a:t>
            </a:r>
            <a:r>
              <a:rPr lang="en-US" dirty="0" smtClean="0"/>
              <a:t>website engagement using visits, pages per session, and average time spent.</a:t>
            </a:r>
          </a:p>
          <a:p>
            <a:pPr>
              <a:lnSpc>
                <a:spcPct val="150000"/>
              </a:lnSpc>
            </a:pPr>
            <a:r>
              <a:rPr lang="en-US" b="1" dirty="0" smtClean="0"/>
              <a:t>3. </a:t>
            </a:r>
            <a:r>
              <a:rPr lang="en-US" b="1" dirty="0" smtClean="0"/>
              <a:t>Ad Spend Per </a:t>
            </a:r>
            <a:r>
              <a:rPr lang="en-US" b="1" dirty="0" smtClean="0"/>
              <a:t>Click :</a:t>
            </a:r>
            <a:r>
              <a:rPr lang="en-US" dirty="0" smtClean="0"/>
              <a:t> Assesses </a:t>
            </a:r>
            <a:r>
              <a:rPr lang="en-US" dirty="0" smtClean="0"/>
              <a:t>the cost-effectiveness of ad spending per </a:t>
            </a:r>
            <a:r>
              <a:rPr lang="en-US" dirty="0" smtClean="0"/>
              <a:t>click. </a:t>
            </a:r>
            <a:r>
              <a:rPr lang="en-US" i="1" dirty="0" smtClean="0"/>
              <a:t>Adding 1 to </a:t>
            </a:r>
            <a:r>
              <a:rPr lang="en-US" i="1" dirty="0" err="1" smtClean="0"/>
              <a:t>ClickThroughRate</a:t>
            </a:r>
            <a:r>
              <a:rPr lang="en-US" i="1" dirty="0" smtClean="0"/>
              <a:t> avoids divide-by-zero errors.</a:t>
            </a:r>
            <a:endParaRPr lang="en-US" dirty="0" smtClean="0"/>
          </a:p>
          <a:p>
            <a:pPr>
              <a:lnSpc>
                <a:spcPct val="150000"/>
              </a:lnSpc>
            </a:pPr>
            <a:r>
              <a:rPr lang="en-US" b="1" dirty="0" smtClean="0"/>
              <a:t>4. </a:t>
            </a:r>
            <a:r>
              <a:rPr lang="en-US" b="1" dirty="0" smtClean="0"/>
              <a:t>Click to Conversion </a:t>
            </a:r>
            <a:r>
              <a:rPr lang="en-US" b="1" dirty="0" smtClean="0"/>
              <a:t>Rate : </a:t>
            </a:r>
            <a:r>
              <a:rPr lang="en-US" dirty="0" smtClean="0"/>
              <a:t>Measures </a:t>
            </a:r>
            <a:r>
              <a:rPr lang="en-US" dirty="0" smtClean="0"/>
              <a:t>how efficiently clicks are converted into actual conversions</a:t>
            </a:r>
            <a:r>
              <a:rPr lang="en-US" dirty="0" smtClean="0"/>
              <a:t>. </a:t>
            </a:r>
            <a:r>
              <a:rPr lang="en-US" i="1" dirty="0" smtClean="0"/>
              <a:t>Adding 1 to </a:t>
            </a:r>
            <a:r>
              <a:rPr lang="en-US" i="1" dirty="0" err="1" smtClean="0"/>
              <a:t>ClickThroughRate</a:t>
            </a:r>
            <a:r>
              <a:rPr lang="en-US" i="1" dirty="0" smtClean="0"/>
              <a:t> avoids divide-by-zero errors.</a:t>
            </a:r>
            <a:endParaRPr lang="en-US" dirty="0" smtClean="0"/>
          </a:p>
          <a:p>
            <a:pPr>
              <a:lnSpc>
                <a:spcPct val="150000"/>
              </a:lnSpc>
            </a:pPr>
            <a:r>
              <a:rPr lang="en-US" b="1" dirty="0" smtClean="0"/>
              <a:t>5. </a:t>
            </a:r>
            <a:r>
              <a:rPr lang="en-US" b="1" dirty="0" smtClean="0"/>
              <a:t>Income Per </a:t>
            </a:r>
            <a:r>
              <a:rPr lang="en-US" b="1" dirty="0" smtClean="0"/>
              <a:t>Click :</a:t>
            </a:r>
            <a:r>
              <a:rPr lang="en-US" dirty="0" smtClean="0"/>
              <a:t> Calculates </a:t>
            </a:r>
            <a:r>
              <a:rPr lang="en-US" dirty="0" smtClean="0"/>
              <a:t>potential value generated per click based on </a:t>
            </a:r>
            <a:r>
              <a:rPr lang="en-US" dirty="0" smtClean="0"/>
              <a:t>income. </a:t>
            </a:r>
            <a:r>
              <a:rPr lang="en-US" i="1" dirty="0" smtClean="0"/>
              <a:t>Adding 1 to </a:t>
            </a:r>
            <a:r>
              <a:rPr lang="en-US" i="1" dirty="0" err="1" smtClean="0"/>
              <a:t>ClickThroughRate</a:t>
            </a:r>
            <a:r>
              <a:rPr lang="en-US" i="1" dirty="0" smtClean="0"/>
              <a:t> avoids divide-by-zero errors.</a:t>
            </a:r>
            <a:endParaRPr lang="en-US" dirty="0" smtClean="0"/>
          </a:p>
          <a:p>
            <a:pPr algn="just">
              <a:lnSpc>
                <a:spcPct val="150000"/>
              </a:lnSpc>
            </a:pPr>
            <a:r>
              <a:rPr lang="en-US" b="1" dirty="0" smtClean="0"/>
              <a:t>6. </a:t>
            </a:r>
            <a:r>
              <a:rPr lang="en-US" b="1" dirty="0" smtClean="0"/>
              <a:t>Total </a:t>
            </a:r>
            <a:r>
              <a:rPr lang="en-US" b="1" dirty="0" smtClean="0"/>
              <a:t>Interactions: </a:t>
            </a:r>
            <a:r>
              <a:rPr lang="en-US" dirty="0" smtClean="0"/>
              <a:t> Provides </a:t>
            </a:r>
            <a:r>
              <a:rPr lang="en-US" dirty="0" smtClean="0"/>
              <a:t>comprehensive measure of customer engagement by aggregating multiple </a:t>
            </a:r>
            <a:r>
              <a:rPr lang="en-US" dirty="0" smtClean="0"/>
              <a:t>interaction .</a:t>
            </a:r>
            <a:endParaRPr lang="en-US" dirty="0" smtClean="0"/>
          </a:p>
        </p:txBody>
      </p:sp>
      <p:pic>
        <p:nvPicPr>
          <p:cNvPr id="7" name="Picture 6" descr="Screenshot 2024-12-11 164622.png"/>
          <p:cNvPicPr>
            <a:picLocks noChangeAspect="1"/>
          </p:cNvPicPr>
          <p:nvPr/>
        </p:nvPicPr>
        <p:blipFill>
          <a:blip r:embed="rId2" cstate="print"/>
          <a:srcRect t="31275"/>
          <a:stretch>
            <a:fillRect/>
          </a:stretch>
        </p:blipFill>
        <p:spPr>
          <a:xfrm>
            <a:off x="584462" y="4670980"/>
            <a:ext cx="10953946" cy="1432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utput.png"/>
          <p:cNvPicPr>
            <a:picLocks noChangeAspect="1"/>
          </p:cNvPicPr>
          <p:nvPr/>
        </p:nvPicPr>
        <p:blipFill>
          <a:blip r:embed="rId2" cstate="print"/>
          <a:stretch>
            <a:fillRect/>
          </a:stretch>
        </p:blipFill>
        <p:spPr>
          <a:xfrm>
            <a:off x="290765" y="941826"/>
            <a:ext cx="7471475" cy="4869693"/>
          </a:xfrm>
          <a:prstGeom prst="rect">
            <a:avLst/>
          </a:prstGeom>
        </p:spPr>
      </p:pic>
      <p:sp>
        <p:nvSpPr>
          <p:cNvPr id="3" name="TextBox 2"/>
          <p:cNvSpPr txBox="1"/>
          <p:nvPr/>
        </p:nvSpPr>
        <p:spPr>
          <a:xfrm>
            <a:off x="8148319" y="375920"/>
            <a:ext cx="3881121" cy="5755422"/>
          </a:xfrm>
          <a:prstGeom prst="rect">
            <a:avLst/>
          </a:prstGeom>
          <a:noFill/>
        </p:spPr>
        <p:txBody>
          <a:bodyPr wrap="square" rtlCol="0">
            <a:spAutoFit/>
          </a:bodyPr>
          <a:lstStyle/>
          <a:p>
            <a:r>
              <a:rPr lang="en-US" sz="1600" b="1" dirty="0" smtClean="0"/>
              <a:t>Email </a:t>
            </a:r>
            <a:r>
              <a:rPr lang="en-US" sz="1600" b="1" dirty="0" smtClean="0"/>
              <a:t>Engagement : </a:t>
            </a:r>
            <a:endParaRPr lang="en-US" sz="1600" dirty="0" smtClean="0"/>
          </a:p>
          <a:p>
            <a:r>
              <a:rPr lang="en-US" sz="1600" dirty="0" smtClean="0"/>
              <a:t>Nearly normal distribution with most users showing moderate engagement</a:t>
            </a:r>
            <a:r>
              <a:rPr lang="en-US" sz="1600" dirty="0" smtClean="0"/>
              <a:t>.</a:t>
            </a:r>
          </a:p>
          <a:p>
            <a:endParaRPr lang="en-US" sz="1600" dirty="0" smtClean="0"/>
          </a:p>
          <a:p>
            <a:r>
              <a:rPr lang="en-US" sz="1600" b="1" dirty="0" smtClean="0"/>
              <a:t>Site Engagement : </a:t>
            </a:r>
            <a:endParaRPr lang="en-US" sz="1600" dirty="0" smtClean="0"/>
          </a:p>
          <a:p>
            <a:r>
              <a:rPr lang="en-US" sz="1600" dirty="0" smtClean="0"/>
              <a:t>Highly right-skewed, with most users showing low engagement</a:t>
            </a:r>
            <a:r>
              <a:rPr lang="en-US" sz="1600" dirty="0" smtClean="0"/>
              <a:t>.</a:t>
            </a:r>
          </a:p>
          <a:p>
            <a:endParaRPr lang="en-US" sz="1600" dirty="0" smtClean="0"/>
          </a:p>
          <a:p>
            <a:r>
              <a:rPr lang="en-US" sz="1600" b="1" dirty="0" smtClean="0"/>
              <a:t>Income </a:t>
            </a:r>
            <a:r>
              <a:rPr lang="en-US" sz="1600" b="1" dirty="0" smtClean="0"/>
              <a:t>Per </a:t>
            </a:r>
            <a:r>
              <a:rPr lang="en-US" sz="1600" b="1" dirty="0" smtClean="0"/>
              <a:t>Click : </a:t>
            </a:r>
            <a:endParaRPr lang="en-US" sz="1600" dirty="0" smtClean="0"/>
          </a:p>
          <a:p>
            <a:r>
              <a:rPr lang="en-US" sz="1600" dirty="0" smtClean="0"/>
              <a:t>Normal distribution with consistent values across users</a:t>
            </a:r>
            <a:r>
              <a:rPr lang="en-US" sz="1600" dirty="0" smtClean="0"/>
              <a:t>.</a:t>
            </a:r>
          </a:p>
          <a:p>
            <a:endParaRPr lang="en-US" sz="1600" dirty="0" smtClean="0"/>
          </a:p>
          <a:p>
            <a:r>
              <a:rPr lang="en-US" sz="1600" dirty="0" smtClean="0"/>
              <a:t> </a:t>
            </a:r>
            <a:r>
              <a:rPr lang="en-US" sz="1600" b="1" dirty="0" smtClean="0"/>
              <a:t>Ad </a:t>
            </a:r>
            <a:r>
              <a:rPr lang="en-US" sz="1600" b="1" dirty="0" smtClean="0"/>
              <a:t>Spend Per </a:t>
            </a:r>
            <a:r>
              <a:rPr lang="en-US" sz="1600" b="1" dirty="0" smtClean="0"/>
              <a:t>Click : </a:t>
            </a:r>
            <a:endParaRPr lang="en-US" sz="1600" dirty="0" smtClean="0"/>
          </a:p>
          <a:p>
            <a:r>
              <a:rPr lang="en-US" sz="1600" dirty="0" smtClean="0"/>
              <a:t>Balanced, normal distribution indicating consistent ad performance</a:t>
            </a:r>
            <a:r>
              <a:rPr lang="en-US" sz="1600" dirty="0" smtClean="0"/>
              <a:t>. </a:t>
            </a:r>
            <a:endParaRPr lang="en-US" sz="1600" dirty="0" smtClean="0"/>
          </a:p>
          <a:p>
            <a:endParaRPr lang="en-US" sz="1600" dirty="0" smtClean="0"/>
          </a:p>
          <a:p>
            <a:r>
              <a:rPr lang="en-US" sz="1600" b="1" dirty="0" smtClean="0"/>
              <a:t>Click to Conversion </a:t>
            </a:r>
            <a:r>
              <a:rPr lang="en-US" sz="1600" b="1" dirty="0" smtClean="0"/>
              <a:t>Rate : </a:t>
            </a:r>
            <a:endParaRPr lang="en-US" sz="1600" dirty="0" smtClean="0"/>
          </a:p>
          <a:p>
            <a:r>
              <a:rPr lang="en-US" sz="1600" dirty="0" smtClean="0"/>
              <a:t>Uniform distribution suggesting varied user </a:t>
            </a:r>
            <a:r>
              <a:rPr lang="en-US" sz="1600" dirty="0" smtClean="0"/>
              <a:t>behavior.</a:t>
            </a:r>
          </a:p>
          <a:p>
            <a:endParaRPr lang="en-US" sz="1600" dirty="0" smtClean="0"/>
          </a:p>
          <a:p>
            <a:r>
              <a:rPr lang="en-US" sz="1600" dirty="0" smtClean="0"/>
              <a:t> </a:t>
            </a:r>
            <a:r>
              <a:rPr lang="en-US" sz="1600" b="1" dirty="0" smtClean="0"/>
              <a:t>Total Interactions : </a:t>
            </a:r>
            <a:endParaRPr lang="en-US" sz="1600" dirty="0" smtClean="0"/>
          </a:p>
          <a:p>
            <a:r>
              <a:rPr lang="en-US" sz="1600" dirty="0" smtClean="0"/>
              <a:t>Bell-shaped curve, showing consistent engagement levels with few outliers</a:t>
            </a:r>
            <a:r>
              <a:rPr lang="en-US" sz="1600" dirty="0" smtClean="0"/>
              <a:t>.</a:t>
            </a:r>
            <a:endParaRPr lang="en-US" sz="1600" dirty="0"/>
          </a:p>
        </p:txBody>
      </p:sp>
      <p:sp>
        <p:nvSpPr>
          <p:cNvPr id="4" name="TextBox 3"/>
          <p:cNvSpPr txBox="1"/>
          <p:nvPr/>
        </p:nvSpPr>
        <p:spPr>
          <a:xfrm>
            <a:off x="2092960" y="264160"/>
            <a:ext cx="3838808" cy="400110"/>
          </a:xfrm>
          <a:prstGeom prst="rect">
            <a:avLst/>
          </a:prstGeom>
          <a:noFill/>
        </p:spPr>
        <p:txBody>
          <a:bodyPr wrap="none" rtlCol="0">
            <a:spAutoFit/>
          </a:bodyPr>
          <a:lstStyle/>
          <a:p>
            <a:r>
              <a:rPr lang="en-IN" sz="2000" b="1" dirty="0" smtClean="0"/>
              <a:t>New Feature Engineering Columns</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utput.png"/>
          <p:cNvPicPr>
            <a:picLocks noChangeAspect="1"/>
          </p:cNvPicPr>
          <p:nvPr/>
        </p:nvPicPr>
        <p:blipFill>
          <a:blip r:embed="rId2" cstate="print"/>
          <a:stretch>
            <a:fillRect/>
          </a:stretch>
        </p:blipFill>
        <p:spPr>
          <a:xfrm>
            <a:off x="508000" y="660400"/>
            <a:ext cx="11155680" cy="6001302"/>
          </a:xfrm>
          <a:prstGeom prst="rect">
            <a:avLst/>
          </a:prstGeom>
        </p:spPr>
      </p:pic>
      <p:sp>
        <p:nvSpPr>
          <p:cNvPr id="3" name="TextBox 2"/>
          <p:cNvSpPr txBox="1"/>
          <p:nvPr/>
        </p:nvSpPr>
        <p:spPr>
          <a:xfrm>
            <a:off x="0" y="172720"/>
            <a:ext cx="12192000" cy="369332"/>
          </a:xfrm>
          <a:prstGeom prst="rect">
            <a:avLst/>
          </a:prstGeom>
          <a:noFill/>
        </p:spPr>
        <p:txBody>
          <a:bodyPr wrap="square" rtlCol="0">
            <a:spAutoFit/>
          </a:bodyPr>
          <a:lstStyle/>
          <a:p>
            <a:pPr algn="ctr"/>
            <a:r>
              <a:rPr lang="en-IN" b="1" dirty="0" err="1" smtClean="0"/>
              <a:t>Heatmap</a:t>
            </a:r>
            <a:r>
              <a:rPr lang="en-IN" b="1" dirty="0" smtClean="0"/>
              <a:t> After Feature Engineering</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760" y="721359"/>
            <a:ext cx="11033759" cy="5355312"/>
          </a:xfrm>
          <a:prstGeom prst="rect">
            <a:avLst/>
          </a:prstGeom>
          <a:noFill/>
        </p:spPr>
        <p:txBody>
          <a:bodyPr wrap="square" rtlCol="0">
            <a:spAutoFit/>
          </a:bodyPr>
          <a:lstStyle/>
          <a:p>
            <a:pPr>
              <a:buFont typeface="Arial" pitchFamily="34" charset="0"/>
              <a:buChar char="•"/>
            </a:pPr>
            <a:r>
              <a:rPr lang="en-US" dirty="0" smtClean="0"/>
              <a:t> The </a:t>
            </a:r>
            <a:r>
              <a:rPr lang="en-US" dirty="0" smtClean="0"/>
              <a:t>correlation matrix provides a comprehensive view of the relationships between different features in the </a:t>
            </a:r>
            <a:r>
              <a:rPr lang="en-US" dirty="0" smtClean="0"/>
              <a:t>       dataset</a:t>
            </a:r>
            <a:r>
              <a:rPr lang="en-US" dirty="0" smtClean="0"/>
              <a:t>. Below are the key observations</a:t>
            </a:r>
            <a:r>
              <a:rPr lang="en-US" dirty="0" smtClean="0"/>
              <a:t>:</a:t>
            </a:r>
          </a:p>
          <a:p>
            <a:endParaRPr lang="en-US" dirty="0" smtClean="0"/>
          </a:p>
          <a:p>
            <a:pPr>
              <a:buFont typeface="Wingdings" pitchFamily="2" charset="2"/>
              <a:buChar char="q"/>
            </a:pPr>
            <a:r>
              <a:rPr lang="en-US" b="1" dirty="0" smtClean="0"/>
              <a:t> </a:t>
            </a:r>
            <a:r>
              <a:rPr lang="en-US" b="1" dirty="0" smtClean="0"/>
              <a:t> High </a:t>
            </a:r>
            <a:r>
              <a:rPr lang="en-US" b="1" dirty="0" smtClean="0"/>
              <a:t>Correlation Due to Derived Features</a:t>
            </a:r>
            <a:r>
              <a:rPr lang="en-US" b="1" dirty="0" smtClean="0"/>
              <a:t>:</a:t>
            </a:r>
          </a:p>
          <a:p>
            <a:r>
              <a:rPr lang="en-US" dirty="0" smtClean="0"/>
              <a:t/>
            </a:r>
            <a:br>
              <a:rPr lang="en-US" dirty="0" smtClean="0"/>
            </a:br>
            <a:r>
              <a:rPr lang="en-US" dirty="0" smtClean="0"/>
              <a:t>- </a:t>
            </a:r>
            <a:r>
              <a:rPr lang="en-US" b="1" dirty="0" smtClean="0"/>
              <a:t> </a:t>
            </a:r>
            <a:r>
              <a:rPr lang="en-US" b="1" dirty="0" smtClean="0"/>
              <a:t>Income </a:t>
            </a:r>
            <a:r>
              <a:rPr lang="en-US" b="1" dirty="0" smtClean="0"/>
              <a:t>and </a:t>
            </a:r>
            <a:r>
              <a:rPr lang="en-US" b="1" dirty="0" err="1" smtClean="0"/>
              <a:t>IncomePerClick</a:t>
            </a:r>
            <a:r>
              <a:rPr lang="en-US" b="1" dirty="0" smtClean="0"/>
              <a:t> </a:t>
            </a:r>
            <a:r>
              <a:rPr lang="en-US" dirty="0" smtClean="0"/>
              <a:t>: </a:t>
            </a:r>
            <a:r>
              <a:rPr lang="en-US" dirty="0" smtClean="0"/>
              <a:t>Strong positive correlation </a:t>
            </a:r>
            <a:r>
              <a:rPr lang="en-US" b="1" dirty="0" smtClean="0"/>
              <a:t>0.98</a:t>
            </a:r>
            <a:r>
              <a:rPr lang="en-US" dirty="0" smtClean="0"/>
              <a:t>, </a:t>
            </a:r>
            <a:r>
              <a:rPr lang="en-US" dirty="0" smtClean="0"/>
              <a:t>indicating that higher income is directly associated with higher income per click. This high correlation is expected as </a:t>
            </a:r>
            <a:r>
              <a:rPr lang="en-US" b="1" dirty="0" err="1" smtClean="0"/>
              <a:t>IncomePerClick</a:t>
            </a:r>
            <a:r>
              <a:rPr lang="en-US" b="1" dirty="0" smtClean="0"/>
              <a:t> </a:t>
            </a:r>
            <a:r>
              <a:rPr lang="en-US" dirty="0" smtClean="0"/>
              <a:t>is </a:t>
            </a:r>
            <a:r>
              <a:rPr lang="en-US" dirty="0" smtClean="0"/>
              <a:t>derived from </a:t>
            </a:r>
            <a:r>
              <a:rPr lang="en-US" b="1" dirty="0" smtClean="0"/>
              <a:t>Income</a:t>
            </a:r>
            <a:r>
              <a:rPr lang="en-US" dirty="0" smtClean="0"/>
              <a:t>.</a:t>
            </a:r>
            <a:endParaRPr lang="en-US" dirty="0" smtClean="0"/>
          </a:p>
          <a:p>
            <a:r>
              <a:rPr lang="en-US" dirty="0" smtClean="0"/>
              <a:t>- </a:t>
            </a:r>
            <a:r>
              <a:rPr lang="en-US" b="1" dirty="0" smtClean="0"/>
              <a:t> </a:t>
            </a:r>
            <a:r>
              <a:rPr lang="en-US" b="1" dirty="0" err="1" smtClean="0"/>
              <a:t>AdSpendPerClick</a:t>
            </a:r>
            <a:r>
              <a:rPr lang="en-US" b="1" dirty="0" smtClean="0"/>
              <a:t> </a:t>
            </a:r>
            <a:r>
              <a:rPr lang="en-US" b="1" dirty="0" smtClean="0"/>
              <a:t>and </a:t>
            </a:r>
            <a:r>
              <a:rPr lang="en-US" b="1" dirty="0" smtClean="0"/>
              <a:t>Income</a:t>
            </a:r>
            <a:r>
              <a:rPr lang="en-US" b="1" dirty="0" smtClean="0"/>
              <a:t> </a:t>
            </a:r>
            <a:r>
              <a:rPr lang="en-US" b="1" dirty="0" smtClean="0"/>
              <a:t>: </a:t>
            </a:r>
            <a:r>
              <a:rPr lang="en-US" dirty="0" smtClean="0"/>
              <a:t> </a:t>
            </a:r>
            <a:r>
              <a:rPr lang="en-US" dirty="0" smtClean="0"/>
              <a:t>High positive correlation </a:t>
            </a:r>
            <a:r>
              <a:rPr lang="en-US" b="1" dirty="0" smtClean="0"/>
              <a:t>0.99</a:t>
            </a:r>
            <a:r>
              <a:rPr lang="en-US" dirty="0" smtClean="0"/>
              <a:t>, </a:t>
            </a:r>
            <a:r>
              <a:rPr lang="en-US" dirty="0" smtClean="0"/>
              <a:t>suggesting that higher ad spend per click is closely related to higher income. This is also due to </a:t>
            </a:r>
            <a:r>
              <a:rPr lang="en-US" b="1" dirty="0" err="1" smtClean="0"/>
              <a:t>AdSpendPerClick</a:t>
            </a:r>
            <a:r>
              <a:rPr lang="en-US" b="1" dirty="0" smtClean="0"/>
              <a:t> </a:t>
            </a:r>
            <a:r>
              <a:rPr lang="en-US" dirty="0" smtClean="0"/>
              <a:t>being </a:t>
            </a:r>
            <a:r>
              <a:rPr lang="en-US" dirty="0" smtClean="0"/>
              <a:t>a derived feature.</a:t>
            </a:r>
          </a:p>
          <a:p>
            <a:r>
              <a:rPr lang="en-US" dirty="0" smtClean="0"/>
              <a:t>- </a:t>
            </a:r>
            <a:r>
              <a:rPr lang="en-US" b="1" dirty="0" err="1" smtClean="0"/>
              <a:t>ConversionRate</a:t>
            </a:r>
            <a:r>
              <a:rPr lang="en-US" b="1" dirty="0" smtClean="0"/>
              <a:t> </a:t>
            </a:r>
            <a:r>
              <a:rPr lang="en-US" b="1" dirty="0" smtClean="0"/>
              <a:t>and </a:t>
            </a:r>
            <a:r>
              <a:rPr lang="en-US" b="1" dirty="0" err="1" smtClean="0"/>
              <a:t>ClickToConversionRate</a:t>
            </a:r>
            <a:r>
              <a:rPr lang="en-US" b="1" dirty="0" smtClean="0"/>
              <a:t> </a:t>
            </a:r>
            <a:r>
              <a:rPr lang="en-US" dirty="0" smtClean="0"/>
              <a:t>: </a:t>
            </a:r>
            <a:r>
              <a:rPr lang="en-US" dirty="0" smtClean="0"/>
              <a:t>Perfect positive correlation  </a:t>
            </a:r>
            <a:r>
              <a:rPr lang="en-US" b="1" dirty="0" smtClean="0"/>
              <a:t>0.99</a:t>
            </a:r>
            <a:r>
              <a:rPr lang="en-US" dirty="0" smtClean="0"/>
              <a:t>,  indicating </a:t>
            </a:r>
            <a:r>
              <a:rPr lang="en-US" dirty="0" smtClean="0"/>
              <a:t>that these metrics are essentially measuring the same aspect of user behavior, which is expected since </a:t>
            </a:r>
            <a:r>
              <a:rPr lang="en-US" b="1" dirty="0" err="1" smtClean="0"/>
              <a:t>ClickToConversionRate</a:t>
            </a:r>
            <a:r>
              <a:rPr lang="en-US" b="1" dirty="0" smtClean="0"/>
              <a:t> </a:t>
            </a:r>
            <a:r>
              <a:rPr lang="en-US" dirty="0" smtClean="0"/>
              <a:t>is </a:t>
            </a:r>
            <a:r>
              <a:rPr lang="en-US" dirty="0" smtClean="0"/>
              <a:t>derived from </a:t>
            </a:r>
            <a:r>
              <a:rPr lang="en-US" b="1" dirty="0" err="1" smtClean="0"/>
              <a:t>ConversionRate</a:t>
            </a:r>
            <a:r>
              <a:rPr lang="en-US" dirty="0" smtClean="0"/>
              <a:t>.</a:t>
            </a:r>
            <a:r>
              <a:rPr lang="en-US" dirty="0" smtClean="0"/>
              <a:t/>
            </a:r>
            <a:br>
              <a:rPr lang="en-US" dirty="0" smtClean="0"/>
            </a:br>
            <a:r>
              <a:rPr lang="en-US" dirty="0" smtClean="0"/>
              <a:t>- </a:t>
            </a:r>
            <a:r>
              <a:rPr lang="en-US" b="1" dirty="0" smtClean="0"/>
              <a:t> </a:t>
            </a:r>
            <a:r>
              <a:rPr lang="en-US" b="1" dirty="0" err="1" smtClean="0"/>
              <a:t>SiteEngagement</a:t>
            </a:r>
            <a:r>
              <a:rPr lang="en-US" b="1" dirty="0" smtClean="0"/>
              <a:t> </a:t>
            </a:r>
            <a:r>
              <a:rPr lang="en-US" b="1" dirty="0" smtClean="0"/>
              <a:t>and </a:t>
            </a:r>
            <a:r>
              <a:rPr lang="en-US" b="1" dirty="0" err="1" smtClean="0"/>
              <a:t>TimeOnSite</a:t>
            </a:r>
            <a:r>
              <a:rPr lang="en-US" b="1" dirty="0" smtClean="0"/>
              <a:t> </a:t>
            </a:r>
            <a:r>
              <a:rPr lang="en-US" dirty="0" smtClean="0"/>
              <a:t>: </a:t>
            </a:r>
            <a:r>
              <a:rPr lang="en-US" dirty="0" smtClean="0"/>
              <a:t>Moderate positive correlation </a:t>
            </a:r>
            <a:r>
              <a:rPr lang="en-US" b="1" dirty="0" smtClean="0"/>
              <a:t>0.53</a:t>
            </a:r>
            <a:r>
              <a:rPr lang="en-US" dirty="0" smtClean="0"/>
              <a:t>, </a:t>
            </a:r>
            <a:r>
              <a:rPr lang="en-US" dirty="0" smtClean="0"/>
              <a:t>suggesting that higher site engagement is associated with more time spent on the site.</a:t>
            </a:r>
          </a:p>
          <a:p>
            <a:r>
              <a:rPr lang="en-US" dirty="0" smtClean="0"/>
              <a:t>- </a:t>
            </a:r>
            <a:r>
              <a:rPr lang="en-US" b="1" dirty="0" smtClean="0"/>
              <a:t> </a:t>
            </a:r>
            <a:r>
              <a:rPr lang="en-US" b="1" dirty="0" err="1" smtClean="0"/>
              <a:t>TotalInteractions</a:t>
            </a:r>
            <a:r>
              <a:rPr lang="en-US" b="1" dirty="0" smtClean="0"/>
              <a:t> </a:t>
            </a:r>
            <a:r>
              <a:rPr lang="en-US" b="1" dirty="0" smtClean="0"/>
              <a:t>and </a:t>
            </a:r>
            <a:r>
              <a:rPr lang="en-US" b="1" dirty="0" err="1" smtClean="0"/>
              <a:t>SocialShares</a:t>
            </a:r>
            <a:r>
              <a:rPr lang="en-US" b="1" dirty="0" smtClean="0"/>
              <a:t> </a:t>
            </a:r>
            <a:r>
              <a:rPr lang="en-US" b="1" dirty="0" smtClean="0"/>
              <a:t>: </a:t>
            </a:r>
            <a:r>
              <a:rPr lang="en-US" dirty="0" smtClean="0"/>
              <a:t> </a:t>
            </a:r>
            <a:r>
              <a:rPr lang="en-US" dirty="0" smtClean="0"/>
              <a:t>Moderate positive correlation  </a:t>
            </a:r>
            <a:r>
              <a:rPr lang="en-US" b="1" dirty="0" smtClean="0"/>
              <a:t>0.88 </a:t>
            </a:r>
            <a:r>
              <a:rPr lang="en-US" dirty="0" smtClean="0"/>
              <a:t>, </a:t>
            </a:r>
            <a:r>
              <a:rPr lang="en-US" dirty="0" smtClean="0"/>
              <a:t>indicating that total interactions increase with more social shares.</a:t>
            </a:r>
          </a:p>
          <a:p>
            <a:endParaRPr lang="en-US" dirty="0" smtClean="0"/>
          </a:p>
          <a:p>
            <a:r>
              <a:rPr lang="en-US" b="1" dirty="0" smtClean="0"/>
              <a:t>Low </a:t>
            </a:r>
            <a:r>
              <a:rPr lang="en-US" b="1" dirty="0" smtClean="0"/>
              <a:t>to No </a:t>
            </a:r>
            <a:r>
              <a:rPr lang="en-US" b="1" dirty="0" smtClean="0"/>
              <a:t>Correlation:</a:t>
            </a:r>
            <a:r>
              <a:rPr lang="en-US" dirty="0" smtClean="0"/>
              <a:t>  Most </a:t>
            </a:r>
            <a:r>
              <a:rPr lang="en-US" dirty="0" smtClean="0"/>
              <a:t>other features have low or no significant correlation with each other, indicating a diverse set of variables that capture different aspects of customer behavior</a:t>
            </a:r>
            <a:r>
              <a:rPr lang="en-US" dirty="0" smtClean="0"/>
              <a:t>.</a:t>
            </a:r>
            <a:endParaRPr lang="en-US" dirty="0" smtClean="0"/>
          </a:p>
        </p:txBody>
      </p:sp>
      <p:sp>
        <p:nvSpPr>
          <p:cNvPr id="3" name="TextBox 2"/>
          <p:cNvSpPr txBox="1"/>
          <p:nvPr/>
        </p:nvSpPr>
        <p:spPr>
          <a:xfrm>
            <a:off x="0" y="193040"/>
            <a:ext cx="12192000" cy="461665"/>
          </a:xfrm>
          <a:prstGeom prst="rect">
            <a:avLst/>
          </a:prstGeom>
          <a:noFill/>
        </p:spPr>
        <p:txBody>
          <a:bodyPr wrap="square" rtlCol="0">
            <a:spAutoFit/>
          </a:bodyPr>
          <a:lstStyle/>
          <a:p>
            <a:pPr algn="ctr"/>
            <a:r>
              <a:rPr lang="en-US" sz="2400" dirty="0" smtClean="0"/>
              <a:t>Correlation Matrix Insights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3200"/>
            <a:ext cx="12192000" cy="523220"/>
          </a:xfrm>
          <a:prstGeom prst="rect">
            <a:avLst/>
          </a:prstGeom>
          <a:noFill/>
        </p:spPr>
        <p:txBody>
          <a:bodyPr wrap="square" rtlCol="0">
            <a:spAutoFit/>
          </a:bodyPr>
          <a:lstStyle/>
          <a:p>
            <a:pPr algn="ctr"/>
            <a:r>
              <a:rPr lang="en-IN" sz="2800" b="1" dirty="0" smtClean="0">
                <a:latin typeface="Arial Black" pitchFamily="34" charset="0"/>
              </a:rPr>
              <a:t>Challenges Faced</a:t>
            </a:r>
            <a:endParaRPr lang="en-US" sz="2800" b="1" dirty="0">
              <a:latin typeface="Arial Black" pitchFamily="34" charset="0"/>
            </a:endParaRPr>
          </a:p>
        </p:txBody>
      </p:sp>
      <p:sp>
        <p:nvSpPr>
          <p:cNvPr id="3" name="TextBox 2"/>
          <p:cNvSpPr txBox="1"/>
          <p:nvPr/>
        </p:nvSpPr>
        <p:spPr>
          <a:xfrm>
            <a:off x="406400" y="944880"/>
            <a:ext cx="6990080" cy="5262979"/>
          </a:xfrm>
          <a:prstGeom prst="rect">
            <a:avLst/>
          </a:prstGeom>
          <a:noFill/>
        </p:spPr>
        <p:txBody>
          <a:bodyPr wrap="square" rtlCol="0">
            <a:spAutoFit/>
          </a:bodyPr>
          <a:lstStyle/>
          <a:p>
            <a:pPr>
              <a:buFont typeface="Wingdings" pitchFamily="2" charset="2"/>
              <a:buChar char="q"/>
            </a:pPr>
            <a:r>
              <a:rPr lang="en-US" sz="1600" b="1" dirty="0" smtClean="0"/>
              <a:t> Data </a:t>
            </a:r>
            <a:r>
              <a:rPr lang="en-US" sz="1600" b="1" dirty="0" smtClean="0"/>
              <a:t>Imbalance Challenge</a:t>
            </a:r>
          </a:p>
          <a:p>
            <a:pPr>
              <a:buFont typeface="Arial" pitchFamily="34" charset="0"/>
              <a:buChar char="•"/>
            </a:pPr>
            <a:r>
              <a:rPr lang="en-US" sz="1600" b="1" dirty="0" smtClean="0"/>
              <a:t> Initial </a:t>
            </a:r>
            <a:r>
              <a:rPr lang="en-US" sz="1600" b="1" dirty="0" smtClean="0"/>
              <a:t>Problem:</a:t>
            </a:r>
            <a:endParaRPr lang="en-US" sz="1600" dirty="0" smtClean="0"/>
          </a:p>
          <a:p>
            <a:pPr lvl="1">
              <a:buFont typeface="Arial" pitchFamily="34" charset="0"/>
              <a:buChar char="•"/>
            </a:pPr>
            <a:r>
              <a:rPr lang="en-US" sz="1600" dirty="0" smtClean="0"/>
              <a:t> The </a:t>
            </a:r>
            <a:r>
              <a:rPr lang="en-US" sz="1600" dirty="0" smtClean="0"/>
              <a:t>dataset was highly imbalanced with two classes:</a:t>
            </a:r>
          </a:p>
          <a:p>
            <a:pPr lvl="2">
              <a:buFont typeface="Arial" pitchFamily="34" charset="0"/>
              <a:buChar char="•"/>
            </a:pPr>
            <a:r>
              <a:rPr lang="en-US" sz="1600" dirty="0" smtClean="0"/>
              <a:t> Class </a:t>
            </a:r>
            <a:r>
              <a:rPr lang="en-US" sz="1600" dirty="0" smtClean="0"/>
              <a:t>1: 7012 </a:t>
            </a:r>
            <a:r>
              <a:rPr lang="en-US" sz="1600" dirty="0" smtClean="0"/>
              <a:t>row ,</a:t>
            </a:r>
          </a:p>
          <a:p>
            <a:pPr lvl="2">
              <a:buFont typeface="Arial" pitchFamily="34" charset="0"/>
              <a:buChar char="•"/>
            </a:pPr>
            <a:r>
              <a:rPr lang="en-US" sz="1600" dirty="0" smtClean="0"/>
              <a:t> Class </a:t>
            </a:r>
            <a:r>
              <a:rPr lang="en-US" sz="1600" dirty="0" smtClean="0"/>
              <a:t>0: 988 rows</a:t>
            </a:r>
          </a:p>
          <a:p>
            <a:pPr lvl="1">
              <a:buFont typeface="Arial" pitchFamily="34" charset="0"/>
              <a:buChar char="•"/>
            </a:pPr>
            <a:r>
              <a:rPr lang="en-US" sz="1600" dirty="0" smtClean="0"/>
              <a:t> Risk </a:t>
            </a:r>
            <a:r>
              <a:rPr lang="en-US" sz="1600" dirty="0" smtClean="0"/>
              <a:t>of </a:t>
            </a:r>
            <a:r>
              <a:rPr lang="en-US" sz="1600" b="1" dirty="0" err="1" smtClean="0"/>
              <a:t>overfitting</a:t>
            </a:r>
            <a:r>
              <a:rPr lang="en-US" sz="1600" dirty="0" smtClean="0"/>
              <a:t> or </a:t>
            </a:r>
            <a:r>
              <a:rPr lang="en-US" sz="1600" b="1" dirty="0" smtClean="0"/>
              <a:t>bias</a:t>
            </a:r>
            <a:r>
              <a:rPr lang="en-US" sz="1600" dirty="0" smtClean="0"/>
              <a:t> towards Class 1 during model training</a:t>
            </a:r>
            <a:r>
              <a:rPr lang="en-US" sz="1600" dirty="0" smtClean="0"/>
              <a:t>.</a:t>
            </a:r>
          </a:p>
          <a:p>
            <a:pPr lvl="1"/>
            <a:endParaRPr lang="en-US" sz="1600" dirty="0" smtClean="0"/>
          </a:p>
          <a:p>
            <a:pPr>
              <a:buFont typeface="Wingdings" pitchFamily="2" charset="2"/>
              <a:buChar char="q"/>
            </a:pPr>
            <a:r>
              <a:rPr lang="en-US" sz="1600" b="1" dirty="0" smtClean="0"/>
              <a:t> Solution Approach :</a:t>
            </a:r>
          </a:p>
          <a:p>
            <a:endParaRPr lang="en-US" sz="1600" b="1" dirty="0" smtClean="0"/>
          </a:p>
          <a:p>
            <a:r>
              <a:rPr lang="en-US" sz="1600" b="1" dirty="0" smtClean="0"/>
              <a:t>1. Sampling </a:t>
            </a:r>
            <a:r>
              <a:rPr lang="en-US" sz="1600" b="1" dirty="0" smtClean="0"/>
              <a:t>Strategy:</a:t>
            </a:r>
            <a:endParaRPr lang="en-US" sz="1600" dirty="0" smtClean="0"/>
          </a:p>
          <a:p>
            <a:pPr lvl="1">
              <a:buFont typeface="Arial" pitchFamily="34" charset="0"/>
              <a:buChar char="•"/>
            </a:pPr>
            <a:r>
              <a:rPr lang="en-US" sz="1600" dirty="0" smtClean="0"/>
              <a:t> Selected </a:t>
            </a:r>
            <a:r>
              <a:rPr lang="en-US" sz="1600" dirty="0" smtClean="0"/>
              <a:t>988 rows from Class 1 to balance the dataset.</a:t>
            </a:r>
          </a:p>
          <a:p>
            <a:pPr lvl="1">
              <a:buFont typeface="Arial" pitchFamily="34" charset="0"/>
              <a:buChar char="•"/>
            </a:pPr>
            <a:r>
              <a:rPr lang="en-US" sz="1600" b="1" dirty="0" smtClean="0"/>
              <a:t> Issue</a:t>
            </a:r>
            <a:r>
              <a:rPr lang="en-US" sz="1600" b="1" dirty="0" smtClean="0"/>
              <a:t>:</a:t>
            </a:r>
            <a:r>
              <a:rPr lang="en-US" sz="1600" dirty="0" smtClean="0"/>
              <a:t> This approach might not capture all patterns of Class 1.</a:t>
            </a:r>
          </a:p>
          <a:p>
            <a:pPr lvl="1">
              <a:buFont typeface="Arial" pitchFamily="34" charset="0"/>
              <a:buChar char="•"/>
            </a:pPr>
            <a:r>
              <a:rPr lang="en-US" sz="1600" b="1" dirty="0" smtClean="0"/>
              <a:t> Resolution</a:t>
            </a:r>
            <a:r>
              <a:rPr lang="en-US" sz="1600" b="1" dirty="0" smtClean="0"/>
              <a:t>:</a:t>
            </a:r>
            <a:r>
              <a:rPr lang="en-US" sz="1600" dirty="0" smtClean="0"/>
              <a:t> Used </a:t>
            </a:r>
            <a:r>
              <a:rPr lang="en-US" sz="1600" b="1" dirty="0" smtClean="0"/>
              <a:t>Stratified Sampling</a:t>
            </a:r>
            <a:r>
              <a:rPr lang="en-US" sz="1600" dirty="0" smtClean="0"/>
              <a:t> to ensure all patterns of Class 1 were </a:t>
            </a:r>
            <a:r>
              <a:rPr lang="en-US" sz="1600" dirty="0" smtClean="0"/>
              <a:t>represented.</a:t>
            </a:r>
          </a:p>
          <a:p>
            <a:pPr lvl="1">
              <a:buFont typeface="Arial" pitchFamily="34" charset="0"/>
              <a:buChar char="•"/>
            </a:pPr>
            <a:endParaRPr lang="en-US" sz="1600" dirty="0" smtClean="0"/>
          </a:p>
          <a:p>
            <a:r>
              <a:rPr lang="en-US" sz="1600" b="1" dirty="0" smtClean="0"/>
              <a:t>2. Data </a:t>
            </a:r>
            <a:r>
              <a:rPr lang="en-US" sz="1600" b="1" dirty="0" smtClean="0"/>
              <a:t>Augmentation with SMOTE:</a:t>
            </a:r>
            <a:endParaRPr lang="en-US" sz="1600" dirty="0" smtClean="0"/>
          </a:p>
          <a:p>
            <a:pPr lvl="1">
              <a:buFont typeface="Arial" pitchFamily="34" charset="0"/>
              <a:buChar char="•"/>
            </a:pPr>
            <a:r>
              <a:rPr lang="en-US" sz="1600" dirty="0" smtClean="0"/>
              <a:t> To </a:t>
            </a:r>
            <a:r>
              <a:rPr lang="en-US" sz="1600" dirty="0" smtClean="0"/>
              <a:t>address the limitation of small sample size, applied </a:t>
            </a:r>
            <a:r>
              <a:rPr lang="en-US" sz="1600" b="1" dirty="0" smtClean="0"/>
              <a:t>SMOTE (Synthetic Minority Oversampling Technique)</a:t>
            </a:r>
            <a:r>
              <a:rPr lang="en-US" sz="1600" dirty="0" smtClean="0"/>
              <a:t>.</a:t>
            </a:r>
          </a:p>
          <a:p>
            <a:pPr lvl="1">
              <a:buFont typeface="Arial" pitchFamily="34" charset="0"/>
              <a:buChar char="•"/>
            </a:pPr>
            <a:r>
              <a:rPr lang="en-US" sz="1600" dirty="0" smtClean="0"/>
              <a:t> Generated </a:t>
            </a:r>
            <a:r>
              <a:rPr lang="en-US" sz="1600" dirty="0" smtClean="0"/>
              <a:t>a balanced dataset with a total of </a:t>
            </a:r>
            <a:r>
              <a:rPr lang="en-US" sz="1600" b="1" dirty="0" smtClean="0"/>
              <a:t>8000 rows</a:t>
            </a:r>
            <a:r>
              <a:rPr lang="en-US" sz="1600" dirty="0" smtClean="0"/>
              <a:t>:</a:t>
            </a:r>
          </a:p>
          <a:p>
            <a:pPr lvl="2">
              <a:buFont typeface="Arial" pitchFamily="34" charset="0"/>
              <a:buChar char="•"/>
            </a:pPr>
            <a:r>
              <a:rPr lang="en-US" sz="1600" dirty="0" smtClean="0"/>
              <a:t> Class </a:t>
            </a:r>
            <a:r>
              <a:rPr lang="en-US" sz="1600" dirty="0" smtClean="0"/>
              <a:t>0: 4000 rows</a:t>
            </a:r>
          </a:p>
          <a:p>
            <a:pPr lvl="2">
              <a:buFont typeface="Arial" pitchFamily="34" charset="0"/>
              <a:buChar char="•"/>
            </a:pPr>
            <a:r>
              <a:rPr lang="en-US" sz="1600" dirty="0" smtClean="0"/>
              <a:t> Class </a:t>
            </a:r>
            <a:r>
              <a:rPr lang="en-US" sz="1600" dirty="0" smtClean="0"/>
              <a:t>1: 4000 </a:t>
            </a:r>
            <a:r>
              <a:rPr lang="en-US" sz="1600" dirty="0" smtClean="0"/>
              <a:t>rows</a:t>
            </a:r>
            <a:endParaRPr lang="en-US" sz="1600" dirty="0" smtClean="0"/>
          </a:p>
        </p:txBody>
      </p:sp>
      <p:sp>
        <p:nvSpPr>
          <p:cNvPr id="4" name="TextBox 3"/>
          <p:cNvSpPr txBox="1"/>
          <p:nvPr/>
        </p:nvSpPr>
        <p:spPr>
          <a:xfrm>
            <a:off x="7569200" y="934720"/>
            <a:ext cx="4114799" cy="2031325"/>
          </a:xfrm>
          <a:prstGeom prst="rect">
            <a:avLst/>
          </a:prstGeom>
          <a:noFill/>
        </p:spPr>
        <p:txBody>
          <a:bodyPr wrap="square" rtlCol="0">
            <a:spAutoFit/>
          </a:bodyPr>
          <a:lstStyle/>
          <a:p>
            <a:pPr>
              <a:buFont typeface="Wingdings" pitchFamily="2" charset="2"/>
              <a:buChar char="q"/>
            </a:pPr>
            <a:r>
              <a:rPr lang="en-US" b="1" dirty="0" smtClean="0"/>
              <a:t> </a:t>
            </a:r>
            <a:r>
              <a:rPr lang="en-US" b="1" dirty="0" smtClean="0"/>
              <a:t> </a:t>
            </a:r>
            <a:r>
              <a:rPr lang="en-US" b="1" dirty="0" smtClean="0"/>
              <a:t>Impact on Model Training:</a:t>
            </a:r>
          </a:p>
          <a:p>
            <a:pPr>
              <a:buFont typeface="Arial" pitchFamily="34" charset="0"/>
              <a:buChar char="•"/>
            </a:pPr>
            <a:r>
              <a:rPr lang="en-US" dirty="0" smtClean="0"/>
              <a:t> Balanced data reduced the risk of bias and </a:t>
            </a:r>
            <a:r>
              <a:rPr lang="en-US" dirty="0" err="1" smtClean="0"/>
              <a:t>overfitting</a:t>
            </a:r>
            <a:r>
              <a:rPr lang="en-US" dirty="0" smtClean="0"/>
              <a:t>.</a:t>
            </a:r>
          </a:p>
          <a:p>
            <a:pPr>
              <a:buFont typeface="Arial" pitchFamily="34" charset="0"/>
              <a:buChar char="•"/>
            </a:pPr>
            <a:r>
              <a:rPr lang="en-US" dirty="0" smtClean="0"/>
              <a:t> Augmentation provided sufficient data for the model to generalize better, improving its accuracy and robustness.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7558"/>
            <a:ext cx="12192000" cy="646331"/>
          </a:xfrm>
          <a:prstGeom prst="rect">
            <a:avLst/>
          </a:prstGeom>
          <a:noFill/>
        </p:spPr>
        <p:txBody>
          <a:bodyPr wrap="square" rtlCol="0">
            <a:spAutoFit/>
          </a:bodyPr>
          <a:lstStyle/>
          <a:p>
            <a:pPr algn="ctr"/>
            <a:r>
              <a:rPr lang="en-IN" sz="3600" b="1" dirty="0" smtClean="0">
                <a:latin typeface="Arial Black" pitchFamily="34" charset="0"/>
              </a:rPr>
              <a:t>Model Selection</a:t>
            </a:r>
            <a:endParaRPr lang="en-US" sz="3600" b="1" dirty="0">
              <a:latin typeface="Arial Black" pitchFamily="34" charset="0"/>
            </a:endParaRPr>
          </a:p>
        </p:txBody>
      </p:sp>
      <p:sp>
        <p:nvSpPr>
          <p:cNvPr id="5" name="TextBox 4"/>
          <p:cNvSpPr txBox="1"/>
          <p:nvPr/>
        </p:nvSpPr>
        <p:spPr>
          <a:xfrm>
            <a:off x="567998" y="1484839"/>
            <a:ext cx="6353664" cy="3785652"/>
          </a:xfrm>
          <a:prstGeom prst="rect">
            <a:avLst/>
          </a:prstGeom>
          <a:noFill/>
        </p:spPr>
        <p:txBody>
          <a:bodyPr wrap="square" rtlCol="0">
            <a:spAutoFit/>
          </a:bodyPr>
          <a:lstStyle/>
          <a:p>
            <a:pPr>
              <a:lnSpc>
                <a:spcPct val="150000"/>
              </a:lnSpc>
              <a:buFont typeface="Arial" pitchFamily="34" charset="0"/>
              <a:buChar char="•"/>
            </a:pPr>
            <a:r>
              <a:rPr lang="en-US" sz="2000" b="1" dirty="0" smtClean="0"/>
              <a:t>  Logistic </a:t>
            </a:r>
            <a:r>
              <a:rPr lang="en-US" sz="2000" b="1" dirty="0" smtClean="0"/>
              <a:t>Regression</a:t>
            </a:r>
            <a:r>
              <a:rPr lang="en-US" sz="2000" dirty="0" smtClean="0"/>
              <a:t>: </a:t>
            </a:r>
            <a:r>
              <a:rPr lang="en-US" sz="2000" dirty="0" smtClean="0"/>
              <a:t> Simple </a:t>
            </a:r>
            <a:r>
              <a:rPr lang="en-US" sz="2000" dirty="0" smtClean="0"/>
              <a:t>Linear </a:t>
            </a:r>
            <a:r>
              <a:rPr lang="en-US" sz="2000" dirty="0" smtClean="0"/>
              <a:t>Classifier</a:t>
            </a:r>
          </a:p>
          <a:p>
            <a:pPr>
              <a:lnSpc>
                <a:spcPct val="150000"/>
              </a:lnSpc>
              <a:buFont typeface="Arial" pitchFamily="34" charset="0"/>
              <a:buChar char="•"/>
            </a:pPr>
            <a:r>
              <a:rPr lang="en-US" sz="2000" b="1" dirty="0" smtClean="0"/>
              <a:t>  Decision </a:t>
            </a:r>
            <a:r>
              <a:rPr lang="en-US" sz="2000" b="1" dirty="0" smtClean="0"/>
              <a:t>Tree</a:t>
            </a:r>
            <a:r>
              <a:rPr lang="en-US" sz="2000" dirty="0" smtClean="0"/>
              <a:t>: </a:t>
            </a:r>
            <a:r>
              <a:rPr lang="en-US" sz="2000" dirty="0" smtClean="0"/>
              <a:t> Rule-Based </a:t>
            </a:r>
            <a:r>
              <a:rPr lang="en-US" sz="2000" dirty="0" smtClean="0"/>
              <a:t>Tree </a:t>
            </a:r>
            <a:r>
              <a:rPr lang="en-US" sz="2000" dirty="0" smtClean="0"/>
              <a:t>Classifier</a:t>
            </a:r>
          </a:p>
          <a:p>
            <a:pPr>
              <a:lnSpc>
                <a:spcPct val="150000"/>
              </a:lnSpc>
              <a:buFont typeface="Arial" pitchFamily="34" charset="0"/>
              <a:buChar char="•"/>
            </a:pPr>
            <a:r>
              <a:rPr lang="en-US" sz="2000" b="1" dirty="0" smtClean="0"/>
              <a:t>  Random </a:t>
            </a:r>
            <a:r>
              <a:rPr lang="en-US" sz="2000" b="1" dirty="0" smtClean="0"/>
              <a:t>Forest Classifier</a:t>
            </a:r>
            <a:r>
              <a:rPr lang="en-US" sz="2000" dirty="0" smtClean="0"/>
              <a:t>:  </a:t>
            </a:r>
            <a:r>
              <a:rPr lang="en-US" sz="2000" dirty="0" smtClean="0"/>
              <a:t>Ensemble Tree </a:t>
            </a:r>
            <a:r>
              <a:rPr lang="en-US" sz="2000" dirty="0" smtClean="0"/>
              <a:t>Classifier</a:t>
            </a:r>
          </a:p>
          <a:p>
            <a:pPr>
              <a:lnSpc>
                <a:spcPct val="150000"/>
              </a:lnSpc>
              <a:buFont typeface="Arial" pitchFamily="34" charset="0"/>
              <a:buChar char="•"/>
            </a:pPr>
            <a:r>
              <a:rPr lang="en-US" sz="2000" b="1" dirty="0" smtClean="0"/>
              <a:t>  Gradient </a:t>
            </a:r>
            <a:r>
              <a:rPr lang="en-US" sz="2000" b="1" dirty="0" smtClean="0"/>
              <a:t>Boosting Classifier</a:t>
            </a:r>
            <a:r>
              <a:rPr lang="en-US" sz="2000" dirty="0" smtClean="0"/>
              <a:t>:  </a:t>
            </a:r>
            <a:r>
              <a:rPr lang="en-US" sz="2000" dirty="0" smtClean="0"/>
              <a:t>Boosted Decision </a:t>
            </a:r>
            <a:r>
              <a:rPr lang="en-US" sz="2000" dirty="0" smtClean="0"/>
              <a:t>Trees</a:t>
            </a:r>
          </a:p>
          <a:p>
            <a:pPr>
              <a:lnSpc>
                <a:spcPct val="150000"/>
              </a:lnSpc>
              <a:buFont typeface="Arial" pitchFamily="34" charset="0"/>
              <a:buChar char="•"/>
            </a:pPr>
            <a:r>
              <a:rPr lang="en-US" sz="2000" b="1" dirty="0" smtClean="0"/>
              <a:t>  </a:t>
            </a:r>
            <a:r>
              <a:rPr lang="en-US" sz="2000" b="1" dirty="0" err="1" smtClean="0"/>
              <a:t>XGBClassifier</a:t>
            </a:r>
            <a:r>
              <a:rPr lang="en-US" sz="2000" dirty="0" smtClean="0"/>
              <a:t>: </a:t>
            </a:r>
            <a:r>
              <a:rPr lang="en-US" sz="2000" dirty="0" smtClean="0"/>
              <a:t> Extreme </a:t>
            </a:r>
            <a:r>
              <a:rPr lang="en-US" sz="2000" dirty="0" smtClean="0"/>
              <a:t>Gradient Boosting (</a:t>
            </a:r>
            <a:r>
              <a:rPr lang="en-US" sz="2000" dirty="0" err="1" smtClean="0"/>
              <a:t>XGBoost</a:t>
            </a:r>
            <a:r>
              <a:rPr lang="en-US" sz="2000" dirty="0" smtClean="0"/>
              <a:t>)</a:t>
            </a:r>
          </a:p>
          <a:p>
            <a:pPr>
              <a:lnSpc>
                <a:spcPct val="150000"/>
              </a:lnSpc>
              <a:buFont typeface="Arial" pitchFamily="34" charset="0"/>
              <a:buChar char="•"/>
            </a:pPr>
            <a:r>
              <a:rPr lang="en-US" sz="2000" b="1" dirty="0" smtClean="0"/>
              <a:t>  K-Neighbors </a:t>
            </a:r>
            <a:r>
              <a:rPr lang="en-US" sz="2000" b="1" dirty="0" smtClean="0"/>
              <a:t>Classifier</a:t>
            </a:r>
            <a:r>
              <a:rPr lang="en-US" sz="2000" dirty="0" smtClean="0"/>
              <a:t>:  </a:t>
            </a:r>
            <a:r>
              <a:rPr lang="en-US" sz="2000" dirty="0" smtClean="0"/>
              <a:t>Nearest Neighbors </a:t>
            </a:r>
            <a:r>
              <a:rPr lang="en-US" sz="2000" dirty="0" smtClean="0"/>
              <a:t>Classifier</a:t>
            </a:r>
          </a:p>
          <a:p>
            <a:pPr>
              <a:lnSpc>
                <a:spcPct val="150000"/>
              </a:lnSpc>
              <a:buFont typeface="Arial" pitchFamily="34" charset="0"/>
              <a:buChar char="•"/>
            </a:pPr>
            <a:r>
              <a:rPr lang="en-US" sz="2000" b="1" dirty="0" smtClean="0"/>
              <a:t>  Support </a:t>
            </a:r>
            <a:r>
              <a:rPr lang="en-US" sz="2000" b="1" dirty="0" smtClean="0"/>
              <a:t>Vector Machine (SVM)</a:t>
            </a:r>
            <a:r>
              <a:rPr lang="en-US" sz="2000" dirty="0" smtClean="0"/>
              <a:t>: </a:t>
            </a:r>
            <a:r>
              <a:rPr lang="en-US" sz="2000" dirty="0" smtClean="0"/>
              <a:t> Margin-Based Classifier</a:t>
            </a:r>
          </a:p>
          <a:p>
            <a:pPr>
              <a:lnSpc>
                <a:spcPct val="150000"/>
              </a:lnSpc>
              <a:buFont typeface="Arial" pitchFamily="34" charset="0"/>
              <a:buChar char="•"/>
            </a:pPr>
            <a:r>
              <a:rPr lang="en-US" sz="2000" b="1" dirty="0" smtClean="0"/>
              <a:t>  </a:t>
            </a:r>
            <a:r>
              <a:rPr lang="en-US" sz="2000" b="1" dirty="0" err="1" smtClean="0"/>
              <a:t>AdaBoost</a:t>
            </a:r>
            <a:r>
              <a:rPr lang="en-US" sz="2000" b="1" dirty="0" smtClean="0"/>
              <a:t> </a:t>
            </a:r>
            <a:r>
              <a:rPr lang="en-US" sz="2000" b="1" dirty="0" smtClean="0"/>
              <a:t>Classifier</a:t>
            </a:r>
            <a:r>
              <a:rPr lang="en-US" sz="2000" dirty="0" smtClean="0"/>
              <a:t>: </a:t>
            </a:r>
            <a:r>
              <a:rPr lang="en-US" sz="2000" dirty="0" smtClean="0"/>
              <a:t> Adaptive </a:t>
            </a:r>
            <a:r>
              <a:rPr lang="en-US" sz="2000" dirty="0" smtClean="0"/>
              <a:t>Boosting Classifier</a:t>
            </a:r>
            <a:endParaRPr lang="en-US" sz="2000" dirty="0"/>
          </a:p>
        </p:txBody>
      </p:sp>
      <p:pic>
        <p:nvPicPr>
          <p:cNvPr id="7" name="Picture 6" descr="Screenshot 2024-12-11 181133.png"/>
          <p:cNvPicPr>
            <a:picLocks noChangeAspect="1"/>
          </p:cNvPicPr>
          <p:nvPr/>
        </p:nvPicPr>
        <p:blipFill>
          <a:blip r:embed="rId2" cstate="print"/>
          <a:stretch>
            <a:fillRect/>
          </a:stretch>
        </p:blipFill>
        <p:spPr>
          <a:xfrm>
            <a:off x="7016730" y="1574157"/>
            <a:ext cx="4858896" cy="36113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58817"/>
            <a:ext cx="12192000" cy="584775"/>
          </a:xfrm>
          <a:prstGeom prst="rect">
            <a:avLst/>
          </a:prstGeom>
          <a:noFill/>
        </p:spPr>
        <p:txBody>
          <a:bodyPr wrap="square" rtlCol="0">
            <a:spAutoFit/>
          </a:bodyPr>
          <a:lstStyle/>
          <a:p>
            <a:pPr algn="ctr"/>
            <a:r>
              <a:rPr lang="en-IN" sz="3200" b="1" dirty="0" smtClean="0"/>
              <a:t>Model Evaluation And Performance</a:t>
            </a:r>
            <a:endParaRPr lang="en-US" sz="3200" b="1" dirty="0"/>
          </a:p>
        </p:txBody>
      </p:sp>
      <p:sp>
        <p:nvSpPr>
          <p:cNvPr id="4" name="TextBox 3"/>
          <p:cNvSpPr txBox="1"/>
          <p:nvPr/>
        </p:nvSpPr>
        <p:spPr>
          <a:xfrm>
            <a:off x="347242" y="1377388"/>
            <a:ext cx="11401062" cy="4401205"/>
          </a:xfrm>
          <a:prstGeom prst="rect">
            <a:avLst/>
          </a:prstGeom>
          <a:noFill/>
        </p:spPr>
        <p:txBody>
          <a:bodyPr wrap="square" rtlCol="0">
            <a:spAutoFit/>
          </a:bodyPr>
          <a:lstStyle/>
          <a:p>
            <a:r>
              <a:rPr lang="en-US" sz="2000" b="1" dirty="0" smtClean="0"/>
              <a:t>K-Neighbors Classifier </a:t>
            </a:r>
            <a:r>
              <a:rPr lang="en-US" sz="2000" dirty="0" smtClean="0"/>
              <a:t>is give </a:t>
            </a:r>
            <a:r>
              <a:rPr lang="en-US" sz="2000" dirty="0" err="1" smtClean="0"/>
              <a:t>heigh</a:t>
            </a:r>
            <a:r>
              <a:rPr lang="en-US" sz="2000" dirty="0" smtClean="0"/>
              <a:t> accuracy 97% than other models . There is a </a:t>
            </a:r>
            <a:r>
              <a:rPr lang="en-US" sz="2000" dirty="0" err="1" smtClean="0"/>
              <a:t>GridsearchCV</a:t>
            </a:r>
            <a:r>
              <a:rPr lang="en-US" sz="2000" dirty="0" smtClean="0"/>
              <a:t> used for get best Hyper-</a:t>
            </a:r>
            <a:r>
              <a:rPr lang="en-US" sz="2000" dirty="0" err="1" smtClean="0"/>
              <a:t>perameter</a:t>
            </a:r>
            <a:r>
              <a:rPr lang="en-US" sz="2000" dirty="0" smtClean="0"/>
              <a:t> for every model. </a:t>
            </a:r>
            <a:r>
              <a:rPr lang="en-US" sz="2000" b="1" dirty="0" smtClean="0"/>
              <a:t>Random Forest </a:t>
            </a:r>
            <a:r>
              <a:rPr lang="en-US" sz="2000" b="1" dirty="0" smtClean="0"/>
              <a:t>Classifier and </a:t>
            </a:r>
            <a:r>
              <a:rPr lang="en-US" sz="2000" b="1" dirty="0" err="1" smtClean="0"/>
              <a:t>XgboostClassifier</a:t>
            </a:r>
            <a:r>
              <a:rPr lang="en-US" sz="2000" b="1" dirty="0" smtClean="0"/>
              <a:t> </a:t>
            </a:r>
            <a:r>
              <a:rPr lang="en-US" sz="2000" dirty="0" smtClean="0"/>
              <a:t> perform good with accuracy 95 % and 92 %.</a:t>
            </a:r>
          </a:p>
          <a:p>
            <a:endParaRPr lang="en-IN" sz="2000" b="1" dirty="0" smtClean="0"/>
          </a:p>
          <a:p>
            <a:pPr>
              <a:buFont typeface="Wingdings" pitchFamily="2" charset="2"/>
              <a:buChar char="q"/>
            </a:pPr>
            <a:r>
              <a:rPr lang="en-US" sz="2000" b="1" dirty="0" smtClean="0"/>
              <a:t> Observations:</a:t>
            </a:r>
          </a:p>
          <a:p>
            <a:endParaRPr lang="en-US" sz="2000" dirty="0" smtClean="0"/>
          </a:p>
          <a:p>
            <a:r>
              <a:rPr lang="en-US" sz="2000" dirty="0" smtClean="0"/>
              <a:t>- </a:t>
            </a:r>
            <a:r>
              <a:rPr lang="en-US" sz="2000" dirty="0" smtClean="0"/>
              <a:t>The model is better at predicting Class 1 (higher True Positive rate) than Class 0 (lower True Negative rate</a:t>
            </a:r>
            <a:r>
              <a:rPr lang="en-US" sz="2000" dirty="0" smtClean="0"/>
              <a:t>).</a:t>
            </a:r>
            <a:r>
              <a:rPr lang="en-US" sz="2000" dirty="0" smtClean="0"/>
              <a:t/>
            </a:r>
            <a:br>
              <a:rPr lang="en-US" sz="2000" dirty="0" smtClean="0"/>
            </a:br>
            <a:r>
              <a:rPr lang="en-US" sz="2000" dirty="0" smtClean="0"/>
              <a:t>- The model has a relatively low False Positive rate, indicating it is not likely to misclassify a Class 0 instance as Class 1</a:t>
            </a:r>
            <a:r>
              <a:rPr lang="en-US" sz="2000" dirty="0" smtClean="0"/>
              <a:t>.</a:t>
            </a:r>
            <a:r>
              <a:rPr lang="en-US" sz="2000" dirty="0" smtClean="0"/>
              <a:t/>
            </a:r>
            <a:br>
              <a:rPr lang="en-US" sz="2000" dirty="0" smtClean="0"/>
            </a:br>
            <a:r>
              <a:rPr lang="en-US" sz="2000" dirty="0" smtClean="0"/>
              <a:t>- The model has a moderate False Negative rate, suggesting it is not consistently accurate in identifying Class 1 instances</a:t>
            </a:r>
            <a:r>
              <a:rPr lang="en-US" sz="2000" dirty="0" smtClean="0"/>
              <a:t>.</a:t>
            </a:r>
          </a:p>
          <a:p>
            <a:pPr>
              <a:buFont typeface="Wingdings" pitchFamily="2" charset="2"/>
              <a:buChar char="q"/>
            </a:pPr>
            <a:endParaRPr lang="en-US" sz="2000" dirty="0" smtClean="0"/>
          </a:p>
          <a:p>
            <a:r>
              <a:rPr lang="en-US" sz="2000" dirty="0" smtClean="0"/>
              <a:t>- </a:t>
            </a:r>
            <a:r>
              <a:rPr lang="en-US" sz="2000" b="1" dirty="0" smtClean="0"/>
              <a:t>High </a:t>
            </a:r>
            <a:r>
              <a:rPr lang="en-US" sz="2000" b="1" dirty="0" smtClean="0"/>
              <a:t>AUC Score</a:t>
            </a:r>
            <a:r>
              <a:rPr lang="en-US" sz="2000" b="1" dirty="0" smtClean="0"/>
              <a:t>:</a:t>
            </a:r>
            <a:r>
              <a:rPr lang="en-US" sz="2000" dirty="0" smtClean="0"/>
              <a:t> </a:t>
            </a:r>
            <a:r>
              <a:rPr lang="en-US" sz="2000" dirty="0" smtClean="0"/>
              <a:t>The AUC (Area Under the Curve) of 0.9915 suggests excellent model performance in distinguishing between positive and negative cases</a:t>
            </a:r>
            <a:r>
              <a:rPr lang="en-US" sz="2000" dirty="0" smtClean="0"/>
              <a:t>.</a:t>
            </a:r>
            <a:endParaRPr lang="en-US" sz="20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fusion matrix.png"/>
          <p:cNvPicPr>
            <a:picLocks noChangeAspect="1"/>
          </p:cNvPicPr>
          <p:nvPr/>
        </p:nvPicPr>
        <p:blipFill>
          <a:blip r:embed="rId2" cstate="print"/>
          <a:stretch>
            <a:fillRect/>
          </a:stretch>
        </p:blipFill>
        <p:spPr>
          <a:xfrm>
            <a:off x="443679" y="1466620"/>
            <a:ext cx="5644601" cy="4031859"/>
          </a:xfrm>
          <a:prstGeom prst="rect">
            <a:avLst/>
          </a:prstGeom>
        </p:spPr>
      </p:pic>
      <p:pic>
        <p:nvPicPr>
          <p:cNvPr id="3" name="Picture 2" descr="auc or roc curve.png"/>
          <p:cNvPicPr>
            <a:picLocks noChangeAspect="1"/>
          </p:cNvPicPr>
          <p:nvPr/>
        </p:nvPicPr>
        <p:blipFill>
          <a:blip r:embed="rId3" cstate="print"/>
          <a:stretch>
            <a:fillRect/>
          </a:stretch>
        </p:blipFill>
        <p:spPr>
          <a:xfrm>
            <a:off x="6290066" y="1458417"/>
            <a:ext cx="5446660" cy="4004840"/>
          </a:xfrm>
          <a:prstGeom prst="rect">
            <a:avLst/>
          </a:prstGeom>
        </p:spPr>
      </p:pic>
      <p:sp>
        <p:nvSpPr>
          <p:cNvPr id="4" name="TextBox 3"/>
          <p:cNvSpPr txBox="1"/>
          <p:nvPr/>
        </p:nvSpPr>
        <p:spPr>
          <a:xfrm>
            <a:off x="0" y="439838"/>
            <a:ext cx="12192000" cy="584775"/>
          </a:xfrm>
          <a:prstGeom prst="rect">
            <a:avLst/>
          </a:prstGeom>
          <a:noFill/>
        </p:spPr>
        <p:txBody>
          <a:bodyPr wrap="square" rtlCol="0">
            <a:spAutoFit/>
          </a:bodyPr>
          <a:lstStyle/>
          <a:p>
            <a:pPr algn="ctr"/>
            <a:r>
              <a:rPr lang="en-IN" sz="3200" dirty="0" smtClean="0"/>
              <a:t>Evaluation </a:t>
            </a:r>
            <a:r>
              <a:rPr lang="en-IN" sz="3200" dirty="0" err="1" smtClean="0"/>
              <a:t>Metrix</a:t>
            </a:r>
            <a:endParaRPr lang="en-US" sz="3200" dirty="0"/>
          </a:p>
        </p:txBody>
      </p:sp>
      <p:sp>
        <p:nvSpPr>
          <p:cNvPr id="6" name="TextBox 5"/>
          <p:cNvSpPr txBox="1"/>
          <p:nvPr/>
        </p:nvSpPr>
        <p:spPr>
          <a:xfrm>
            <a:off x="1" y="5671595"/>
            <a:ext cx="12192000" cy="369332"/>
          </a:xfrm>
          <a:prstGeom prst="rect">
            <a:avLst/>
          </a:prstGeom>
          <a:noFill/>
        </p:spPr>
        <p:txBody>
          <a:bodyPr wrap="square" rtlCol="0">
            <a:spAutoFit/>
          </a:bodyPr>
          <a:lstStyle/>
          <a:p>
            <a:pPr algn="ctr"/>
            <a:r>
              <a:rPr lang="en-IN" dirty="0" smtClean="0"/>
              <a:t>K-</a:t>
            </a:r>
            <a:r>
              <a:rPr lang="en-IN" dirty="0" err="1" smtClean="0"/>
              <a:t>Neigbour</a:t>
            </a:r>
            <a:r>
              <a:rPr lang="en-IN" dirty="0" smtClean="0"/>
              <a:t> Classifier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16560"/>
            <a:ext cx="12192000" cy="523220"/>
          </a:xfrm>
          <a:prstGeom prst="rect">
            <a:avLst/>
          </a:prstGeom>
          <a:noFill/>
        </p:spPr>
        <p:txBody>
          <a:bodyPr wrap="square" rtlCol="0">
            <a:spAutoFit/>
          </a:bodyPr>
          <a:lstStyle/>
          <a:p>
            <a:pPr algn="ctr"/>
            <a:r>
              <a:rPr lang="en-IN" sz="2800" b="1" dirty="0" smtClean="0"/>
              <a:t>Prediction Pipeline and UI(User Interface)</a:t>
            </a:r>
            <a:endParaRPr lang="en-US" sz="2800" b="1" dirty="0"/>
          </a:p>
        </p:txBody>
      </p:sp>
      <p:sp>
        <p:nvSpPr>
          <p:cNvPr id="3" name="TextBox 2"/>
          <p:cNvSpPr txBox="1"/>
          <p:nvPr/>
        </p:nvSpPr>
        <p:spPr>
          <a:xfrm>
            <a:off x="457200" y="1310640"/>
            <a:ext cx="11186160" cy="4524315"/>
          </a:xfrm>
          <a:prstGeom prst="rect">
            <a:avLst/>
          </a:prstGeom>
          <a:noFill/>
        </p:spPr>
        <p:txBody>
          <a:bodyPr wrap="square" rtlCol="0">
            <a:spAutoFit/>
          </a:bodyPr>
          <a:lstStyle/>
          <a:p>
            <a:pPr>
              <a:buFont typeface="Arial" pitchFamily="34" charset="0"/>
              <a:buChar char="•"/>
            </a:pPr>
            <a:r>
              <a:rPr lang="en-US" b="1" dirty="0" smtClean="0"/>
              <a:t>  Flask</a:t>
            </a:r>
            <a:r>
              <a:rPr lang="en-US" dirty="0" smtClean="0"/>
              <a:t>: A lightweight web framework used to build the application</a:t>
            </a:r>
            <a:r>
              <a:rPr lang="en-US" dirty="0" smtClean="0"/>
              <a:t>.</a:t>
            </a:r>
          </a:p>
          <a:p>
            <a:endParaRPr lang="en-US" dirty="0" smtClean="0"/>
          </a:p>
          <a:p>
            <a:pPr>
              <a:buFont typeface="Wingdings" pitchFamily="2" charset="2"/>
              <a:buChar char="q"/>
            </a:pPr>
            <a:r>
              <a:rPr lang="en-US" b="1" dirty="0" smtClean="0"/>
              <a:t>  Web </a:t>
            </a:r>
            <a:r>
              <a:rPr lang="en-US" b="1" dirty="0" smtClean="0"/>
              <a:t>Pages</a:t>
            </a:r>
            <a:r>
              <a:rPr lang="en-US" b="1" dirty="0" smtClean="0"/>
              <a:t>:</a:t>
            </a:r>
          </a:p>
          <a:p>
            <a:endParaRPr lang="en-US" b="1" dirty="0" smtClean="0"/>
          </a:p>
          <a:p>
            <a:pPr marL="342900" indent="-342900">
              <a:buFont typeface="+mj-lt"/>
              <a:buAutoNum type="arabicPeriod"/>
            </a:pPr>
            <a:r>
              <a:rPr lang="en-US" b="1" dirty="0" smtClean="0"/>
              <a:t>Welcome </a:t>
            </a:r>
            <a:r>
              <a:rPr lang="en-US" b="1" dirty="0" smtClean="0"/>
              <a:t>Page:</a:t>
            </a:r>
            <a:endParaRPr lang="en-US" dirty="0" smtClean="0"/>
          </a:p>
          <a:p>
            <a:pPr lvl="1">
              <a:buFont typeface="Arial" pitchFamily="34" charset="0"/>
              <a:buChar char="•"/>
            </a:pPr>
            <a:r>
              <a:rPr lang="en-US" dirty="0" smtClean="0"/>
              <a:t> Features </a:t>
            </a:r>
            <a:r>
              <a:rPr lang="en-US" dirty="0" smtClean="0"/>
              <a:t>a clean, user-friendly design.</a:t>
            </a:r>
          </a:p>
          <a:p>
            <a:pPr lvl="1"/>
            <a:r>
              <a:rPr lang="en-US" dirty="0" smtClean="0"/>
              <a:t>Includes a </a:t>
            </a:r>
            <a:r>
              <a:rPr lang="en-US" b="1" dirty="0" smtClean="0"/>
              <a:t>"Predict Now"</a:t>
            </a:r>
            <a:r>
              <a:rPr lang="en-US" dirty="0" smtClean="0"/>
              <a:t> button that directs users to the prediction form.</a:t>
            </a:r>
          </a:p>
          <a:p>
            <a:pPr marL="342900" indent="-342900">
              <a:buFont typeface="+mj-lt"/>
              <a:buAutoNum type="arabicPeriod"/>
            </a:pPr>
            <a:r>
              <a:rPr lang="en-US" b="1" dirty="0" smtClean="0"/>
              <a:t>Home Page (Prediction Page</a:t>
            </a:r>
            <a:r>
              <a:rPr lang="en-US" b="1" dirty="0" smtClean="0"/>
              <a:t>):</a:t>
            </a:r>
            <a:endParaRPr lang="en-US" dirty="0" smtClean="0"/>
          </a:p>
          <a:p>
            <a:pPr lvl="1">
              <a:buFont typeface="Arial" pitchFamily="34" charset="0"/>
              <a:buChar char="•"/>
            </a:pPr>
            <a:r>
              <a:rPr lang="en-US" dirty="0" smtClean="0"/>
              <a:t> Contains </a:t>
            </a:r>
            <a:r>
              <a:rPr lang="en-US" dirty="0" smtClean="0"/>
              <a:t>a </a:t>
            </a:r>
            <a:r>
              <a:rPr lang="en-US" b="1" dirty="0" smtClean="0"/>
              <a:t>form</a:t>
            </a:r>
            <a:r>
              <a:rPr lang="en-US" dirty="0" smtClean="0"/>
              <a:t> where users can input values for the required features.</a:t>
            </a:r>
          </a:p>
          <a:p>
            <a:pPr lvl="1"/>
            <a:r>
              <a:rPr lang="en-US" dirty="0" smtClean="0"/>
              <a:t>On clicking the </a:t>
            </a:r>
            <a:r>
              <a:rPr lang="en-US" b="1" dirty="0" smtClean="0"/>
              <a:t>"Submit"</a:t>
            </a:r>
            <a:r>
              <a:rPr lang="en-US" dirty="0" smtClean="0"/>
              <a:t> button, </a:t>
            </a:r>
            <a:r>
              <a:rPr lang="en-US" dirty="0" smtClean="0"/>
              <a:t>the value go into prediction pipeline .the </a:t>
            </a:r>
            <a:r>
              <a:rPr lang="en-US" dirty="0" smtClean="0"/>
              <a:t>model processes the input and provides the prediction result</a:t>
            </a:r>
            <a:r>
              <a:rPr lang="en-US" dirty="0" smtClean="0"/>
              <a:t>.</a:t>
            </a:r>
          </a:p>
          <a:p>
            <a:pPr lvl="1"/>
            <a:endParaRPr lang="en-US" dirty="0" smtClean="0"/>
          </a:p>
          <a:p>
            <a:pPr>
              <a:buFont typeface="Arial" pitchFamily="34" charset="0"/>
              <a:buChar char="•"/>
            </a:pPr>
            <a:r>
              <a:rPr lang="en-US" b="1" dirty="0" smtClean="0"/>
              <a:t> User </a:t>
            </a:r>
            <a:r>
              <a:rPr lang="en-US" b="1" dirty="0" smtClean="0"/>
              <a:t>Journey</a:t>
            </a:r>
            <a:r>
              <a:rPr lang="en-US" b="1" dirty="0" smtClean="0"/>
              <a:t>:</a:t>
            </a:r>
            <a:endParaRPr lang="en-US" b="1" dirty="0" smtClean="0"/>
          </a:p>
          <a:p>
            <a:pPr>
              <a:buFont typeface="Arial" pitchFamily="34" charset="0"/>
              <a:buChar char="•"/>
            </a:pPr>
            <a:r>
              <a:rPr lang="en-US" dirty="0" smtClean="0"/>
              <a:t>  Users </a:t>
            </a:r>
            <a:r>
              <a:rPr lang="en-US" dirty="0" smtClean="0"/>
              <a:t>land on the </a:t>
            </a:r>
            <a:r>
              <a:rPr lang="en-US" b="1" dirty="0" smtClean="0"/>
              <a:t>Welcome Page</a:t>
            </a:r>
            <a:r>
              <a:rPr lang="en-US" dirty="0" smtClean="0"/>
              <a:t> and click </a:t>
            </a:r>
            <a:r>
              <a:rPr lang="en-US" b="1" dirty="0" smtClean="0"/>
              <a:t>"Predict Now."</a:t>
            </a:r>
            <a:endParaRPr lang="en-US" dirty="0" smtClean="0"/>
          </a:p>
          <a:p>
            <a:pPr>
              <a:buFont typeface="Arial" pitchFamily="34" charset="0"/>
              <a:buChar char="•"/>
            </a:pPr>
            <a:r>
              <a:rPr lang="en-US" dirty="0" smtClean="0"/>
              <a:t>  Redirected </a:t>
            </a:r>
            <a:r>
              <a:rPr lang="en-US" dirty="0" smtClean="0"/>
              <a:t>to the </a:t>
            </a:r>
            <a:r>
              <a:rPr lang="en-US" b="1" dirty="0" smtClean="0"/>
              <a:t>Home Page</a:t>
            </a:r>
            <a:r>
              <a:rPr lang="en-US" dirty="0" smtClean="0"/>
              <a:t> where they input feature values.</a:t>
            </a:r>
          </a:p>
          <a:p>
            <a:pPr>
              <a:buFont typeface="Arial" pitchFamily="34" charset="0"/>
              <a:buChar char="•"/>
            </a:pPr>
            <a:r>
              <a:rPr lang="en-US" dirty="0" smtClean="0"/>
              <a:t>  Click </a:t>
            </a:r>
            <a:r>
              <a:rPr lang="en-US" b="1" dirty="0" smtClean="0"/>
              <a:t>"Submit"</a:t>
            </a:r>
            <a:r>
              <a:rPr lang="en-US" dirty="0" smtClean="0"/>
              <a:t> to view the prediction results in real time</a:t>
            </a:r>
            <a:r>
              <a:rPr lang="en-US" dirty="0"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4-12-11 191830.png"/>
          <p:cNvPicPr>
            <a:picLocks noChangeAspect="1"/>
          </p:cNvPicPr>
          <p:nvPr/>
        </p:nvPicPr>
        <p:blipFill>
          <a:blip r:embed="rId2" cstate="print"/>
          <a:stretch>
            <a:fillRect/>
          </a:stretch>
        </p:blipFill>
        <p:spPr>
          <a:xfrm>
            <a:off x="2905760" y="3195036"/>
            <a:ext cx="6075680" cy="2931444"/>
          </a:xfrm>
          <a:prstGeom prst="rect">
            <a:avLst/>
          </a:prstGeom>
        </p:spPr>
      </p:pic>
      <p:pic>
        <p:nvPicPr>
          <p:cNvPr id="3" name="Picture 2" descr="Screenshot 2024-12-11 191813.png"/>
          <p:cNvPicPr>
            <a:picLocks noChangeAspect="1"/>
          </p:cNvPicPr>
          <p:nvPr/>
        </p:nvPicPr>
        <p:blipFill>
          <a:blip r:embed="rId3" cstate="print"/>
          <a:stretch>
            <a:fillRect/>
          </a:stretch>
        </p:blipFill>
        <p:spPr>
          <a:xfrm>
            <a:off x="6205360" y="254000"/>
            <a:ext cx="5687859" cy="2875280"/>
          </a:xfrm>
          <a:prstGeom prst="rect">
            <a:avLst/>
          </a:prstGeom>
        </p:spPr>
      </p:pic>
      <p:pic>
        <p:nvPicPr>
          <p:cNvPr id="4" name="Picture 3" descr="Screenshot 2024-12-11 191617.png"/>
          <p:cNvPicPr>
            <a:picLocks noChangeAspect="1"/>
          </p:cNvPicPr>
          <p:nvPr/>
        </p:nvPicPr>
        <p:blipFill>
          <a:blip r:embed="rId4" cstate="print"/>
          <a:stretch>
            <a:fillRect/>
          </a:stretch>
        </p:blipFill>
        <p:spPr>
          <a:xfrm>
            <a:off x="249200" y="234892"/>
            <a:ext cx="5694400" cy="28842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364" y="339506"/>
            <a:ext cx="10834234" cy="612775"/>
          </a:xfrm>
        </p:spPr>
        <p:txBody>
          <a:bodyPr>
            <a:normAutofit/>
          </a:bodyPr>
          <a:lstStyle/>
          <a:p>
            <a:r>
              <a:rPr lang="en-IN" sz="4400" dirty="0" smtClean="0">
                <a:solidFill>
                  <a:srgbClr val="161A3E"/>
                </a:solidFill>
                <a:latin typeface="Arial Black" pitchFamily="34" charset="0"/>
              </a:rPr>
              <a:t>Steps :</a:t>
            </a:r>
            <a:endParaRPr lang="en-US" sz="4400" dirty="0">
              <a:solidFill>
                <a:srgbClr val="161A3E"/>
              </a:solidFill>
              <a:latin typeface="Arial Black" pitchFamily="34" charset="0"/>
            </a:endParaRPr>
          </a:p>
        </p:txBody>
      </p:sp>
      <p:sp>
        <p:nvSpPr>
          <p:cNvPr id="3" name="Content Placeholder 2"/>
          <p:cNvSpPr>
            <a:spLocks noGrp="1"/>
          </p:cNvSpPr>
          <p:nvPr>
            <p:ph idx="1"/>
          </p:nvPr>
        </p:nvSpPr>
        <p:spPr>
          <a:xfrm>
            <a:off x="591139" y="1092660"/>
            <a:ext cx="10834234" cy="5115099"/>
          </a:xfrm>
        </p:spPr>
        <p:txBody>
          <a:bodyPr>
            <a:noAutofit/>
          </a:bodyPr>
          <a:lstStyle/>
          <a:p>
            <a:r>
              <a:rPr lang="en-IN" sz="2400" dirty="0" smtClean="0"/>
              <a:t>Project Overview</a:t>
            </a:r>
          </a:p>
          <a:p>
            <a:r>
              <a:rPr lang="en-IN" sz="2400" dirty="0" smtClean="0"/>
              <a:t>Data Overview</a:t>
            </a:r>
          </a:p>
          <a:p>
            <a:r>
              <a:rPr lang="en-US" sz="2400" dirty="0" smtClean="0"/>
              <a:t>Exploratory Data Analysis (EDA)</a:t>
            </a:r>
          </a:p>
          <a:p>
            <a:r>
              <a:rPr lang="en-US" sz="2400" dirty="0" smtClean="0"/>
              <a:t>Power BI Dashboard</a:t>
            </a:r>
          </a:p>
          <a:p>
            <a:r>
              <a:rPr lang="en-IN" sz="2400" dirty="0" smtClean="0"/>
              <a:t>Feature Engineering</a:t>
            </a:r>
          </a:p>
          <a:p>
            <a:r>
              <a:rPr lang="en-US" sz="2400" dirty="0" smtClean="0"/>
              <a:t>Challenges Faced</a:t>
            </a:r>
          </a:p>
          <a:p>
            <a:r>
              <a:rPr lang="en-US" sz="2400" dirty="0" smtClean="0"/>
              <a:t>Model Training And Pipeline</a:t>
            </a:r>
          </a:p>
          <a:p>
            <a:r>
              <a:rPr lang="en-IN" sz="2400" dirty="0" smtClean="0"/>
              <a:t>Model Selection</a:t>
            </a:r>
            <a:endParaRPr lang="en-US" sz="2400" dirty="0" smtClean="0"/>
          </a:p>
          <a:p>
            <a:r>
              <a:rPr lang="en-US" sz="2400" dirty="0" smtClean="0"/>
              <a:t>Model Evaluation and Performance</a:t>
            </a:r>
          </a:p>
          <a:p>
            <a:r>
              <a:rPr lang="en-IN" sz="2400" dirty="0" smtClean="0"/>
              <a:t>Prediction Pipeline and UI</a:t>
            </a:r>
            <a:endParaRPr lang="en-US" sz="2400" dirty="0" smtClean="0"/>
          </a:p>
          <a:p>
            <a:r>
              <a:rPr lang="en-US" sz="2400" dirty="0" smtClean="0"/>
              <a:t>Conclusion And Next Steps</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1" y="1463040"/>
            <a:ext cx="10972800" cy="4708981"/>
          </a:xfrm>
          <a:prstGeom prst="rect">
            <a:avLst/>
          </a:prstGeom>
          <a:noFill/>
        </p:spPr>
        <p:txBody>
          <a:bodyPr wrap="square" rtlCol="0">
            <a:spAutoFit/>
          </a:bodyPr>
          <a:lstStyle/>
          <a:p>
            <a:pPr marL="561341" lvl="1" indent="-280670" algn="just">
              <a:buFont typeface="Arial"/>
              <a:buChar char="•"/>
            </a:pPr>
            <a:r>
              <a:rPr lang="en-US" sz="2000" dirty="0" smtClean="0"/>
              <a:t>K-Neighbors </a:t>
            </a:r>
            <a:r>
              <a:rPr lang="en-US" sz="2000" dirty="0" smtClean="0">
                <a:solidFill>
                  <a:srgbClr val="161A3E"/>
                </a:solidFill>
                <a:ea typeface="Montserrat Bold"/>
                <a:cs typeface="Montserrat Bold"/>
                <a:sym typeface="Montserrat Bold"/>
              </a:rPr>
              <a:t>performs </a:t>
            </a:r>
            <a:r>
              <a:rPr lang="en-US" sz="2000" dirty="0" smtClean="0">
                <a:solidFill>
                  <a:srgbClr val="161A3E"/>
                </a:solidFill>
                <a:ea typeface="Montserrat Bold"/>
                <a:cs typeface="Montserrat Bold"/>
                <a:sym typeface="Montserrat Bold"/>
              </a:rPr>
              <a:t>the best overall with the highest accuracy (</a:t>
            </a:r>
            <a:r>
              <a:rPr lang="en-US" sz="2000" dirty="0" smtClean="0">
                <a:solidFill>
                  <a:srgbClr val="161A3E"/>
                </a:solidFill>
                <a:ea typeface="Montserrat Bold"/>
                <a:cs typeface="Montserrat Bold"/>
                <a:sym typeface="Montserrat Bold"/>
              </a:rPr>
              <a:t>0.97) </a:t>
            </a:r>
            <a:r>
              <a:rPr lang="en-US" sz="2000" dirty="0" smtClean="0">
                <a:solidFill>
                  <a:srgbClr val="161A3E"/>
                </a:solidFill>
                <a:ea typeface="Montserrat Bold"/>
                <a:cs typeface="Montserrat Bold"/>
                <a:sym typeface="Montserrat Bold"/>
              </a:rPr>
              <a:t>and balanced performance across both classes. It provides a good trade-off between precision and recall for both positive and negative classes.</a:t>
            </a:r>
          </a:p>
          <a:p>
            <a:pPr algn="just"/>
            <a:endParaRPr lang="en-US" sz="2000" dirty="0" smtClean="0">
              <a:solidFill>
                <a:srgbClr val="161A3E"/>
              </a:solidFill>
              <a:ea typeface="Montserrat Bold"/>
              <a:cs typeface="Montserrat Bold"/>
              <a:sym typeface="Montserrat Bold"/>
            </a:endParaRPr>
          </a:p>
          <a:p>
            <a:pPr marL="561341" lvl="1" indent="-280670" algn="just">
              <a:buFont typeface="Arial"/>
              <a:buChar char="•"/>
            </a:pPr>
            <a:r>
              <a:rPr lang="en-US" sz="2000" dirty="0" smtClean="0">
                <a:solidFill>
                  <a:srgbClr val="161A3E"/>
                </a:solidFill>
                <a:ea typeface="Montserrat Bold"/>
                <a:cs typeface="Montserrat Bold"/>
                <a:sym typeface="Montserrat Bold"/>
              </a:rPr>
              <a:t>Random Forest Classifier has </a:t>
            </a:r>
            <a:r>
              <a:rPr lang="en-US" sz="2000" dirty="0" smtClean="0">
                <a:solidFill>
                  <a:srgbClr val="161A3E"/>
                </a:solidFill>
                <a:ea typeface="Montserrat Bold"/>
                <a:cs typeface="Montserrat Bold"/>
                <a:sym typeface="Montserrat Bold"/>
              </a:rPr>
              <a:t>high accuracy (</a:t>
            </a:r>
            <a:r>
              <a:rPr lang="en-US" sz="2000" dirty="0" smtClean="0">
                <a:solidFill>
                  <a:srgbClr val="161A3E"/>
                </a:solidFill>
                <a:ea typeface="Montserrat Bold"/>
                <a:cs typeface="Montserrat Bold"/>
                <a:sym typeface="Montserrat Bold"/>
              </a:rPr>
              <a:t>0.95) with a 95 % precision and 95 % recall score.</a:t>
            </a:r>
          </a:p>
          <a:p>
            <a:pPr marL="561341" lvl="1" indent="-280670" algn="just">
              <a:buFont typeface="Arial"/>
              <a:buChar char="•"/>
            </a:pPr>
            <a:endParaRPr lang="en-IN" sz="2000" dirty="0" smtClean="0">
              <a:solidFill>
                <a:srgbClr val="161A3E"/>
              </a:solidFill>
              <a:ea typeface="Montserrat Bold"/>
              <a:cs typeface="Montserrat Bold"/>
              <a:sym typeface="Montserrat Bold"/>
            </a:endParaRPr>
          </a:p>
          <a:p>
            <a:pPr marL="561341" lvl="1" indent="-280670" algn="just">
              <a:buFont typeface="Arial"/>
              <a:buChar char="•"/>
            </a:pPr>
            <a:r>
              <a:rPr lang="en-US" sz="2000" dirty="0" err="1" smtClean="0">
                <a:solidFill>
                  <a:srgbClr val="161A3E"/>
                </a:solidFill>
                <a:ea typeface="Montserrat Bold"/>
                <a:cs typeface="Montserrat Bold"/>
                <a:sym typeface="Montserrat Bold"/>
              </a:rPr>
              <a:t>XGBoostClassifier</a:t>
            </a:r>
            <a:r>
              <a:rPr lang="en-US" sz="2000" dirty="0" smtClean="0">
                <a:solidFill>
                  <a:srgbClr val="161A3E"/>
                </a:solidFill>
                <a:ea typeface="Montserrat Bold"/>
                <a:cs typeface="Montserrat Bold"/>
                <a:sym typeface="Montserrat Bold"/>
              </a:rPr>
              <a:t> </a:t>
            </a:r>
            <a:r>
              <a:rPr lang="en-US" sz="2000" dirty="0" smtClean="0">
                <a:solidFill>
                  <a:srgbClr val="161A3E"/>
                </a:solidFill>
                <a:ea typeface="Montserrat Bold"/>
                <a:cs typeface="Montserrat Bold"/>
                <a:sym typeface="Montserrat Bold"/>
              </a:rPr>
              <a:t>has high accuracy (</a:t>
            </a:r>
            <a:r>
              <a:rPr lang="en-US" sz="2000" dirty="0" smtClean="0">
                <a:solidFill>
                  <a:srgbClr val="161A3E"/>
                </a:solidFill>
                <a:ea typeface="Montserrat Bold"/>
                <a:cs typeface="Montserrat Bold"/>
                <a:sym typeface="Montserrat Bold"/>
              </a:rPr>
              <a:t>0.92) </a:t>
            </a:r>
            <a:r>
              <a:rPr lang="en-US" sz="2000" dirty="0" smtClean="0">
                <a:solidFill>
                  <a:srgbClr val="161A3E"/>
                </a:solidFill>
                <a:ea typeface="Montserrat Bold"/>
                <a:cs typeface="Montserrat Bold"/>
                <a:sym typeface="Montserrat Bold"/>
              </a:rPr>
              <a:t>with a </a:t>
            </a:r>
            <a:r>
              <a:rPr lang="en-US" sz="2000" dirty="0" smtClean="0">
                <a:solidFill>
                  <a:srgbClr val="161A3E"/>
                </a:solidFill>
                <a:ea typeface="Montserrat Bold"/>
                <a:cs typeface="Montserrat Bold"/>
                <a:sym typeface="Montserrat Bold"/>
              </a:rPr>
              <a:t>92 </a:t>
            </a:r>
            <a:r>
              <a:rPr lang="en-US" sz="2000" dirty="0" smtClean="0">
                <a:solidFill>
                  <a:srgbClr val="161A3E"/>
                </a:solidFill>
                <a:ea typeface="Montserrat Bold"/>
                <a:cs typeface="Montserrat Bold"/>
                <a:sym typeface="Montserrat Bold"/>
              </a:rPr>
              <a:t>% precision and </a:t>
            </a:r>
            <a:r>
              <a:rPr lang="en-US" sz="2000" dirty="0" smtClean="0">
                <a:solidFill>
                  <a:srgbClr val="161A3E"/>
                </a:solidFill>
                <a:ea typeface="Montserrat Bold"/>
                <a:cs typeface="Montserrat Bold"/>
                <a:sym typeface="Montserrat Bold"/>
              </a:rPr>
              <a:t>92 </a:t>
            </a:r>
            <a:r>
              <a:rPr lang="en-US" sz="2000" dirty="0" smtClean="0">
                <a:solidFill>
                  <a:srgbClr val="161A3E"/>
                </a:solidFill>
                <a:ea typeface="Montserrat Bold"/>
                <a:cs typeface="Montserrat Bold"/>
                <a:sym typeface="Montserrat Bold"/>
              </a:rPr>
              <a:t>% recall score</a:t>
            </a:r>
            <a:r>
              <a:rPr lang="en-US" sz="2000" dirty="0" smtClean="0">
                <a:solidFill>
                  <a:srgbClr val="161A3E"/>
                </a:solidFill>
                <a:ea typeface="Montserrat Bold"/>
                <a:cs typeface="Montserrat Bold"/>
                <a:sym typeface="Montserrat Bold"/>
              </a:rPr>
              <a:t>.</a:t>
            </a:r>
            <a:endParaRPr lang="en-US" sz="2000" dirty="0" smtClean="0">
              <a:solidFill>
                <a:srgbClr val="161A3E"/>
              </a:solidFill>
              <a:ea typeface="Montserrat Bold"/>
              <a:cs typeface="Montserrat Bold"/>
              <a:sym typeface="Montserrat Bold"/>
            </a:endParaRPr>
          </a:p>
          <a:p>
            <a:pPr algn="just"/>
            <a:endParaRPr lang="en-US" sz="2000" dirty="0" smtClean="0">
              <a:solidFill>
                <a:srgbClr val="161A3E"/>
              </a:solidFill>
              <a:ea typeface="Montserrat Bold"/>
              <a:cs typeface="Montserrat Bold"/>
              <a:sym typeface="Montserrat Bold"/>
            </a:endParaRPr>
          </a:p>
          <a:p>
            <a:pPr marL="561341" lvl="1" indent="-280670" algn="just">
              <a:buFont typeface="Arial"/>
              <a:buChar char="•"/>
            </a:pPr>
            <a:r>
              <a:rPr lang="en-US" sz="2000" dirty="0" smtClean="0">
                <a:solidFill>
                  <a:srgbClr val="161A3E"/>
                </a:solidFill>
                <a:ea typeface="Montserrat Bold"/>
                <a:cs typeface="Montserrat Bold"/>
                <a:sym typeface="Montserrat Bold"/>
              </a:rPr>
              <a:t>Logistic Regression has the lowest accuracy (</a:t>
            </a:r>
            <a:r>
              <a:rPr lang="en-US" sz="2000" dirty="0" smtClean="0">
                <a:solidFill>
                  <a:srgbClr val="161A3E"/>
                </a:solidFill>
                <a:ea typeface="Montserrat Bold"/>
                <a:cs typeface="Montserrat Bold"/>
                <a:sym typeface="Montserrat Bold"/>
              </a:rPr>
              <a:t>0.71) </a:t>
            </a:r>
            <a:r>
              <a:rPr lang="en-US" sz="2000" dirty="0" smtClean="0">
                <a:solidFill>
                  <a:srgbClr val="161A3E"/>
                </a:solidFill>
                <a:ea typeface="Montserrat Bold"/>
                <a:cs typeface="Montserrat Bold"/>
                <a:sym typeface="Montserrat Bold"/>
              </a:rPr>
              <a:t>It </a:t>
            </a:r>
            <a:r>
              <a:rPr lang="en-US" sz="2000" dirty="0" smtClean="0">
                <a:solidFill>
                  <a:srgbClr val="161A3E"/>
                </a:solidFill>
                <a:ea typeface="Montserrat Bold"/>
                <a:cs typeface="Montserrat Bold"/>
                <a:sym typeface="Montserrat Bold"/>
              </a:rPr>
              <a:t>is equal between </a:t>
            </a:r>
            <a:r>
              <a:rPr lang="en-US" sz="2000" dirty="0" smtClean="0">
                <a:solidFill>
                  <a:srgbClr val="161A3E"/>
                </a:solidFill>
                <a:ea typeface="Montserrat Bold"/>
                <a:cs typeface="Montserrat Bold"/>
                <a:sym typeface="Montserrat Bold"/>
              </a:rPr>
              <a:t>precision and recall for both positive and negative classes.</a:t>
            </a:r>
          </a:p>
          <a:p>
            <a:pPr algn="just"/>
            <a:endParaRPr lang="en-US" sz="2000" dirty="0" smtClean="0">
              <a:solidFill>
                <a:srgbClr val="161A3E"/>
              </a:solidFill>
              <a:ea typeface="Montserrat Bold"/>
              <a:cs typeface="Montserrat Bold"/>
              <a:sym typeface="Montserrat Bold"/>
            </a:endParaRPr>
          </a:p>
          <a:p>
            <a:pPr marL="561341" lvl="1" indent="-280670" algn="just">
              <a:buFont typeface="Arial"/>
              <a:buChar char="•"/>
            </a:pPr>
            <a:r>
              <a:rPr lang="en-US" sz="2000" dirty="0" smtClean="0">
                <a:solidFill>
                  <a:srgbClr val="161A3E"/>
                </a:solidFill>
                <a:ea typeface="Montserrat Bold"/>
                <a:cs typeface="Montserrat Bold"/>
                <a:sym typeface="Montserrat Bold"/>
              </a:rPr>
              <a:t>In conclusion, </a:t>
            </a:r>
            <a:r>
              <a:rPr lang="en-US" sz="2000" dirty="0" smtClean="0"/>
              <a:t>K-Neighbors </a:t>
            </a:r>
            <a:r>
              <a:rPr lang="en-US" sz="2000" dirty="0" smtClean="0"/>
              <a:t> and </a:t>
            </a:r>
            <a:r>
              <a:rPr lang="en-US" sz="2000" dirty="0" smtClean="0">
                <a:solidFill>
                  <a:srgbClr val="161A3E"/>
                </a:solidFill>
                <a:ea typeface="Montserrat Bold"/>
                <a:cs typeface="Montserrat Bold"/>
                <a:sym typeface="Montserrat Bold"/>
              </a:rPr>
              <a:t>Random </a:t>
            </a:r>
            <a:r>
              <a:rPr lang="en-US" sz="2000" dirty="0" smtClean="0">
                <a:solidFill>
                  <a:srgbClr val="161A3E"/>
                </a:solidFill>
                <a:ea typeface="Montserrat Bold"/>
                <a:cs typeface="Montserrat Bold"/>
                <a:sym typeface="Montserrat Bold"/>
              </a:rPr>
              <a:t>Forest is the most well-rounded model in this comparison, showing the highest accuracy and a good balance in performance metrics across both classes. It is likely the best choice </a:t>
            </a:r>
            <a:r>
              <a:rPr lang="en-US" sz="2000" dirty="0" smtClean="0">
                <a:solidFill>
                  <a:srgbClr val="161A3E"/>
                </a:solidFill>
                <a:ea typeface="Montserrat Bold"/>
                <a:cs typeface="Montserrat Bold"/>
                <a:sym typeface="Montserrat Bold"/>
              </a:rPr>
              <a:t>for next step. If we want to make a model more efficient model need more original data.</a:t>
            </a:r>
            <a:endParaRPr lang="en-US" sz="1050" dirty="0">
              <a:solidFill>
                <a:srgbClr val="161A3E"/>
              </a:solidFill>
            </a:endParaRPr>
          </a:p>
        </p:txBody>
      </p:sp>
      <p:sp>
        <p:nvSpPr>
          <p:cNvPr id="3" name="TextBox 2"/>
          <p:cNvSpPr txBox="1"/>
          <p:nvPr/>
        </p:nvSpPr>
        <p:spPr>
          <a:xfrm>
            <a:off x="0" y="416560"/>
            <a:ext cx="12192000" cy="646331"/>
          </a:xfrm>
          <a:prstGeom prst="rect">
            <a:avLst/>
          </a:prstGeom>
          <a:noFill/>
        </p:spPr>
        <p:txBody>
          <a:bodyPr wrap="square" rtlCol="0">
            <a:spAutoFit/>
          </a:bodyPr>
          <a:lstStyle/>
          <a:p>
            <a:pPr algn="ctr"/>
            <a:r>
              <a:rPr lang="en-IN" sz="3600" b="1" dirty="0" smtClean="0">
                <a:latin typeface="Arial Black" pitchFamily="34" charset="0"/>
              </a:rPr>
              <a:t>Conclusion</a:t>
            </a:r>
            <a:endParaRPr lang="en-US" sz="3600" b="1" dirty="0">
              <a:latin typeface="Arial Black"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xmlns=""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177" y="537678"/>
            <a:ext cx="10834234" cy="612775"/>
          </a:xfrm>
        </p:spPr>
        <p:txBody>
          <a:bodyPr>
            <a:noAutofit/>
          </a:bodyPr>
          <a:lstStyle/>
          <a:p>
            <a:pPr algn="ctr"/>
            <a:r>
              <a:rPr lang="en-IN" sz="4400" dirty="0" smtClean="0">
                <a:latin typeface="Arial Black" pitchFamily="34" charset="0"/>
              </a:rPr>
              <a:t>P</a:t>
            </a:r>
            <a:r>
              <a:rPr lang="en-IN" sz="4400" dirty="0" smtClean="0">
                <a:latin typeface="Arial Black" pitchFamily="34" charset="0"/>
              </a:rPr>
              <a:t>roject Overview</a:t>
            </a:r>
            <a:endParaRPr lang="en-US" sz="4400" dirty="0">
              <a:latin typeface="Arial Black" pitchFamily="34" charset="0"/>
            </a:endParaRPr>
          </a:p>
        </p:txBody>
      </p:sp>
      <p:sp>
        <p:nvSpPr>
          <p:cNvPr id="5" name="Content Placeholder 4"/>
          <p:cNvSpPr>
            <a:spLocks noGrp="1"/>
          </p:cNvSpPr>
          <p:nvPr>
            <p:ph idx="1"/>
          </p:nvPr>
        </p:nvSpPr>
        <p:spPr/>
        <p:txBody>
          <a:bodyPr>
            <a:normAutofit/>
          </a:bodyPr>
          <a:lstStyle/>
          <a:p>
            <a:pPr marL="604521" lvl="1" indent="-302261">
              <a:lnSpc>
                <a:spcPts val="3920"/>
              </a:lnSpc>
              <a:buFont typeface="Arial"/>
              <a:buChar char="•"/>
            </a:pPr>
            <a:r>
              <a:rPr lang="en-US" sz="2800" dirty="0" smtClean="0"/>
              <a:t>Predicting conversion rates of digital marketing campaigns based on features</a:t>
            </a:r>
          </a:p>
          <a:p>
            <a:pPr marL="604521" lvl="1" indent="-302261">
              <a:lnSpc>
                <a:spcPts val="3920"/>
              </a:lnSpc>
              <a:buFont typeface="Arial"/>
              <a:buChar char="•"/>
            </a:pPr>
            <a:r>
              <a:rPr lang="en-US" sz="2800" dirty="0" smtClean="0">
                <a:solidFill>
                  <a:schemeClr val="tx1"/>
                </a:solidFill>
                <a:latin typeface="+mn-lt"/>
                <a:ea typeface="Montserrat"/>
                <a:cs typeface="Montserrat"/>
                <a:sym typeface="Montserrat"/>
              </a:rPr>
              <a:t>The objective is to develop a robust machine learning model that predicts customer conversions based on various demographic and engagement features, enabling improved campaign targeting, increased conversion rates, and maximized return on advertising spend.</a:t>
            </a:r>
          </a:p>
          <a:p>
            <a:pPr marL="604521" lvl="1" indent="-302261">
              <a:lnSpc>
                <a:spcPts val="3920"/>
              </a:lnSpc>
              <a:buFont typeface="Arial"/>
              <a:buChar char="•"/>
            </a:pPr>
            <a:endParaRPr lang="en-US" sz="2800" dirty="0" smtClean="0">
              <a:solidFill>
                <a:schemeClr val="tx1"/>
              </a:solidFill>
              <a:latin typeface="+mn-lt"/>
              <a:ea typeface="Montserrat"/>
              <a:cs typeface="Montserrat"/>
              <a:sym typeface="Montserrat"/>
            </a:endParaRPr>
          </a:p>
          <a:p>
            <a:pPr marL="604521" lvl="1" indent="-302261">
              <a:lnSpc>
                <a:spcPts val="3920"/>
              </a:lnSpc>
              <a:buFont typeface="Arial"/>
              <a:buChar char="•"/>
            </a:pPr>
            <a:endParaRPr lang="en-US" sz="2800" dirty="0" smtClean="0">
              <a:solidFill>
                <a:schemeClr val="tx1"/>
              </a:solidFill>
              <a:latin typeface="+mn-lt"/>
              <a:ea typeface="Montserrat"/>
              <a:cs typeface="Montserrat"/>
              <a:sym typeface="Montserrat"/>
            </a:endParaRPr>
          </a:p>
          <a:p>
            <a:pPr marL="604521" lvl="1" indent="-302261">
              <a:lnSpc>
                <a:spcPts val="3920"/>
              </a:lnSpc>
              <a:buFont typeface="Arial"/>
              <a:buChar char="•"/>
            </a:pPr>
            <a:endParaRPr lang="en-US" sz="2800" dirty="0" smtClean="0">
              <a:solidFill>
                <a:schemeClr val="tx1"/>
              </a:solidFill>
              <a:latin typeface="+mn-lt"/>
              <a:ea typeface="Montserrat"/>
              <a:cs typeface="Montserrat"/>
              <a:sym typeface="Montserrat"/>
            </a:endParaRPr>
          </a:p>
          <a:p>
            <a:pPr marL="604521" lvl="1" indent="-302261">
              <a:lnSpc>
                <a:spcPts val="3920"/>
              </a:lnSpc>
              <a:buFont typeface="Arial"/>
              <a:buChar char="•"/>
            </a:pPr>
            <a:endParaRPr lang="en-US" sz="2800" dirty="0" smtClean="0">
              <a:solidFill>
                <a:schemeClr val="tx1"/>
              </a:solidFill>
              <a:latin typeface="+mn-l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latin typeface="Arial Black" pitchFamily="34" charset="0"/>
              </a:rPr>
              <a:t>Data</a:t>
            </a:r>
            <a:r>
              <a:rPr lang="en-IN" dirty="0" smtClean="0"/>
              <a:t> </a:t>
            </a:r>
            <a:r>
              <a:rPr lang="en-IN" sz="4400" dirty="0" smtClean="0">
                <a:latin typeface="Arial Black" pitchFamily="34" charset="0"/>
              </a:rPr>
              <a:t>Overview</a:t>
            </a:r>
            <a:endParaRPr lang="en-US" sz="4400" dirty="0" smtClean="0">
              <a:latin typeface="Arial Black" pitchFamily="34" charset="0"/>
            </a:endParaRPr>
          </a:p>
        </p:txBody>
      </p:sp>
      <p:sp>
        <p:nvSpPr>
          <p:cNvPr id="3" name="Content Placeholder 2"/>
          <p:cNvSpPr>
            <a:spLocks noGrp="1"/>
          </p:cNvSpPr>
          <p:nvPr>
            <p:ph idx="1"/>
          </p:nvPr>
        </p:nvSpPr>
        <p:spPr/>
        <p:txBody>
          <a:bodyPr/>
          <a:lstStyle/>
          <a:p>
            <a:pPr algn="just"/>
            <a:r>
              <a:rPr lang="en-IN" dirty="0" smtClean="0"/>
              <a:t>Data Source Link : </a:t>
            </a:r>
          </a:p>
          <a:p>
            <a:pPr algn="just"/>
            <a:r>
              <a:rPr lang="en-IN" dirty="0" smtClean="0"/>
              <a:t>Total 20 features and 8000 rows.</a:t>
            </a:r>
          </a:p>
          <a:p>
            <a:pPr algn="just"/>
            <a:r>
              <a:rPr lang="en-IN" dirty="0" smtClean="0"/>
              <a:t>There are 5 categorical feature and 15 numerical feature. One feature is dependent feature(‘Conversion’).</a:t>
            </a:r>
          </a:p>
          <a:p>
            <a:pPr algn="just"/>
            <a:r>
              <a:rPr lang="en-IN" dirty="0" smtClean="0"/>
              <a:t>There are two value in ‘conversion’ column 0 and 1.</a:t>
            </a:r>
          </a:p>
          <a:p>
            <a:pPr algn="just"/>
            <a:r>
              <a:rPr lang="en-IN" dirty="0" smtClean="0"/>
              <a:t>C</a:t>
            </a:r>
            <a:r>
              <a:rPr lang="en-IN" dirty="0" smtClean="0"/>
              <a:t>ustomer conversion successful on marketing campaign that value is 1</a:t>
            </a:r>
            <a:r>
              <a:rPr lang="en-US" dirty="0" smtClean="0"/>
              <a:t> if it goes </a:t>
            </a:r>
            <a:r>
              <a:rPr lang="en-US" dirty="0" err="1" smtClean="0"/>
              <a:t>unsucessfull</a:t>
            </a:r>
            <a:r>
              <a:rPr lang="en-US" dirty="0" smtClean="0"/>
              <a:t> that value is 0.</a:t>
            </a:r>
          </a:p>
          <a:p>
            <a:pPr algn="just"/>
            <a:r>
              <a:rPr lang="en-IN" dirty="0" smtClean="0"/>
              <a:t>There are three use less feature that will be removed(</a:t>
            </a:r>
            <a:r>
              <a:rPr lang="en-IN" dirty="0" err="1" smtClean="0"/>
              <a:t>CustomerID</a:t>
            </a:r>
            <a:r>
              <a:rPr lang="en-IN" dirty="0" smtClean="0"/>
              <a:t>,</a:t>
            </a:r>
            <a:r>
              <a:rPr lang="en-US" b="1" dirty="0" smtClean="0"/>
              <a:t> </a:t>
            </a:r>
            <a:r>
              <a:rPr lang="en-US" dirty="0" err="1" smtClean="0"/>
              <a:t>AdvertisingPlatform</a:t>
            </a:r>
            <a:r>
              <a:rPr lang="en-US" dirty="0" smtClean="0"/>
              <a:t>, </a:t>
            </a:r>
            <a:r>
              <a:rPr lang="en-US" dirty="0" err="1" smtClean="0"/>
              <a:t>AdvertisingTool</a:t>
            </a:r>
            <a:r>
              <a:rPr lang="en-US" dirty="0" smtClean="0"/>
              <a:t>)</a:t>
            </a: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457" y="490544"/>
            <a:ext cx="10834234" cy="612775"/>
          </a:xfrm>
        </p:spPr>
        <p:txBody>
          <a:bodyPr/>
          <a:lstStyle/>
          <a:p>
            <a:r>
              <a:rPr lang="en-US" sz="4400" dirty="0" smtClean="0">
                <a:latin typeface="Arial Black" pitchFamily="34" charset="0"/>
              </a:rPr>
              <a:t>Exploratory</a:t>
            </a:r>
            <a:r>
              <a:rPr lang="en-US" sz="4400" dirty="0" smtClean="0"/>
              <a:t> </a:t>
            </a:r>
            <a:r>
              <a:rPr lang="en-US" sz="4400" dirty="0" smtClean="0">
                <a:latin typeface="Arial Black" pitchFamily="34" charset="0"/>
              </a:rPr>
              <a:t>Data</a:t>
            </a:r>
            <a:r>
              <a:rPr lang="en-US" sz="4400" dirty="0" smtClean="0"/>
              <a:t> </a:t>
            </a:r>
            <a:r>
              <a:rPr lang="en-US" sz="4400" dirty="0" smtClean="0">
                <a:latin typeface="Arial Black" pitchFamily="34" charset="0"/>
              </a:rPr>
              <a:t>Analysis</a:t>
            </a:r>
            <a:r>
              <a:rPr lang="en-US" sz="4400" dirty="0" smtClean="0"/>
              <a:t> </a:t>
            </a:r>
            <a:endParaRPr lang="en-US" sz="4400" b="0" dirty="0" smtClean="0">
              <a:latin typeface="Arial Black" pitchFamily="34" charset="0"/>
            </a:endParaRPr>
          </a:p>
        </p:txBody>
      </p:sp>
      <p:sp>
        <p:nvSpPr>
          <p:cNvPr id="3" name="Content Placeholder 2"/>
          <p:cNvSpPr>
            <a:spLocks noGrp="1"/>
          </p:cNvSpPr>
          <p:nvPr>
            <p:ph idx="1"/>
          </p:nvPr>
        </p:nvSpPr>
        <p:spPr>
          <a:xfrm>
            <a:off x="678884" y="1366887"/>
            <a:ext cx="10834234" cy="4706254"/>
          </a:xfrm>
        </p:spPr>
        <p:txBody>
          <a:bodyPr>
            <a:normAutofit/>
          </a:bodyPr>
          <a:lstStyle/>
          <a:p>
            <a:r>
              <a:rPr lang="en-US" b="1" dirty="0" smtClean="0"/>
              <a:t>Objective of </a:t>
            </a:r>
            <a:r>
              <a:rPr lang="en-US" b="1" dirty="0" smtClean="0"/>
              <a:t>EDA</a:t>
            </a:r>
            <a:r>
              <a:rPr lang="en-US" dirty="0" smtClean="0"/>
              <a:t>:  Understand </a:t>
            </a:r>
            <a:r>
              <a:rPr lang="en-US" dirty="0" smtClean="0"/>
              <a:t>the structure, distribution, and relationships within the data</a:t>
            </a:r>
            <a:r>
              <a:rPr lang="en-US" dirty="0" smtClean="0"/>
              <a:t>.</a:t>
            </a:r>
          </a:p>
          <a:p>
            <a:r>
              <a:rPr lang="en-US" dirty="0" smtClean="0"/>
              <a:t>Identify </a:t>
            </a:r>
            <a:r>
              <a:rPr lang="en-US" dirty="0" smtClean="0"/>
              <a:t>patterns, trends, and outliers that can influence model performance</a:t>
            </a:r>
            <a:r>
              <a:rPr lang="en-US" dirty="0" smtClean="0"/>
              <a:t>.</a:t>
            </a:r>
          </a:p>
          <a:p>
            <a:r>
              <a:rPr lang="en-US" dirty="0" smtClean="0"/>
              <a:t>Guide </a:t>
            </a:r>
            <a:r>
              <a:rPr lang="en-US" dirty="0" smtClean="0"/>
              <a:t>feature selection and preprocessing steps</a:t>
            </a:r>
            <a:r>
              <a:rPr lang="en-US" dirty="0" smtClean="0"/>
              <a:t>.</a:t>
            </a:r>
          </a:p>
          <a:p>
            <a:r>
              <a:rPr lang="en-US" b="1" dirty="0" smtClean="0"/>
              <a:t>Distribution </a:t>
            </a:r>
            <a:r>
              <a:rPr lang="en-US" b="1" dirty="0" smtClean="0"/>
              <a:t>of Key Variables</a:t>
            </a:r>
            <a:r>
              <a:rPr lang="en-US" dirty="0" smtClean="0"/>
              <a:t>: Histograms or box plots of features like age, gender, etc.</a:t>
            </a:r>
          </a:p>
          <a:p>
            <a:r>
              <a:rPr lang="en-US" b="1" dirty="0" smtClean="0"/>
              <a:t>Correlation </a:t>
            </a:r>
            <a:r>
              <a:rPr lang="en-US" b="1" dirty="0" err="1" smtClean="0"/>
              <a:t>Heatmap</a:t>
            </a:r>
            <a:r>
              <a:rPr lang="en-US" dirty="0" smtClean="0"/>
              <a:t>: Visual representation of correlations between different features.</a:t>
            </a:r>
          </a:p>
          <a:p>
            <a:r>
              <a:rPr lang="en-IN" dirty="0" smtClean="0"/>
              <a:t>At last we will see </a:t>
            </a:r>
            <a:r>
              <a:rPr lang="en-IN" dirty="0" err="1" smtClean="0"/>
              <a:t>visullization</a:t>
            </a:r>
            <a:r>
              <a:rPr lang="en-IN" dirty="0" smtClean="0"/>
              <a:t> of </a:t>
            </a:r>
            <a:r>
              <a:rPr lang="en-IN" dirty="0" err="1" smtClean="0"/>
              <a:t>PowerBI</a:t>
            </a:r>
            <a:r>
              <a:rPr lang="en-IN" dirty="0" smtClean="0"/>
              <a:t> </a:t>
            </a:r>
            <a:r>
              <a:rPr lang="en-IN" dirty="0" err="1" smtClean="0"/>
              <a:t>datshbord</a:t>
            </a:r>
            <a:r>
              <a:rPr lang="en-IN"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utput.png"/>
          <p:cNvPicPr>
            <a:picLocks noChangeAspect="1"/>
          </p:cNvPicPr>
          <p:nvPr/>
        </p:nvPicPr>
        <p:blipFill>
          <a:blip r:embed="rId2" cstate="print"/>
          <a:stretch>
            <a:fillRect/>
          </a:stretch>
        </p:blipFill>
        <p:spPr>
          <a:xfrm>
            <a:off x="381691" y="612742"/>
            <a:ext cx="6499876" cy="5175315"/>
          </a:xfrm>
          <a:prstGeom prst="rect">
            <a:avLst/>
          </a:prstGeom>
        </p:spPr>
      </p:pic>
      <p:sp>
        <p:nvSpPr>
          <p:cNvPr id="8" name="TextBox 7"/>
          <p:cNvSpPr txBox="1"/>
          <p:nvPr/>
        </p:nvSpPr>
        <p:spPr>
          <a:xfrm>
            <a:off x="7258638" y="678729"/>
            <a:ext cx="4553147" cy="4770537"/>
          </a:xfrm>
          <a:prstGeom prst="rect">
            <a:avLst/>
          </a:prstGeom>
          <a:noFill/>
        </p:spPr>
        <p:txBody>
          <a:bodyPr wrap="square" rtlCol="0">
            <a:spAutoFit/>
          </a:bodyPr>
          <a:lstStyle/>
          <a:p>
            <a:pPr algn="just">
              <a:buFont typeface="Arial" pitchFamily="34" charset="0"/>
              <a:buChar char="•"/>
            </a:pPr>
            <a:r>
              <a:rPr lang="en-US" sz="1600" b="1" dirty="0" smtClean="0"/>
              <a:t> Age :</a:t>
            </a:r>
            <a:r>
              <a:rPr lang="en-US" sz="1600" dirty="0" smtClean="0"/>
              <a:t> </a:t>
            </a:r>
            <a:r>
              <a:rPr lang="en-US" sz="1600" dirty="0" smtClean="0"/>
              <a:t>The Age of customer is distributed in the range of 20 to </a:t>
            </a:r>
            <a:r>
              <a:rPr lang="en-US" sz="1600" dirty="0" smtClean="0"/>
              <a:t>70</a:t>
            </a:r>
            <a:endParaRPr lang="en-US" sz="1600" dirty="0" smtClean="0"/>
          </a:p>
          <a:p>
            <a:pPr algn="just">
              <a:buFont typeface="Arial" pitchFamily="34" charset="0"/>
              <a:buChar char="•"/>
            </a:pPr>
            <a:r>
              <a:rPr lang="en-US" sz="1600" b="1" dirty="0" smtClean="0"/>
              <a:t> Income</a:t>
            </a:r>
            <a:r>
              <a:rPr lang="en-US" sz="1600" dirty="0" smtClean="0"/>
              <a:t> </a:t>
            </a:r>
            <a:r>
              <a:rPr lang="en-US" sz="1600" dirty="0" smtClean="0"/>
              <a:t>: The customers income is between $20000 to $</a:t>
            </a:r>
            <a:r>
              <a:rPr lang="en-US" sz="1600" dirty="0" smtClean="0"/>
              <a:t>14000</a:t>
            </a:r>
            <a:endParaRPr lang="en-US" sz="1600" dirty="0" smtClean="0"/>
          </a:p>
          <a:p>
            <a:pPr algn="just">
              <a:buFont typeface="Arial" pitchFamily="34" charset="0"/>
              <a:buChar char="•"/>
            </a:pPr>
            <a:r>
              <a:rPr lang="en-US" sz="1600" b="1" dirty="0" smtClean="0"/>
              <a:t> </a:t>
            </a:r>
            <a:r>
              <a:rPr lang="en-US" sz="1600" b="1" dirty="0" err="1" smtClean="0"/>
              <a:t>AdSpend</a:t>
            </a:r>
            <a:r>
              <a:rPr lang="en-US" sz="1600" dirty="0" smtClean="0"/>
              <a:t> </a:t>
            </a:r>
            <a:r>
              <a:rPr lang="en-US" sz="1600" dirty="0" smtClean="0"/>
              <a:t>: The distribution of advertising spend is relatively uniform, suggesting consistent marketing investments.</a:t>
            </a:r>
          </a:p>
          <a:p>
            <a:pPr algn="just">
              <a:buFont typeface="Arial" pitchFamily="34" charset="0"/>
              <a:buChar char="•"/>
            </a:pPr>
            <a:r>
              <a:rPr lang="en-US" sz="1600" b="1" dirty="0" smtClean="0"/>
              <a:t> </a:t>
            </a:r>
            <a:r>
              <a:rPr lang="en-US" sz="1600" b="1" dirty="0" err="1" smtClean="0"/>
              <a:t>ConversionRate</a:t>
            </a:r>
            <a:r>
              <a:rPr lang="en-US" sz="1600" dirty="0" smtClean="0"/>
              <a:t> </a:t>
            </a:r>
            <a:r>
              <a:rPr lang="en-US" sz="1600" dirty="0" smtClean="0"/>
              <a:t>: This feature also shows a uniform distribution, implying varied but balanced customer responses to marketing efforts.</a:t>
            </a:r>
          </a:p>
          <a:p>
            <a:pPr algn="just">
              <a:buFont typeface="Arial" pitchFamily="34" charset="0"/>
              <a:buChar char="•"/>
            </a:pPr>
            <a:r>
              <a:rPr lang="en-US" sz="1600" b="1" dirty="0" smtClean="0"/>
              <a:t> </a:t>
            </a:r>
            <a:r>
              <a:rPr lang="en-US" sz="1600" b="1" dirty="0" err="1" smtClean="0"/>
              <a:t>WebsiteVisits</a:t>
            </a:r>
            <a:r>
              <a:rPr lang="en-US" sz="1600" dirty="0" smtClean="0"/>
              <a:t> </a:t>
            </a:r>
            <a:r>
              <a:rPr lang="en-US" sz="1600" dirty="0" smtClean="0"/>
              <a:t>: The number of website visits suggests consistent browsing behavior, with users frequently visiting the site.</a:t>
            </a:r>
          </a:p>
          <a:p>
            <a:pPr algn="just">
              <a:buFont typeface="Arial" pitchFamily="34" charset="0"/>
              <a:buChar char="•"/>
            </a:pPr>
            <a:r>
              <a:rPr lang="en-US" sz="1600" b="1" dirty="0" smtClean="0"/>
              <a:t> </a:t>
            </a:r>
            <a:r>
              <a:rPr lang="en-US" sz="1600" b="1" dirty="0" err="1" smtClean="0"/>
              <a:t>PagesPerVisit</a:t>
            </a:r>
            <a:r>
              <a:rPr lang="en-US" sz="1600" dirty="0" smtClean="0"/>
              <a:t> </a:t>
            </a:r>
            <a:r>
              <a:rPr lang="en-US" sz="1600" dirty="0" smtClean="0"/>
              <a:t>: This distribution indicates that users are engaging with multiple pages per session.</a:t>
            </a:r>
          </a:p>
          <a:p>
            <a:pPr algn="just">
              <a:buFont typeface="Arial" pitchFamily="34" charset="0"/>
              <a:buChar char="•"/>
            </a:pPr>
            <a:r>
              <a:rPr lang="en-US" sz="1600" b="1" dirty="0" smtClean="0"/>
              <a:t> Conversion</a:t>
            </a:r>
            <a:r>
              <a:rPr lang="en-US" sz="1600" dirty="0" smtClean="0"/>
              <a:t> </a:t>
            </a:r>
            <a:r>
              <a:rPr lang="en-US" sz="1600" dirty="0" smtClean="0"/>
              <a:t>:  The conversion rate distribution highlights a higher concentration of successful conversions, indicating effective marketing strategies</a:t>
            </a:r>
            <a:r>
              <a:rPr lang="en-US" sz="1600" dirty="0" smtClean="0"/>
              <a:t>.</a:t>
            </a:r>
            <a:endParaRPr lang="en-US" sz="1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utput.png"/>
          <p:cNvPicPr>
            <a:picLocks noChangeAspect="1"/>
          </p:cNvPicPr>
          <p:nvPr/>
        </p:nvPicPr>
        <p:blipFill>
          <a:blip r:embed="rId2" cstate="print"/>
          <a:stretch>
            <a:fillRect/>
          </a:stretch>
        </p:blipFill>
        <p:spPr>
          <a:xfrm>
            <a:off x="6487705" y="405351"/>
            <a:ext cx="5182679" cy="5415699"/>
          </a:xfrm>
          <a:prstGeom prst="rect">
            <a:avLst/>
          </a:prstGeom>
        </p:spPr>
      </p:pic>
      <p:sp>
        <p:nvSpPr>
          <p:cNvPr id="3" name="TextBox 2"/>
          <p:cNvSpPr txBox="1"/>
          <p:nvPr/>
        </p:nvSpPr>
        <p:spPr>
          <a:xfrm>
            <a:off x="622171" y="848412"/>
            <a:ext cx="5288436" cy="4801314"/>
          </a:xfrm>
          <a:prstGeom prst="rect">
            <a:avLst/>
          </a:prstGeom>
          <a:noFill/>
        </p:spPr>
        <p:txBody>
          <a:bodyPr wrap="square" rtlCol="0">
            <a:spAutoFit/>
          </a:bodyPr>
          <a:lstStyle/>
          <a:p>
            <a:pPr algn="just">
              <a:buFont typeface="Arial" pitchFamily="34" charset="0"/>
              <a:buChar char="•"/>
            </a:pPr>
            <a:r>
              <a:rPr lang="en-US" dirty="0" smtClean="0"/>
              <a:t> </a:t>
            </a:r>
            <a:r>
              <a:rPr lang="en-US" b="1" dirty="0" smtClean="0"/>
              <a:t>Gender</a:t>
            </a:r>
            <a:r>
              <a:rPr lang="en-US" dirty="0" smtClean="0"/>
              <a:t> </a:t>
            </a:r>
            <a:r>
              <a:rPr lang="en-US" dirty="0" smtClean="0"/>
              <a:t>: </a:t>
            </a:r>
            <a:r>
              <a:rPr lang="en-US" dirty="0" err="1" smtClean="0"/>
              <a:t>Incomeratively</a:t>
            </a:r>
            <a:r>
              <a:rPr lang="en-US" dirty="0" smtClean="0"/>
              <a:t> female customer is </a:t>
            </a:r>
            <a:r>
              <a:rPr lang="en-US" dirty="0" err="1" smtClean="0"/>
              <a:t>heigher</a:t>
            </a:r>
            <a:r>
              <a:rPr lang="en-US" dirty="0" smtClean="0"/>
              <a:t> than male customer</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 </a:t>
            </a:r>
            <a:r>
              <a:rPr lang="en-US" b="1" dirty="0" smtClean="0"/>
              <a:t>Campaign Channel</a:t>
            </a:r>
            <a:r>
              <a:rPr lang="en-US" dirty="0" smtClean="0"/>
              <a:t> </a:t>
            </a:r>
            <a:r>
              <a:rPr lang="en-US" dirty="0" smtClean="0"/>
              <a:t>: There are four </a:t>
            </a:r>
            <a:r>
              <a:rPr lang="en-US" dirty="0" err="1" smtClean="0"/>
              <a:t>Campaing</a:t>
            </a:r>
            <a:r>
              <a:rPr lang="en-US" dirty="0" smtClean="0"/>
              <a:t> channel all are used in equally</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 </a:t>
            </a:r>
            <a:r>
              <a:rPr lang="en-US" b="1" dirty="0" err="1" smtClean="0"/>
              <a:t>Campaing</a:t>
            </a:r>
            <a:r>
              <a:rPr lang="en-US" b="1" dirty="0" smtClean="0"/>
              <a:t> Type</a:t>
            </a:r>
            <a:r>
              <a:rPr lang="en-US" dirty="0" smtClean="0"/>
              <a:t> </a:t>
            </a:r>
            <a:r>
              <a:rPr lang="en-US" dirty="0" smtClean="0"/>
              <a:t>: ALL Campaign type are use in equally</a:t>
            </a:r>
            <a:r>
              <a:rPr lang="en-US" dirty="0" smtClean="0"/>
              <a:t>. </a:t>
            </a:r>
          </a:p>
          <a:p>
            <a:pPr algn="just">
              <a:buFont typeface="Arial" pitchFamily="34" charset="0"/>
              <a:buChar char="•"/>
            </a:pPr>
            <a:endParaRPr lang="en-US" dirty="0" smtClean="0"/>
          </a:p>
          <a:p>
            <a:pPr algn="just">
              <a:buFont typeface="Arial" pitchFamily="34" charset="0"/>
              <a:buChar char="•"/>
            </a:pPr>
            <a:r>
              <a:rPr lang="en-US" b="1" dirty="0" smtClean="0"/>
              <a:t> Advertising Platform</a:t>
            </a:r>
            <a:r>
              <a:rPr lang="en-US" dirty="0" smtClean="0"/>
              <a:t>: </a:t>
            </a:r>
            <a:r>
              <a:rPr lang="en-US" dirty="0" smtClean="0"/>
              <a:t>This Feature </a:t>
            </a:r>
            <a:r>
              <a:rPr lang="en-US" dirty="0" err="1" smtClean="0"/>
              <a:t>containes</a:t>
            </a:r>
            <a:r>
              <a:rPr lang="en-US" dirty="0" smtClean="0"/>
              <a:t> only one value '</a:t>
            </a:r>
            <a:r>
              <a:rPr lang="en-US" dirty="0" err="1" smtClean="0"/>
              <a:t>IsConfid</a:t>
            </a:r>
            <a:r>
              <a:rPr lang="en-US" dirty="0" smtClean="0"/>
              <a:t>'. there is no another value </a:t>
            </a:r>
            <a:r>
              <a:rPr lang="en-US" dirty="0" err="1" smtClean="0"/>
              <a:t>thats</a:t>
            </a:r>
            <a:r>
              <a:rPr lang="en-US" dirty="0" smtClean="0"/>
              <a:t> why it's </a:t>
            </a:r>
            <a:r>
              <a:rPr lang="en-US" dirty="0" err="1" smtClean="0"/>
              <a:t>does't</a:t>
            </a:r>
            <a:r>
              <a:rPr lang="en-US" dirty="0" smtClean="0"/>
              <a:t> mean to take while Model </a:t>
            </a:r>
            <a:r>
              <a:rPr lang="en-US" dirty="0" smtClean="0"/>
              <a:t>Training</a:t>
            </a:r>
          </a:p>
          <a:p>
            <a:pPr algn="just">
              <a:buFont typeface="Arial" pitchFamily="34" charset="0"/>
              <a:buChar char="•"/>
            </a:pPr>
            <a:endParaRPr lang="en-US" dirty="0" smtClean="0"/>
          </a:p>
          <a:p>
            <a:pPr algn="just">
              <a:buFont typeface="Arial" pitchFamily="34" charset="0"/>
              <a:buChar char="•"/>
            </a:pPr>
            <a:r>
              <a:rPr lang="en-US" dirty="0" smtClean="0"/>
              <a:t> </a:t>
            </a:r>
            <a:r>
              <a:rPr lang="en-US" b="1" dirty="0" err="1" smtClean="0"/>
              <a:t>AdvertisingTool</a:t>
            </a:r>
            <a:r>
              <a:rPr lang="en-US" dirty="0" smtClean="0"/>
              <a:t> </a:t>
            </a:r>
            <a:r>
              <a:rPr lang="en-US" dirty="0" smtClean="0"/>
              <a:t>: This Feature </a:t>
            </a:r>
            <a:r>
              <a:rPr lang="en-US" dirty="0" err="1" smtClean="0"/>
              <a:t>containes</a:t>
            </a:r>
            <a:r>
              <a:rPr lang="en-US" dirty="0" smtClean="0"/>
              <a:t> only one value '</a:t>
            </a:r>
            <a:r>
              <a:rPr lang="en-US" dirty="0" err="1" smtClean="0"/>
              <a:t>ToolConfid</a:t>
            </a:r>
            <a:r>
              <a:rPr lang="en-US" dirty="0" smtClean="0"/>
              <a:t>'. there is no another value </a:t>
            </a:r>
            <a:r>
              <a:rPr lang="en-US" dirty="0" err="1" smtClean="0"/>
              <a:t>thats</a:t>
            </a:r>
            <a:r>
              <a:rPr lang="en-US" dirty="0" smtClean="0"/>
              <a:t> why it's </a:t>
            </a:r>
            <a:r>
              <a:rPr lang="en-US" dirty="0" err="1" smtClean="0"/>
              <a:t>does't</a:t>
            </a:r>
            <a:r>
              <a:rPr lang="en-US" dirty="0" smtClean="0"/>
              <a:t> mean to take while Model Training</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4-12-11 161544.png"/>
          <p:cNvPicPr>
            <a:picLocks noChangeAspect="1"/>
          </p:cNvPicPr>
          <p:nvPr/>
        </p:nvPicPr>
        <p:blipFill>
          <a:blip r:embed="rId2" cstate="print"/>
          <a:stretch>
            <a:fillRect/>
          </a:stretch>
        </p:blipFill>
        <p:spPr>
          <a:xfrm>
            <a:off x="7364482" y="568185"/>
            <a:ext cx="4401165" cy="1762371"/>
          </a:xfrm>
          <a:prstGeom prst="rect">
            <a:avLst/>
          </a:prstGeom>
        </p:spPr>
      </p:pic>
      <p:pic>
        <p:nvPicPr>
          <p:cNvPr id="3" name="Picture 2" descr="output.png"/>
          <p:cNvPicPr>
            <a:picLocks noChangeAspect="1"/>
          </p:cNvPicPr>
          <p:nvPr/>
        </p:nvPicPr>
        <p:blipFill>
          <a:blip r:embed="rId3" cstate="print"/>
          <a:stretch>
            <a:fillRect/>
          </a:stretch>
        </p:blipFill>
        <p:spPr>
          <a:xfrm>
            <a:off x="408803" y="538734"/>
            <a:ext cx="6491617" cy="5092562"/>
          </a:xfrm>
          <a:prstGeom prst="rect">
            <a:avLst/>
          </a:prstGeom>
        </p:spPr>
      </p:pic>
      <p:sp>
        <p:nvSpPr>
          <p:cNvPr id="4" name="TextBox 3"/>
          <p:cNvSpPr txBox="1"/>
          <p:nvPr/>
        </p:nvSpPr>
        <p:spPr>
          <a:xfrm>
            <a:off x="7371761" y="2856321"/>
            <a:ext cx="4364610" cy="2862322"/>
          </a:xfrm>
          <a:prstGeom prst="rect">
            <a:avLst/>
          </a:prstGeom>
          <a:noFill/>
        </p:spPr>
        <p:txBody>
          <a:bodyPr wrap="square" rtlCol="0">
            <a:spAutoFit/>
          </a:bodyPr>
          <a:lstStyle/>
          <a:p>
            <a:pPr algn="just">
              <a:buFont typeface="Arial" pitchFamily="34" charset="0"/>
              <a:buChar char="•"/>
            </a:pPr>
            <a:r>
              <a:rPr lang="en-US" sz="2000" dirty="0" smtClean="0"/>
              <a:t> </a:t>
            </a:r>
            <a:r>
              <a:rPr lang="en-US" sz="2000" dirty="0" smtClean="0"/>
              <a:t>Here </a:t>
            </a:r>
            <a:r>
              <a:rPr lang="en-US" sz="2000" dirty="0" smtClean="0"/>
              <a:t>we can see the conversion rate of customer 7012 customer is conversion and 988 customer is not Conversion. </a:t>
            </a:r>
          </a:p>
          <a:p>
            <a:pPr algn="just">
              <a:buFont typeface="Arial" pitchFamily="34" charset="0"/>
              <a:buChar char="•"/>
            </a:pPr>
            <a:r>
              <a:rPr lang="en-US" sz="2000" dirty="0" smtClean="0"/>
              <a:t> here </a:t>
            </a:r>
            <a:r>
              <a:rPr lang="en-US" sz="2000" dirty="0" smtClean="0"/>
              <a:t>we can face problem of data imbalance while training </a:t>
            </a:r>
            <a:r>
              <a:rPr lang="en-US" sz="2000" dirty="0" smtClean="0"/>
              <a:t>model.</a:t>
            </a:r>
          </a:p>
          <a:p>
            <a:pPr algn="just">
              <a:buFont typeface="Arial" pitchFamily="34" charset="0"/>
              <a:buChar char="•"/>
            </a:pPr>
            <a:r>
              <a:rPr lang="en-IN" sz="2000" dirty="0" smtClean="0"/>
              <a:t> </a:t>
            </a:r>
            <a:r>
              <a:rPr lang="en-IN" sz="2000" dirty="0" smtClean="0"/>
              <a:t>Our model will be biased to 1 .</a:t>
            </a:r>
          </a:p>
          <a:p>
            <a:pPr algn="just">
              <a:buFont typeface="Arial" pitchFamily="34" charset="0"/>
              <a:buChar char="•"/>
            </a:pPr>
            <a:r>
              <a:rPr lang="en-IN" sz="2000" dirty="0" smtClean="0"/>
              <a:t> </a:t>
            </a:r>
            <a:r>
              <a:rPr lang="en-IN" sz="2000" dirty="0" smtClean="0"/>
              <a:t>if we give a 0 conversion value to model for predict it will predict 1.</a:t>
            </a:r>
            <a:endParaRPr lang="en-US" sz="2000" dirty="0" smtClean="0"/>
          </a:p>
          <a:p>
            <a:pPr algn="just"/>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9110"/>
            <a:ext cx="12192000" cy="461665"/>
          </a:xfrm>
          <a:prstGeom prst="rect">
            <a:avLst/>
          </a:prstGeom>
          <a:noFill/>
        </p:spPr>
        <p:txBody>
          <a:bodyPr wrap="square" rtlCol="0">
            <a:spAutoFit/>
          </a:bodyPr>
          <a:lstStyle/>
          <a:p>
            <a:pPr algn="ctr"/>
            <a:r>
              <a:rPr lang="en-IN" sz="2400" b="1" dirty="0" smtClean="0">
                <a:latin typeface="Arial Black" pitchFamily="34" charset="0"/>
                <a:cs typeface="Arial" pitchFamily="34" charset="0"/>
              </a:rPr>
              <a:t>Dashboard</a:t>
            </a:r>
            <a:endParaRPr lang="en-US" sz="2400" b="1" dirty="0">
              <a:latin typeface="Arial Black" pitchFamily="34" charset="0"/>
              <a:cs typeface="Arial" pitchFamily="34" charset="0"/>
            </a:endParaRPr>
          </a:p>
        </p:txBody>
      </p:sp>
      <p:pic>
        <p:nvPicPr>
          <p:cNvPr id="5" name="Picture 4" descr="Screenshot 2024-12-11 171937.png"/>
          <p:cNvPicPr>
            <a:picLocks noChangeAspect="1"/>
          </p:cNvPicPr>
          <p:nvPr/>
        </p:nvPicPr>
        <p:blipFill>
          <a:blip r:embed="rId2" cstate="print"/>
          <a:stretch>
            <a:fillRect/>
          </a:stretch>
        </p:blipFill>
        <p:spPr>
          <a:xfrm>
            <a:off x="1442301" y="782426"/>
            <a:ext cx="9079389" cy="5231991"/>
          </a:xfrm>
          <a:prstGeom prst="rect">
            <a:avLst/>
          </a:prstGeom>
        </p:spPr>
      </p:pic>
    </p:spTree>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8952</TotalTime>
  <Words>1372</Words>
  <Application>Microsoft Office PowerPoint</Application>
  <PresentationFormat>Custom</PresentationFormat>
  <Paragraphs>160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BIA Template</vt:lpstr>
      <vt:lpstr>Slide 1</vt:lpstr>
      <vt:lpstr>Steps :</vt:lpstr>
      <vt:lpstr>Project Overview</vt:lpstr>
      <vt:lpstr>Data Overview</vt:lpstr>
      <vt:lpstr>Exploratory Data Analysis </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ADMIN</cp:lastModifiedBy>
  <cp:revision>2334</cp:revision>
  <dcterms:created xsi:type="dcterms:W3CDTF">2020-12-23T13:36:00Z</dcterms:created>
  <dcterms:modified xsi:type="dcterms:W3CDTF">2024-12-11T13:54:58Z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