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9"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EB54C1-BE14-4B23-8660-C52C282501D2}">
  <a:tblStyle styleId="{0EEB54C1-BE14-4B23-8660-C52C282501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4"/>
    <p:restoredTop sz="94676"/>
  </p:normalViewPr>
  <p:slideViewPr>
    <p:cSldViewPr snapToGrid="0">
      <p:cViewPr varScale="1">
        <p:scale>
          <a:sx n="108" d="100"/>
          <a:sy n="108" d="100"/>
        </p:scale>
        <p:origin x="104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Om" userId="1bde091da5871441" providerId="LiveId" clId="{116130C4-5589-46D5-8440-16A5E222A83D}"/>
    <pc:docChg chg="modSld">
      <pc:chgData name="Patel Om" userId="1bde091da5871441" providerId="LiveId" clId="{116130C4-5589-46D5-8440-16A5E222A83D}" dt="2021-07-20T15:12:31.114" v="32" actId="1076"/>
      <pc:docMkLst>
        <pc:docMk/>
      </pc:docMkLst>
      <pc:sldChg chg="addSp modSp mod">
        <pc:chgData name="Patel Om" userId="1bde091da5871441" providerId="LiveId" clId="{116130C4-5589-46D5-8440-16A5E222A83D}" dt="2021-07-20T15:12:31.114" v="32" actId="1076"/>
        <pc:sldMkLst>
          <pc:docMk/>
          <pc:sldMk cId="327047645" sldId="299"/>
        </pc:sldMkLst>
        <pc:picChg chg="add mod">
          <ac:chgData name="Patel Om" userId="1bde091da5871441" providerId="LiveId" clId="{116130C4-5589-46D5-8440-16A5E222A83D}" dt="2021-07-20T15:11:14.169" v="26" actId="1076"/>
          <ac:picMkLst>
            <pc:docMk/>
            <pc:sldMk cId="327047645" sldId="299"/>
            <ac:picMk id="3" creationId="{396C8A9E-D769-4AF2-8AA1-C289F8A0D55A}"/>
          </ac:picMkLst>
        </pc:picChg>
        <pc:picChg chg="add mod">
          <ac:chgData name="Patel Om" userId="1bde091da5871441" providerId="LiveId" clId="{116130C4-5589-46D5-8440-16A5E222A83D}" dt="2021-07-20T15:12:13.316" v="31" actId="1076"/>
          <ac:picMkLst>
            <pc:docMk/>
            <pc:sldMk cId="327047645" sldId="299"/>
            <ac:picMk id="5" creationId="{2E8A848D-C846-438B-BA6F-45B464D9D3A2}"/>
          </ac:picMkLst>
        </pc:picChg>
        <pc:picChg chg="add mod">
          <ac:chgData name="Patel Om" userId="1bde091da5871441" providerId="LiveId" clId="{116130C4-5589-46D5-8440-16A5E222A83D}" dt="2021-07-20T15:12:31.114" v="32" actId="1076"/>
          <ac:picMkLst>
            <pc:docMk/>
            <pc:sldMk cId="327047645" sldId="299"/>
            <ac:picMk id="7" creationId="{5F58A229-7116-4715-861C-E39469B8D5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5aa9b550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5aa9b55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e5aa9b55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e5aa9b55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e5aa9b550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e5aa9b550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e5aa9b55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5aa9b55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5aa9b550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5aa9b55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e5aa9b5501_1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e5aa9b5501_1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5aa9b5501_1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5aa9b5501_1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5aa9b550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5aa9b550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ab4670237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ab4670237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e5aa9b550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e5aa9b550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e5aa9b550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e5aa9b550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5aa9b55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5aa9b55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e5aa9b5501_1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e5aa9b5501_1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e5aa9b550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e5aa9b55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e5aa9b550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e5aa9b550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e5aa9b550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e5aa9b550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e5aa9b550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e5aa9b550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5aa9b550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5aa9b550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5aa9b550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5aa9b550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e50b7c49d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e50b7c49d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5aa9b550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5aa9b550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5aa9b550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5aa9b550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95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e5aa9b550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e5aa9b550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e5aa9b550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e5aa9b550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e5aa9b550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e5aa9b550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a25d6e3485_0_8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a25d6e3485_0_8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e5aa9b550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e5aa9b550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e5aa9b5501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e5aa9b5501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e50b7c49d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e50b7c49d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d3e212a6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d3e212a6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e5aa9b550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e5aa9b550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e5aa9b550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e5aa9b550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e5aa9b550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e5aa9b550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e5aa9b5501_1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e5aa9b5501_1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a25d6e3485_0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a25d6e3485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e50b7c49dd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e50b7c49dd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e5aa9b5501_1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e5aa9b5501_1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e30a7b07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e30a7b07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a25d6e348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a25d6e348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a:buNone/>
              <a:defRPr sz="2100" u="none">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a:buNone/>
              <a:defRPr sz="2100" u="none">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a:buNone/>
              <a:defRPr sz="2100" u="none">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a:buNone/>
              <a:defRPr sz="2100" u="none">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426"/>
        <p:cNvGrpSpPr/>
        <p:nvPr/>
      </p:nvGrpSpPr>
      <p:grpSpPr>
        <a:xfrm>
          <a:off x="0" y="0"/>
          <a:ext cx="0" cy="0"/>
          <a:chOff x="0" y="0"/>
          <a:chExt cx="0" cy="0"/>
        </a:xfrm>
      </p:grpSpPr>
      <p:sp>
        <p:nvSpPr>
          <p:cNvPr id="427" name="Google Shape;427;p17"/>
          <p:cNvSpPr txBox="1">
            <a:spLocks noGrp="1"/>
          </p:cNvSpPr>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a:ea typeface="Big Shoulders Text"/>
                <a:cs typeface="Big Shoulders Text"/>
                <a:sym typeface="Big Shoulders Tex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8" name="Google Shape;428;p17"/>
          <p:cNvSpPr txBox="1">
            <a:spLocks noGrp="1"/>
          </p:cNvSpPr>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a:ea typeface="Big Shoulders Text"/>
                <a:cs typeface="Big Shoulders Text"/>
                <a:sym typeface="Big Shoulders Tex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9" name="Google Shape;429;p17"/>
          <p:cNvSpPr txBox="1">
            <a:spLocks noGrp="1"/>
          </p:cNvSpPr>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0" name="Google Shape;430;p17"/>
          <p:cNvSpPr txBox="1">
            <a:spLocks noGrp="1"/>
          </p:cNvSpPr>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1" name="Google Shape;431;p17"/>
          <p:cNvSpPr txBox="1">
            <a:spLocks noGrp="1"/>
          </p:cNvSpPr>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a:buNone/>
              <a:defRPr sz="2100">
                <a:solidFill>
                  <a:schemeClr val="lt1"/>
                </a:solidFill>
              </a:defRPr>
            </a:lvl1pPr>
            <a:lvl2pPr lvl="1"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2pPr>
            <a:lvl3pPr lvl="2"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3pPr>
            <a:lvl4pPr lvl="3"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4pPr>
            <a:lvl5pPr lvl="4"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5pPr>
            <a:lvl6pPr lvl="5"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6pPr>
            <a:lvl7pPr lvl="6"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7pPr>
            <a:lvl8pPr lvl="7"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8pPr>
            <a:lvl9pPr lvl="8"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a:buNone/>
              <a:defRPr sz="2100">
                <a:solidFill>
                  <a:schemeClr val="lt1"/>
                </a:solidFill>
              </a:defRPr>
            </a:lvl1pPr>
            <a:lvl2pPr lvl="1"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2pPr>
            <a:lvl3pPr lvl="2"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3pPr>
            <a:lvl4pPr lvl="3"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4pPr>
            <a:lvl5pPr lvl="4"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5pPr>
            <a:lvl6pPr lvl="5"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6pPr>
            <a:lvl7pPr lvl="6"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7pPr>
            <a:lvl8pPr lvl="7"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8pPr>
            <a:lvl9pPr lvl="8"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a:buNone/>
              <a:defRPr sz="2100">
                <a:solidFill>
                  <a:schemeClr val="lt1"/>
                </a:solidFill>
              </a:defRPr>
            </a:lvl1pPr>
            <a:lvl2pPr lvl="1"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2pPr>
            <a:lvl3pPr lvl="2"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3pPr>
            <a:lvl4pPr lvl="3"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4pPr>
            <a:lvl5pPr lvl="4"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5pPr>
            <a:lvl6pPr lvl="5"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6pPr>
            <a:lvl7pPr lvl="6"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7pPr>
            <a:lvl8pPr lvl="7"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8pPr>
            <a:lvl9pPr lvl="8"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a:buNone/>
              <a:defRPr sz="2100">
                <a:solidFill>
                  <a:schemeClr val="lt1"/>
                </a:solidFill>
              </a:defRPr>
            </a:lvl1pPr>
            <a:lvl2pPr lvl="1"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2pPr>
            <a:lvl3pPr lvl="2"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3pPr>
            <a:lvl4pPr lvl="3"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4pPr>
            <a:lvl5pPr lvl="4"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5pPr>
            <a:lvl6pPr lvl="5"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6pPr>
            <a:lvl7pPr lvl="6"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7pPr>
            <a:lvl8pPr lvl="7"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8pPr>
            <a:lvl9pPr lvl="8" algn="ctr" rtl="0">
              <a:spcBef>
                <a:spcPts val="0"/>
              </a:spcBef>
              <a:spcAft>
                <a:spcPts val="0"/>
              </a:spcAft>
              <a:buClr>
                <a:srgbClr val="000000"/>
              </a:buClr>
              <a:buSzPts val="2100"/>
              <a:buFont typeface="Fira Sans Condensed"/>
              <a:buNone/>
              <a:defRPr sz="2100">
                <a:solidFill>
                  <a:srgbClr val="000000"/>
                </a:solidFill>
                <a:latin typeface="Fira Sans Condensed"/>
                <a:ea typeface="Fira Sans Condensed"/>
                <a:cs typeface="Fira Sans Condensed"/>
                <a:sym typeface="Fira Sans Condensed"/>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None/>
              <a:defRPr sz="1600">
                <a:solidFill>
                  <a:schemeClr val="lt1"/>
                </a:solidFill>
                <a:latin typeface="Big Shoulders Text"/>
                <a:ea typeface="Big Shoulders Text"/>
                <a:cs typeface="Big Shoulders Text"/>
                <a:sym typeface="Big Shoulders Tex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8"/>
        <p:cNvGrpSpPr/>
        <p:nvPr/>
      </p:nvGrpSpPr>
      <p:grpSpPr>
        <a:xfrm>
          <a:off x="0" y="0"/>
          <a:ext cx="0" cy="0"/>
          <a:chOff x="0" y="0"/>
          <a:chExt cx="0" cy="0"/>
        </a:xfrm>
      </p:grpSpPr>
      <p:sp>
        <p:nvSpPr>
          <p:cNvPr id="529" name="Google Shape;529;p20"/>
          <p:cNvSpPr txBox="1">
            <a:spLocks noGrp="1"/>
          </p:cNvSpPr>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530" name="Google Shape;530;p20"/>
          <p:cNvSpPr txBox="1">
            <a:spLocks noGrp="1"/>
          </p:cNvSpPr>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a:buNone/>
              <a:defRPr sz="24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2800"/>
              <a:buFont typeface="Big Shoulders Text"/>
              <a:buNone/>
              <a:defRPr>
                <a:solidFill>
                  <a:schemeClr val="lt1"/>
                </a:solidFill>
                <a:latin typeface="Big Shoulders Text"/>
                <a:ea typeface="Big Shoulders Text"/>
                <a:cs typeface="Big Shoulders Text"/>
                <a:sym typeface="Big Shoulders Text"/>
              </a:defRPr>
            </a:lvl9pPr>
          </a:lstStyle>
          <a:p>
            <a:endParaRPr/>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a:buNone/>
              <a:defRPr sz="2100">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a:buNone/>
              <a:defRPr sz="2100">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a:buNone/>
              <a:defRPr sz="2100">
                <a:latin typeface="Blinker"/>
                <a:ea typeface="Blinker"/>
                <a:cs typeface="Blinker"/>
                <a:sym typeface="Blinker"/>
              </a:defRPr>
            </a:lvl1pPr>
            <a:lvl2pPr lvl="1" algn="ctr" rtl="0">
              <a:lnSpc>
                <a:spcPct val="100000"/>
              </a:lnSpc>
              <a:spcBef>
                <a:spcPts val="0"/>
              </a:spcBef>
              <a:spcAft>
                <a:spcPts val="0"/>
              </a:spcAft>
              <a:buSzPts val="2100"/>
              <a:buFont typeface="Blinker"/>
              <a:buNone/>
              <a:defRPr sz="2100">
                <a:latin typeface="Blinker"/>
                <a:ea typeface="Blinker"/>
                <a:cs typeface="Blinker"/>
                <a:sym typeface="Blinker"/>
              </a:defRPr>
            </a:lvl2pPr>
            <a:lvl3pPr lvl="2" algn="ctr" rtl="0">
              <a:lnSpc>
                <a:spcPct val="100000"/>
              </a:lnSpc>
              <a:spcBef>
                <a:spcPts val="0"/>
              </a:spcBef>
              <a:spcAft>
                <a:spcPts val="0"/>
              </a:spcAft>
              <a:buSzPts val="2100"/>
              <a:buFont typeface="Blinker"/>
              <a:buNone/>
              <a:defRPr sz="2100">
                <a:latin typeface="Blinker"/>
                <a:ea typeface="Blinker"/>
                <a:cs typeface="Blinker"/>
                <a:sym typeface="Blinker"/>
              </a:defRPr>
            </a:lvl3pPr>
            <a:lvl4pPr lvl="3" algn="ctr" rtl="0">
              <a:lnSpc>
                <a:spcPct val="100000"/>
              </a:lnSpc>
              <a:spcBef>
                <a:spcPts val="0"/>
              </a:spcBef>
              <a:spcAft>
                <a:spcPts val="0"/>
              </a:spcAft>
              <a:buSzPts val="2100"/>
              <a:buFont typeface="Blinker"/>
              <a:buNone/>
              <a:defRPr sz="2100">
                <a:latin typeface="Blinker"/>
                <a:ea typeface="Blinker"/>
                <a:cs typeface="Blinker"/>
                <a:sym typeface="Blinker"/>
              </a:defRPr>
            </a:lvl4pPr>
            <a:lvl5pPr lvl="4" algn="ctr" rtl="0">
              <a:lnSpc>
                <a:spcPct val="100000"/>
              </a:lnSpc>
              <a:spcBef>
                <a:spcPts val="0"/>
              </a:spcBef>
              <a:spcAft>
                <a:spcPts val="0"/>
              </a:spcAft>
              <a:buSzPts val="2100"/>
              <a:buFont typeface="Blinker"/>
              <a:buNone/>
              <a:defRPr sz="2100">
                <a:latin typeface="Blinker"/>
                <a:ea typeface="Blinker"/>
                <a:cs typeface="Blinker"/>
                <a:sym typeface="Blinker"/>
              </a:defRPr>
            </a:lvl5pPr>
            <a:lvl6pPr lvl="5" algn="ctr" rtl="0">
              <a:lnSpc>
                <a:spcPct val="100000"/>
              </a:lnSpc>
              <a:spcBef>
                <a:spcPts val="0"/>
              </a:spcBef>
              <a:spcAft>
                <a:spcPts val="0"/>
              </a:spcAft>
              <a:buSzPts val="2100"/>
              <a:buFont typeface="Blinker"/>
              <a:buNone/>
              <a:defRPr sz="2100">
                <a:latin typeface="Blinker"/>
                <a:ea typeface="Blinker"/>
                <a:cs typeface="Blinker"/>
                <a:sym typeface="Blinker"/>
              </a:defRPr>
            </a:lvl6pPr>
            <a:lvl7pPr lvl="6" algn="ctr" rtl="0">
              <a:lnSpc>
                <a:spcPct val="100000"/>
              </a:lnSpc>
              <a:spcBef>
                <a:spcPts val="0"/>
              </a:spcBef>
              <a:spcAft>
                <a:spcPts val="0"/>
              </a:spcAft>
              <a:buSzPts val="2100"/>
              <a:buFont typeface="Blinker"/>
              <a:buNone/>
              <a:defRPr sz="2100">
                <a:latin typeface="Blinker"/>
                <a:ea typeface="Blinker"/>
                <a:cs typeface="Blinker"/>
                <a:sym typeface="Blinker"/>
              </a:defRPr>
            </a:lvl7pPr>
            <a:lvl8pPr lvl="7" algn="ctr" rtl="0">
              <a:lnSpc>
                <a:spcPct val="100000"/>
              </a:lnSpc>
              <a:spcBef>
                <a:spcPts val="0"/>
              </a:spcBef>
              <a:spcAft>
                <a:spcPts val="0"/>
              </a:spcAft>
              <a:buSzPts val="2100"/>
              <a:buFont typeface="Blinker"/>
              <a:buNone/>
              <a:defRPr sz="2100">
                <a:latin typeface="Blinker"/>
                <a:ea typeface="Blinker"/>
                <a:cs typeface="Blinker"/>
                <a:sym typeface="Blinker"/>
              </a:defRPr>
            </a:lvl8pPr>
            <a:lvl9pPr lvl="8" algn="ctr" rtl="0">
              <a:lnSpc>
                <a:spcPct val="100000"/>
              </a:lnSpc>
              <a:spcBef>
                <a:spcPts val="0"/>
              </a:spcBef>
              <a:spcAft>
                <a:spcPts val="0"/>
              </a:spcAft>
              <a:buSzPts val="2100"/>
              <a:buFont typeface="Blinker"/>
              <a:buNone/>
              <a:defRPr sz="2100">
                <a:latin typeface="Blinker"/>
                <a:ea typeface="Blinker"/>
                <a:cs typeface="Blinker"/>
                <a:sym typeface="Blinker"/>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8" name="Google Shape;588;p23"/>
          <p:cNvSpPr txBox="1">
            <a:spLocks noGrp="1"/>
          </p:cNvSpPr>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589" name="Google Shape;589;p23"/>
          <p:cNvSpPr txBox="1">
            <a:spLocks noGrp="1"/>
          </p:cNvSpPr>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1pPr>
            <a:lvl2pPr lvl="1"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2pPr>
            <a:lvl3pPr lvl="2"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3pPr>
            <a:lvl4pPr lvl="3"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4pPr>
            <a:lvl5pPr lvl="4"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5pPr>
            <a:lvl6pPr lvl="5"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6pPr>
            <a:lvl7pPr lvl="6"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7pPr>
            <a:lvl8pPr lvl="7"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8pPr>
            <a:lvl9pPr lvl="8" algn="ctr" rtl="0">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a:ea typeface="Big Shoulders Text"/>
                <a:cs typeface="Big Shoulders Text"/>
                <a:sym typeface="Big Shoulders Text"/>
              </a:rPr>
              <a:t>CREDITS: This presentation template was created by </a:t>
            </a:r>
            <a:r>
              <a:rPr lang="en" sz="1000">
                <a:solidFill>
                  <a:schemeClr val="lt1"/>
                </a:solidFill>
                <a:uFill>
                  <a:noFill/>
                </a:uFill>
                <a:latin typeface="Big Shoulders Text"/>
                <a:ea typeface="Big Shoulders Text"/>
                <a:cs typeface="Big Shoulders Text"/>
                <a:sym typeface="Big Shoulders Text"/>
                <a:hlinkClick r:id="rId2">
                  <a:extLst>
                    <a:ext uri="{A12FA001-AC4F-418D-AE19-62706E023703}">
                      <ahyp:hlinkClr xmlns:ahyp="http://schemas.microsoft.com/office/drawing/2018/hyperlinkcolor" val="tx"/>
                    </a:ext>
                  </a:extLst>
                </a:hlinkClick>
              </a:rPr>
              <a:t>Slidesgo</a:t>
            </a:r>
            <a:r>
              <a:rPr lang="en" sz="1000">
                <a:solidFill>
                  <a:schemeClr val="lt1"/>
                </a:solidFill>
                <a:latin typeface="Big Shoulders Text"/>
                <a:ea typeface="Big Shoulders Text"/>
                <a:cs typeface="Big Shoulders Text"/>
                <a:sym typeface="Big Shoulders Text"/>
              </a:rPr>
              <a:t>, including icons by </a:t>
            </a:r>
            <a:r>
              <a:rPr lang="en" sz="1000">
                <a:solidFill>
                  <a:schemeClr val="lt1"/>
                </a:solidFill>
                <a:uFill>
                  <a:noFill/>
                </a:uFill>
                <a:latin typeface="Big Shoulders Text"/>
                <a:ea typeface="Big Shoulders Text"/>
                <a:cs typeface="Big Shoulders Text"/>
                <a:sym typeface="Big Shoulders Text"/>
                <a:hlinkClick r:id="rId3">
                  <a:extLst>
                    <a:ext uri="{A12FA001-AC4F-418D-AE19-62706E023703}">
                      <ahyp:hlinkClr xmlns:ahyp="http://schemas.microsoft.com/office/drawing/2018/hyperlinkcolor" val="tx"/>
                    </a:ext>
                  </a:extLst>
                </a:hlinkClick>
              </a:rPr>
              <a:t>Flaticon</a:t>
            </a:r>
            <a:r>
              <a:rPr lang="en" sz="1000">
                <a:solidFill>
                  <a:schemeClr val="lt1"/>
                </a:solidFill>
                <a:latin typeface="Big Shoulders Text"/>
                <a:ea typeface="Big Shoulders Text"/>
                <a:cs typeface="Big Shoulders Text"/>
                <a:sym typeface="Big Shoulders Text"/>
              </a:rPr>
              <a:t>, and infographics &amp; images by </a:t>
            </a:r>
            <a:r>
              <a:rPr lang="en" sz="1000">
                <a:solidFill>
                  <a:schemeClr val="lt1"/>
                </a:solidFill>
                <a:uFill>
                  <a:noFill/>
                </a:uFill>
                <a:latin typeface="Big Shoulders Text"/>
                <a:ea typeface="Big Shoulders Text"/>
                <a:cs typeface="Big Shoulders Text"/>
                <a:sym typeface="Big Shoulders Text"/>
                <a:hlinkClick r:id="rId4">
                  <a:extLst>
                    <a:ext uri="{A12FA001-AC4F-418D-AE19-62706E023703}">
                      <ahyp:hlinkClr xmlns:ahyp="http://schemas.microsoft.com/office/drawing/2018/hyperlinkcolor" val="tx"/>
                    </a:ext>
                  </a:extLst>
                </a:hlinkClick>
              </a:rPr>
              <a:t>Freepik</a:t>
            </a:r>
            <a:r>
              <a:rPr lang="en" sz="1000">
                <a:solidFill>
                  <a:schemeClr val="lt1"/>
                </a:solidFill>
                <a:latin typeface="Big Shoulders Text"/>
                <a:ea typeface="Big Shoulders Text"/>
                <a:cs typeface="Big Shoulders Text"/>
                <a:sym typeface="Big Shoulders Text"/>
              </a:rPr>
              <a:t>. </a:t>
            </a:r>
            <a:endParaRPr>
              <a:solidFill>
                <a:schemeClr val="lt1"/>
              </a:solidFill>
              <a:latin typeface="Big Shoulders Text"/>
              <a:ea typeface="Big Shoulders Text"/>
              <a:cs typeface="Big Shoulders Text"/>
              <a:sym typeface="Big Shoulders Tex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a:buNone/>
              <a:defRPr sz="2800">
                <a:solidFill>
                  <a:schemeClr val="lt2"/>
                </a:solidFill>
                <a:latin typeface="Blinker"/>
                <a:ea typeface="Blinker"/>
                <a:cs typeface="Blinker"/>
                <a:sym typeface="Blinker"/>
              </a:defRPr>
            </a:lvl1pPr>
            <a:lvl2pPr lvl="1">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2pPr>
            <a:lvl3pPr lvl="2">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3pPr>
            <a:lvl4pPr lvl="3">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4pPr>
            <a:lvl5pPr lvl="4">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5pPr>
            <a:lvl6pPr lvl="5">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6pPr>
            <a:lvl7pPr lvl="6">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7pPr>
            <a:lvl8pPr lvl="7">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8pPr>
            <a:lvl9pPr lvl="8">
              <a:spcBef>
                <a:spcPts val="0"/>
              </a:spcBef>
              <a:spcAft>
                <a:spcPts val="0"/>
              </a:spcAft>
              <a:buClr>
                <a:schemeClr val="dk1"/>
              </a:buClr>
              <a:buSzPts val="2800"/>
              <a:buFont typeface="Blinker"/>
              <a:buNone/>
              <a:defRPr sz="2800">
                <a:solidFill>
                  <a:schemeClr val="dk1"/>
                </a:solidFill>
                <a:latin typeface="Blinker"/>
                <a:ea typeface="Blinker"/>
                <a:cs typeface="Blinker"/>
                <a:sym typeface="Blink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1pPr>
            <a:lvl2pPr marL="914400" lvl="1"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2pPr>
            <a:lvl3pPr marL="1371600" lvl="2"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3pPr>
            <a:lvl4pPr marL="1828800" lvl="3"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4pPr>
            <a:lvl5pPr marL="2286000" lvl="4"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5pPr>
            <a:lvl6pPr marL="2743200" lvl="5"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6pPr>
            <a:lvl7pPr marL="3200400" lvl="6"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7pPr>
            <a:lvl8pPr marL="3657600" lvl="7" indent="-330200">
              <a:lnSpc>
                <a:spcPct val="115000"/>
              </a:lnSpc>
              <a:spcBef>
                <a:spcPts val="1600"/>
              </a:spcBef>
              <a:spcAft>
                <a:spcPts val="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8pPr>
            <a:lvl9pPr marL="4114800" lvl="8" indent="-330200">
              <a:lnSpc>
                <a:spcPct val="115000"/>
              </a:lnSpc>
              <a:spcBef>
                <a:spcPts val="1600"/>
              </a:spcBef>
              <a:spcAft>
                <a:spcPts val="1600"/>
              </a:spcAft>
              <a:buClr>
                <a:schemeClr val="lt1"/>
              </a:buClr>
              <a:buSzPts val="1600"/>
              <a:buFont typeface="Big Shoulders Text"/>
              <a:buChar char="■"/>
              <a:defRPr sz="1600">
                <a:solidFill>
                  <a:schemeClr val="lt1"/>
                </a:solidFill>
                <a:latin typeface="Big Shoulders Text"/>
                <a:ea typeface="Big Shoulders Text"/>
                <a:cs typeface="Big Shoulders Text"/>
                <a:sym typeface="Big Shoulders Tex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c-program-generate-random-number/"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jaynavadiya/CT111-LDPC-Coding" TargetMode="External"/><Relationship Id="rId2" Type="http://schemas.openxmlformats.org/officeDocument/2006/relationships/notesSlide" Target="../notesSlides/notesSlide44.xml"/><Relationship Id="rId1" Type="http://schemas.openxmlformats.org/officeDocument/2006/relationships/slideLayout" Target="../slideLayouts/slideLayout23.xml"/><Relationship Id="rId5" Type="http://schemas.openxmlformats.org/officeDocument/2006/relationships/image" Target="../media/image1.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1"/>
        <p:cNvGrpSpPr/>
        <p:nvPr/>
      </p:nvGrpSpPr>
      <p:grpSpPr>
        <a:xfrm>
          <a:off x="0" y="0"/>
          <a:ext cx="0" cy="0"/>
          <a:chOff x="0" y="0"/>
          <a:chExt cx="0" cy="0"/>
        </a:xfrm>
      </p:grpSpPr>
      <p:sp>
        <p:nvSpPr>
          <p:cNvPr id="742" name="Google Shape;742;p27"/>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CT111</a:t>
            </a:r>
            <a:endParaRPr/>
          </a:p>
          <a:p>
            <a:pPr marL="0" lvl="0" indent="0" algn="ctr" rtl="0">
              <a:spcBef>
                <a:spcPts val="0"/>
              </a:spcBef>
              <a:spcAft>
                <a:spcPts val="0"/>
              </a:spcAft>
              <a:buNone/>
            </a:pPr>
            <a:r>
              <a:rPr lang="en"/>
              <a:t>Project</a:t>
            </a:r>
            <a:endParaRPr/>
          </a:p>
        </p:txBody>
      </p:sp>
      <p:sp>
        <p:nvSpPr>
          <p:cNvPr id="743" name="Google Shape;743;p27"/>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xanium"/>
                <a:ea typeface="Oxanium"/>
                <a:cs typeface="Oxanium"/>
                <a:sym typeface="Oxanium"/>
              </a:rPr>
              <a:t>Presented by team 6 of group 6</a:t>
            </a:r>
            <a:endParaRPr>
              <a:latin typeface="Oxanium"/>
              <a:ea typeface="Oxanium"/>
              <a:cs typeface="Oxanium"/>
              <a:sym typeface="Oxanium"/>
            </a:endParaRPr>
          </a:p>
        </p:txBody>
      </p:sp>
      <p:sp>
        <p:nvSpPr>
          <p:cNvPr id="744" name="Google Shape;744;p27"/>
          <p:cNvSpPr txBox="1"/>
          <p:nvPr/>
        </p:nvSpPr>
        <p:spPr>
          <a:xfrm>
            <a:off x="2485650" y="4274650"/>
            <a:ext cx="417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Oxanium"/>
                <a:ea typeface="Oxanium"/>
                <a:cs typeface="Oxanium"/>
                <a:sym typeface="Oxanium"/>
              </a:rPr>
              <a:t>Date: 19</a:t>
            </a:r>
            <a:r>
              <a:rPr lang="en" b="1" baseline="30000">
                <a:solidFill>
                  <a:schemeClr val="lt1"/>
                </a:solidFill>
                <a:latin typeface="Oxanium"/>
                <a:ea typeface="Oxanium"/>
                <a:cs typeface="Oxanium"/>
                <a:sym typeface="Oxanium"/>
              </a:rPr>
              <a:t>th</a:t>
            </a:r>
            <a:r>
              <a:rPr lang="en" b="1" baseline="-25000">
                <a:solidFill>
                  <a:schemeClr val="lt1"/>
                </a:solidFill>
                <a:latin typeface="Oxanium"/>
                <a:ea typeface="Oxanium"/>
                <a:cs typeface="Oxanium"/>
                <a:sym typeface="Oxanium"/>
              </a:rPr>
              <a:t> </a:t>
            </a:r>
            <a:r>
              <a:rPr lang="en" b="1">
                <a:solidFill>
                  <a:schemeClr val="lt1"/>
                </a:solidFill>
                <a:latin typeface="Oxanium"/>
                <a:ea typeface="Oxanium"/>
                <a:cs typeface="Oxanium"/>
                <a:sym typeface="Oxanium"/>
              </a:rPr>
              <a:t>July 2021.</a:t>
            </a:r>
            <a:endParaRPr b="1">
              <a:solidFill>
                <a:schemeClr val="lt1"/>
              </a:solidFill>
              <a:latin typeface="Oxanium"/>
              <a:ea typeface="Oxanium"/>
              <a:cs typeface="Oxanium"/>
              <a:sym typeface="Oxanium"/>
            </a:endParaRPr>
          </a:p>
        </p:txBody>
      </p:sp>
      <p:pic>
        <p:nvPicPr>
          <p:cNvPr id="745" name="Google Shape;745;p27"/>
          <p:cNvPicPr preferRelativeResize="0"/>
          <p:nvPr/>
        </p:nvPicPr>
        <p:blipFill>
          <a:blip r:embed="rId3">
            <a:alphaModFix/>
          </a:blip>
          <a:stretch>
            <a:fillRect/>
          </a:stretch>
        </p:blipFill>
        <p:spPr>
          <a:xfrm>
            <a:off x="4012689" y="194500"/>
            <a:ext cx="1118625" cy="108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2"/>
                                        </p:tgtEl>
                                        <p:attrNameLst>
                                          <p:attrName>style.visibility</p:attrName>
                                        </p:attrNameLst>
                                      </p:cBhvr>
                                      <p:to>
                                        <p:strVal val="visible"/>
                                      </p:to>
                                    </p:set>
                                    <p:animEffect transition="in" filter="fade">
                                      <p:cBhvr>
                                        <p:cTn id="7" dur="1000"/>
                                        <p:tgtEl>
                                          <p:spTgt spid="742"/>
                                        </p:tgtEl>
                                      </p:cBhvr>
                                    </p:animEffect>
                                  </p:childTnLst>
                                </p:cTn>
                              </p:par>
                              <p:par>
                                <p:cTn id="8" presetID="10" presetClass="entr" presetSubtype="0" fill="hold" nodeType="withEffect">
                                  <p:stCondLst>
                                    <p:cond delay="0"/>
                                  </p:stCondLst>
                                  <p:childTnLst>
                                    <p:set>
                                      <p:cBhvr>
                                        <p:cTn id="9" dur="1" fill="hold">
                                          <p:stCondLst>
                                            <p:cond delay="0"/>
                                          </p:stCondLst>
                                        </p:cTn>
                                        <p:tgtEl>
                                          <p:spTgt spid="743"/>
                                        </p:tgtEl>
                                        <p:attrNameLst>
                                          <p:attrName>style.visibility</p:attrName>
                                        </p:attrNameLst>
                                      </p:cBhvr>
                                      <p:to>
                                        <p:strVal val="visible"/>
                                      </p:to>
                                    </p:set>
                                    <p:animEffect transition="in" filter="fade">
                                      <p:cBhvr>
                                        <p:cTn id="10" dur="1000"/>
                                        <p:tgtEl>
                                          <p:spTgt spid="743"/>
                                        </p:tgtEl>
                                      </p:cBhvr>
                                    </p:animEffect>
                                  </p:childTnLst>
                                </p:cTn>
                              </p:par>
                              <p:par>
                                <p:cTn id="11" presetID="10" presetClass="entr" presetSubtype="0" fill="hold" nodeType="withEffect">
                                  <p:stCondLst>
                                    <p:cond delay="0"/>
                                  </p:stCondLst>
                                  <p:childTnLst>
                                    <p:set>
                                      <p:cBhvr>
                                        <p:cTn id="12" dur="1" fill="hold">
                                          <p:stCondLst>
                                            <p:cond delay="0"/>
                                          </p:stCondLst>
                                        </p:cTn>
                                        <p:tgtEl>
                                          <p:spTgt spid="744"/>
                                        </p:tgtEl>
                                        <p:attrNameLst>
                                          <p:attrName>style.visibility</p:attrName>
                                        </p:attrNameLst>
                                      </p:cBhvr>
                                      <p:to>
                                        <p:strVal val="visible"/>
                                      </p:to>
                                    </p:set>
                                    <p:animEffect transition="in" filter="fade">
                                      <p:cBhvr>
                                        <p:cTn id="13" dur="1000"/>
                                        <p:tgtEl>
                                          <p:spTgt spid="744"/>
                                        </p:tgtEl>
                                      </p:cBhvr>
                                    </p:animEffect>
                                  </p:childTnLst>
                                </p:cTn>
                              </p:par>
                              <p:par>
                                <p:cTn id="14" presetID="10" presetClass="entr" presetSubtype="0" fill="hold" nodeType="withEffect">
                                  <p:stCondLst>
                                    <p:cond delay="0"/>
                                  </p:stCondLst>
                                  <p:childTnLst>
                                    <p:set>
                                      <p:cBhvr>
                                        <p:cTn id="15" dur="1" fill="hold">
                                          <p:stCondLst>
                                            <p:cond delay="0"/>
                                          </p:stCondLst>
                                        </p:cTn>
                                        <p:tgtEl>
                                          <p:spTgt spid="745"/>
                                        </p:tgtEl>
                                        <p:attrNameLst>
                                          <p:attrName>style.visibility</p:attrName>
                                        </p:attrNameLst>
                                      </p:cBhvr>
                                      <p:to>
                                        <p:strVal val="visible"/>
                                      </p:to>
                                    </p:set>
                                    <p:animEffect transition="in" filter="fade">
                                      <p:cBhvr>
                                        <p:cTn id="16" dur="400"/>
                                        <p:tgtEl>
                                          <p:spTgt spid="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6"/>
          <p:cNvSpPr txBox="1">
            <a:spLocks noGrp="1"/>
          </p:cNvSpPr>
          <p:nvPr>
            <p:ph type="subTitle" idx="5"/>
          </p:nvPr>
        </p:nvSpPr>
        <p:spPr>
          <a:xfrm>
            <a:off x="4598575" y="2037925"/>
            <a:ext cx="2187300" cy="6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Debugging skills</a:t>
            </a:r>
            <a:endParaRPr/>
          </a:p>
        </p:txBody>
      </p:sp>
      <p:sp>
        <p:nvSpPr>
          <p:cNvPr id="826" name="Google Shape;826;p36"/>
          <p:cNvSpPr txBox="1">
            <a:spLocks noGrp="1"/>
          </p:cNvSpPr>
          <p:nvPr>
            <p:ph type="subTitle" idx="2"/>
          </p:nvPr>
        </p:nvSpPr>
        <p:spPr>
          <a:xfrm>
            <a:off x="2235150" y="1849825"/>
            <a:ext cx="21873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LDPC Codes</a:t>
            </a:r>
            <a:endParaRPr/>
          </a:p>
        </p:txBody>
      </p:sp>
      <p:sp>
        <p:nvSpPr>
          <p:cNvPr id="827" name="Google Shape;827;p36"/>
          <p:cNvSpPr txBox="1">
            <a:spLocks noGrp="1"/>
          </p:cNvSpPr>
          <p:nvPr>
            <p:ph type="subTitle" idx="8"/>
          </p:nvPr>
        </p:nvSpPr>
        <p:spPr>
          <a:xfrm>
            <a:off x="2159838" y="3572574"/>
            <a:ext cx="21924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Patience</a:t>
            </a:r>
            <a:endParaRPr/>
          </a:p>
        </p:txBody>
      </p:sp>
      <p:sp>
        <p:nvSpPr>
          <p:cNvPr id="828" name="Google Shape;828;p36"/>
          <p:cNvSpPr txBox="1">
            <a:spLocks noGrp="1"/>
          </p:cNvSpPr>
          <p:nvPr>
            <p:ph type="subTitle" idx="14"/>
          </p:nvPr>
        </p:nvSpPr>
        <p:spPr>
          <a:xfrm>
            <a:off x="4598575" y="3356353"/>
            <a:ext cx="21873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work in a Team?</a:t>
            </a:r>
            <a:endParaRPr/>
          </a:p>
        </p:txBody>
      </p:sp>
      <p:sp>
        <p:nvSpPr>
          <p:cNvPr id="829" name="Google Shape;829;p36"/>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Main Learnings</a:t>
            </a:r>
            <a:endParaRPr/>
          </a:p>
        </p:txBody>
      </p:sp>
      <p:sp>
        <p:nvSpPr>
          <p:cNvPr id="830" name="Google Shape;830;p36"/>
          <p:cNvSpPr txBox="1">
            <a:spLocks noGrp="1"/>
          </p:cNvSpPr>
          <p:nvPr>
            <p:ph type="title"/>
          </p:nvPr>
        </p:nvSpPr>
        <p:spPr>
          <a:xfrm>
            <a:off x="2486100" y="1392700"/>
            <a:ext cx="16854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01</a:t>
            </a:r>
            <a:endParaRPr sz="4000"/>
          </a:p>
        </p:txBody>
      </p:sp>
      <p:sp>
        <p:nvSpPr>
          <p:cNvPr id="831" name="Google Shape;831;p36"/>
          <p:cNvSpPr txBox="1">
            <a:spLocks noGrp="1"/>
          </p:cNvSpPr>
          <p:nvPr>
            <p:ph type="title" idx="3"/>
          </p:nvPr>
        </p:nvSpPr>
        <p:spPr>
          <a:xfrm>
            <a:off x="4724125" y="1323850"/>
            <a:ext cx="1936200" cy="6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02</a:t>
            </a:r>
            <a:endParaRPr sz="4000"/>
          </a:p>
        </p:txBody>
      </p:sp>
      <p:sp>
        <p:nvSpPr>
          <p:cNvPr id="832" name="Google Shape;832;p36"/>
          <p:cNvSpPr txBox="1">
            <a:spLocks noGrp="1"/>
          </p:cNvSpPr>
          <p:nvPr>
            <p:ph type="title" idx="6"/>
          </p:nvPr>
        </p:nvSpPr>
        <p:spPr>
          <a:xfrm>
            <a:off x="2232600" y="2902550"/>
            <a:ext cx="2046900" cy="5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03</a:t>
            </a:r>
            <a:endParaRPr sz="4000"/>
          </a:p>
        </p:txBody>
      </p:sp>
      <p:sp>
        <p:nvSpPr>
          <p:cNvPr id="833" name="Google Shape;833;p36"/>
          <p:cNvSpPr txBox="1">
            <a:spLocks noGrp="1"/>
          </p:cNvSpPr>
          <p:nvPr>
            <p:ph type="title" idx="9"/>
          </p:nvPr>
        </p:nvSpPr>
        <p:spPr>
          <a:xfrm>
            <a:off x="4724125" y="2866700"/>
            <a:ext cx="1936200" cy="6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04</a:t>
            </a:r>
            <a:endParaRPr sz="4000"/>
          </a:p>
        </p:txBody>
      </p:sp>
      <p:sp>
        <p:nvSpPr>
          <p:cNvPr id="834" name="Google Shape;834;p36"/>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35" name="Google Shape;835;p36"/>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idx="5"/>
          </p:nvPr>
        </p:nvSpPr>
        <p:spPr>
          <a:xfrm>
            <a:off x="279475" y="525025"/>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Difficulties we faced</a:t>
            </a:r>
            <a:endParaRPr/>
          </a:p>
        </p:txBody>
      </p:sp>
      <p:grpSp>
        <p:nvGrpSpPr>
          <p:cNvPr id="841" name="Google Shape;841;p37"/>
          <p:cNvGrpSpPr/>
          <p:nvPr/>
        </p:nvGrpSpPr>
        <p:grpSpPr>
          <a:xfrm>
            <a:off x="5847375" y="354016"/>
            <a:ext cx="634500" cy="634500"/>
            <a:chOff x="5426325" y="1121991"/>
            <a:chExt cx="634500" cy="634500"/>
          </a:xfrm>
        </p:grpSpPr>
        <p:sp>
          <p:nvSpPr>
            <p:cNvPr id="842" name="Google Shape;842;p37"/>
            <p:cNvSpPr/>
            <p:nvPr/>
          </p:nvSpPr>
          <p:spPr>
            <a:xfrm>
              <a:off x="5426325" y="1121991"/>
              <a:ext cx="634500" cy="634500"/>
            </a:xfrm>
            <a:prstGeom prst="ellipse">
              <a:avLst/>
            </a:prstGeom>
            <a:noFill/>
            <a:ln w="19050" cap="flat" cmpd="sng">
              <a:solidFill>
                <a:schemeClr val="accent1"/>
              </a:solidFill>
              <a:prstDash val="solid"/>
              <a:round/>
              <a:headEnd type="none" w="sm" len="sm"/>
              <a:tailEnd type="none" w="sm" len="sm"/>
            </a:ln>
            <a:effectLst>
              <a:outerShdw blurRad="85725" algn="bl" rotWithShape="0">
                <a:schemeClr val="accent5">
                  <a:alpha val="8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538178" y="1234045"/>
              <a:ext cx="410786" cy="410383"/>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702114" y="1511374"/>
              <a:ext cx="68525" cy="68489"/>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662888" y="1297261"/>
              <a:ext cx="162688" cy="201511"/>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37"/>
          <p:cNvSpPr txBox="1"/>
          <p:nvPr/>
        </p:nvSpPr>
        <p:spPr>
          <a:xfrm>
            <a:off x="883900" y="1401900"/>
            <a:ext cx="7693500" cy="2954625"/>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dirty="0">
                <a:solidFill>
                  <a:schemeClr val="accent1"/>
                </a:solidFill>
                <a:latin typeface="Oxanium"/>
                <a:ea typeface="Oxanium"/>
                <a:cs typeface="Oxanium"/>
                <a:sym typeface="Oxanium"/>
              </a:rPr>
              <a:t>We did not have direct functions for Matrix and XOR operations because we decided to use C++.</a:t>
            </a:r>
            <a:endParaRPr sz="2000" dirty="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dirty="0">
                <a:solidFill>
                  <a:schemeClr val="accent1"/>
                </a:solidFill>
                <a:latin typeface="Oxanium"/>
                <a:ea typeface="Oxanium"/>
                <a:cs typeface="Oxanium"/>
                <a:sym typeface="Oxanium"/>
              </a:rPr>
              <a:t>Matrix computations were therefore harder to perform in C++.</a:t>
            </a:r>
            <a:endParaRPr sz="2000" dirty="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dirty="0">
                <a:solidFill>
                  <a:schemeClr val="accent1"/>
                </a:solidFill>
                <a:latin typeface="Oxanium"/>
                <a:ea typeface="Oxanium"/>
                <a:cs typeface="Oxanium"/>
                <a:sym typeface="Oxanium"/>
              </a:rPr>
              <a:t>Running Monte Carlo simulations sometimes crashed our computers and sometimes terminal was forcefully stopped by the computer giving us partial result of the simulations.</a:t>
            </a:r>
            <a:endParaRPr sz="2000" dirty="0">
              <a:solidFill>
                <a:schemeClr val="accent1"/>
              </a:solidFill>
              <a:latin typeface="Oxanium"/>
              <a:ea typeface="Oxanium"/>
              <a:cs typeface="Oxanium"/>
              <a:sym typeface="Oxanium"/>
            </a:endParaRPr>
          </a:p>
          <a:p>
            <a:pPr marL="457200" lvl="0" indent="0" algn="l" rtl="0">
              <a:spcBef>
                <a:spcPts val="0"/>
              </a:spcBef>
              <a:spcAft>
                <a:spcPts val="0"/>
              </a:spcAft>
              <a:buNone/>
            </a:pPr>
            <a:r>
              <a:rPr lang="en" sz="2000" dirty="0">
                <a:solidFill>
                  <a:schemeClr val="accent1"/>
                </a:solidFill>
                <a:latin typeface="Oxanium"/>
                <a:ea typeface="Oxanium"/>
                <a:cs typeface="Oxanium"/>
                <a:sym typeface="Oxanium"/>
              </a:rPr>
              <a:t>(showed </a:t>
            </a:r>
            <a:r>
              <a:rPr lang="en" sz="2000" dirty="0" err="1">
                <a:solidFill>
                  <a:schemeClr val="accent1"/>
                </a:solidFill>
                <a:latin typeface="Oxanium"/>
                <a:ea typeface="Oxanium"/>
                <a:cs typeface="Oxanium"/>
                <a:sym typeface="Oxanium"/>
              </a:rPr>
              <a:t>zsh</a:t>
            </a:r>
            <a:r>
              <a:rPr lang="en" sz="2000" dirty="0">
                <a:solidFill>
                  <a:schemeClr val="accent1"/>
                </a:solidFill>
                <a:latin typeface="Oxanium"/>
                <a:ea typeface="Oxanium"/>
                <a:cs typeface="Oxanium"/>
                <a:sym typeface="Oxanium"/>
              </a:rPr>
              <a:t>: killed )</a:t>
            </a:r>
            <a:endParaRPr sz="2000" dirty="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dirty="0">
                <a:solidFill>
                  <a:schemeClr val="accent1"/>
                </a:solidFill>
                <a:latin typeface="Oxanium"/>
                <a:ea typeface="Oxanium"/>
                <a:cs typeface="Oxanium"/>
                <a:sym typeface="Oxanium"/>
              </a:rPr>
              <a:t>Apart from this we also faced many issues which we </a:t>
            </a:r>
            <a:r>
              <a:rPr lang="en" sz="2000">
                <a:solidFill>
                  <a:schemeClr val="accent1"/>
                </a:solidFill>
                <a:latin typeface="Oxanium"/>
                <a:ea typeface="Oxanium"/>
                <a:cs typeface="Oxanium"/>
                <a:sym typeface="Oxanium"/>
              </a:rPr>
              <a:t>debugged later on.</a:t>
            </a:r>
            <a:endParaRPr sz="2000" dirty="0">
              <a:solidFill>
                <a:schemeClr val="accent1"/>
              </a:solidFill>
              <a:latin typeface="Oxanium"/>
              <a:ea typeface="Oxanium"/>
              <a:cs typeface="Oxanium"/>
              <a:sym typeface="Oxanium"/>
            </a:endParaRPr>
          </a:p>
        </p:txBody>
      </p:sp>
      <p:sp>
        <p:nvSpPr>
          <p:cNvPr id="847" name="Google Shape;847;p37"/>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48" name="Google Shape;848;p37"/>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38"/>
          <p:cNvSpPr txBox="1">
            <a:spLocks noGrp="1"/>
          </p:cNvSpPr>
          <p:nvPr>
            <p:ph type="title" idx="5"/>
          </p:nvPr>
        </p:nvSpPr>
        <p:spPr>
          <a:xfrm>
            <a:off x="1126150"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 to the problems</a:t>
            </a:r>
            <a:endParaRPr/>
          </a:p>
        </p:txBody>
      </p:sp>
      <p:grpSp>
        <p:nvGrpSpPr>
          <p:cNvPr id="854" name="Google Shape;854;p38"/>
          <p:cNvGrpSpPr/>
          <p:nvPr/>
        </p:nvGrpSpPr>
        <p:grpSpPr>
          <a:xfrm>
            <a:off x="2368763" y="368501"/>
            <a:ext cx="634500" cy="634500"/>
            <a:chOff x="3180138" y="3012276"/>
            <a:chExt cx="634500" cy="634500"/>
          </a:xfrm>
        </p:grpSpPr>
        <p:sp>
          <p:nvSpPr>
            <p:cNvPr id="855" name="Google Shape;855;p38"/>
            <p:cNvSpPr/>
            <p:nvPr/>
          </p:nvSpPr>
          <p:spPr>
            <a:xfrm>
              <a:off x="3180138" y="3012276"/>
              <a:ext cx="634500" cy="634500"/>
            </a:xfrm>
            <a:prstGeom prst="ellipse">
              <a:avLst/>
            </a:prstGeom>
            <a:noFill/>
            <a:ln w="19050" cap="flat" cmpd="sng">
              <a:solidFill>
                <a:schemeClr val="accent5"/>
              </a:solidFill>
              <a:prstDash val="solid"/>
              <a:round/>
              <a:headEnd type="none" w="sm" len="sm"/>
              <a:tailEnd type="none" w="sm" len="sm"/>
            </a:ln>
            <a:effectLst>
              <a:outerShdw blurRad="128588"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3291856" y="3130980"/>
              <a:ext cx="314903" cy="3153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3396972" y="3216826"/>
              <a:ext cx="125645" cy="108914"/>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377278" y="3261630"/>
              <a:ext cx="118119" cy="100509"/>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490764" y="3329469"/>
              <a:ext cx="211869" cy="21188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559411" y="3399806"/>
              <a:ext cx="72053" cy="72058"/>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410793" y="3250306"/>
              <a:ext cx="78312" cy="78775"/>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38"/>
          <p:cNvSpPr txBox="1"/>
          <p:nvPr/>
        </p:nvSpPr>
        <p:spPr>
          <a:xfrm>
            <a:off x="883900" y="1401900"/>
            <a:ext cx="76935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We performed the matrix operations manually by using loops in C++.</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Divided Monte-Carlo simulations in parts for using time efficiently.</a:t>
            </a:r>
            <a:endParaRPr sz="2000">
              <a:solidFill>
                <a:schemeClr val="accent1"/>
              </a:solidFill>
              <a:latin typeface="Oxanium"/>
              <a:ea typeface="Oxanium"/>
              <a:cs typeface="Oxanium"/>
              <a:sym typeface="Oxanium"/>
            </a:endParaRPr>
          </a:p>
          <a:p>
            <a:pPr marL="457200" lvl="0" indent="0" algn="l" rtl="0">
              <a:spcBef>
                <a:spcPts val="0"/>
              </a:spcBef>
              <a:spcAft>
                <a:spcPts val="0"/>
              </a:spcAft>
              <a:buNone/>
            </a:pPr>
            <a:r>
              <a:rPr lang="en" sz="2000">
                <a:solidFill>
                  <a:schemeClr val="accent1"/>
                </a:solidFill>
                <a:latin typeface="Oxanium"/>
                <a:ea typeface="Oxanium"/>
                <a:cs typeface="Oxanium"/>
                <a:sym typeface="Oxanium"/>
              </a:rPr>
              <a:t>(0-0.3, 0.31-0.6,0.61-1)</a:t>
            </a:r>
            <a:endParaRPr sz="2000">
              <a:solidFill>
                <a:schemeClr val="accent1"/>
              </a:solidFill>
              <a:latin typeface="Oxanium"/>
              <a:ea typeface="Oxanium"/>
              <a:cs typeface="Oxanium"/>
              <a:sym typeface="Oxanium"/>
            </a:endParaRPr>
          </a:p>
        </p:txBody>
      </p:sp>
      <p:sp>
        <p:nvSpPr>
          <p:cNvPr id="863" name="Google Shape;863;p38"/>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64" name="Google Shape;864;p38"/>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9"/>
          <p:cNvSpPr txBox="1">
            <a:spLocks noGrp="1"/>
          </p:cNvSpPr>
          <p:nvPr>
            <p:ph type="title" idx="9"/>
          </p:nvPr>
        </p:nvSpPr>
        <p:spPr>
          <a:xfrm>
            <a:off x="742200" y="749575"/>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Major Accomplishments</a:t>
            </a:r>
            <a:endParaRPr/>
          </a:p>
          <a:p>
            <a:pPr marL="0" lvl="0" indent="0" algn="ctr" rtl="0">
              <a:spcBef>
                <a:spcPts val="0"/>
              </a:spcBef>
              <a:spcAft>
                <a:spcPts val="0"/>
              </a:spcAft>
              <a:buNone/>
            </a:pPr>
            <a:r>
              <a:rPr lang="en"/>
              <a:t>(Novelty of our approach)</a:t>
            </a:r>
            <a:endParaRPr/>
          </a:p>
        </p:txBody>
      </p:sp>
      <p:sp>
        <p:nvSpPr>
          <p:cNvPr id="870" name="Google Shape;870;p39"/>
          <p:cNvSpPr txBox="1"/>
          <p:nvPr/>
        </p:nvSpPr>
        <p:spPr>
          <a:xfrm>
            <a:off x="1774950" y="1500075"/>
            <a:ext cx="5896800" cy="23397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We were able to obtain great time efficiency because of our algorithms expect </a:t>
            </a:r>
            <a:endParaRPr sz="2000">
              <a:solidFill>
                <a:schemeClr val="accent1"/>
              </a:solidFill>
              <a:latin typeface="Oxanium"/>
              <a:ea typeface="Oxanium"/>
              <a:cs typeface="Oxanium"/>
              <a:sym typeface="Oxanium"/>
            </a:endParaRPr>
          </a:p>
          <a:p>
            <a:pPr marL="457200" lvl="0" indent="0" algn="l" rtl="0">
              <a:spcBef>
                <a:spcPts val="0"/>
              </a:spcBef>
              <a:spcAft>
                <a:spcPts val="0"/>
              </a:spcAft>
              <a:buNone/>
            </a:pPr>
            <a:r>
              <a:rPr lang="en" sz="2000">
                <a:solidFill>
                  <a:schemeClr val="accent1"/>
                </a:solidFill>
                <a:latin typeface="Oxanium"/>
                <a:ea typeface="Oxanium"/>
                <a:cs typeface="Oxanium"/>
                <a:sym typeface="Oxanium"/>
              </a:rPr>
              <a:t>BSC hard decision decoding because we did not had to store messages of VN to CN or CN to VN anywhere else. We did that by only using h matrix itself. It reduced running time by quite a lot.</a:t>
            </a:r>
            <a:endParaRPr sz="2000">
              <a:solidFill>
                <a:schemeClr val="accent1"/>
              </a:solidFill>
              <a:latin typeface="Oxanium"/>
              <a:ea typeface="Oxanium"/>
              <a:cs typeface="Oxanium"/>
              <a:sym typeface="Oxanium"/>
            </a:endParaRPr>
          </a:p>
        </p:txBody>
      </p:sp>
      <p:sp>
        <p:nvSpPr>
          <p:cNvPr id="871" name="Google Shape;871;p39"/>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72" name="Google Shape;872;p39"/>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0"/>
          <p:cNvSpPr txBox="1">
            <a:spLocks noGrp="1"/>
          </p:cNvSpPr>
          <p:nvPr>
            <p:ph type="title"/>
          </p:nvPr>
        </p:nvSpPr>
        <p:spPr>
          <a:xfrm>
            <a:off x="692825" y="539525"/>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Roadmap for Project</a:t>
            </a:r>
            <a:endParaRPr/>
          </a:p>
        </p:txBody>
      </p:sp>
      <p:grpSp>
        <p:nvGrpSpPr>
          <p:cNvPr id="878" name="Google Shape;878;p40"/>
          <p:cNvGrpSpPr/>
          <p:nvPr/>
        </p:nvGrpSpPr>
        <p:grpSpPr>
          <a:xfrm>
            <a:off x="3273876" y="2446850"/>
            <a:ext cx="858894" cy="1193068"/>
            <a:chOff x="3969644" y="2440153"/>
            <a:chExt cx="225900" cy="313800"/>
          </a:xfrm>
        </p:grpSpPr>
        <p:cxnSp>
          <p:nvCxnSpPr>
            <p:cNvPr id="879" name="Google Shape;879;p40"/>
            <p:cNvCxnSpPr>
              <a:stCxn id="880" idx="4"/>
              <a:endCxn id="881" idx="0"/>
            </p:cNvCxnSpPr>
            <p:nvPr/>
          </p:nvCxnSpPr>
          <p:spPr>
            <a:xfrm>
              <a:off x="4082594" y="2666053"/>
              <a:ext cx="0" cy="87900"/>
            </a:xfrm>
            <a:prstGeom prst="straightConnector1">
              <a:avLst/>
            </a:prstGeom>
            <a:noFill/>
            <a:ln w="19050" cap="flat" cmpd="sng">
              <a:solidFill>
                <a:schemeClr val="lt2"/>
              </a:solidFill>
              <a:prstDash val="solid"/>
              <a:round/>
              <a:headEnd type="none" w="med" len="med"/>
              <a:tailEnd type="none" w="med" len="med"/>
            </a:ln>
          </p:spPr>
        </p:cxnSp>
        <p:sp>
          <p:nvSpPr>
            <p:cNvPr id="880" name="Google Shape;880;p40"/>
            <p:cNvSpPr/>
            <p:nvPr/>
          </p:nvSpPr>
          <p:spPr>
            <a:xfrm>
              <a:off x="3969644" y="2440153"/>
              <a:ext cx="225900" cy="22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998471" y="2468982"/>
              <a:ext cx="168300" cy="16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0"/>
          <p:cNvGrpSpPr/>
          <p:nvPr/>
        </p:nvGrpSpPr>
        <p:grpSpPr>
          <a:xfrm>
            <a:off x="5012095" y="2112654"/>
            <a:ext cx="857754" cy="1191927"/>
            <a:chOff x="4426818" y="2352253"/>
            <a:chExt cx="225600" cy="313500"/>
          </a:xfrm>
        </p:grpSpPr>
        <p:cxnSp>
          <p:nvCxnSpPr>
            <p:cNvPr id="884" name="Google Shape;884;p40"/>
            <p:cNvCxnSpPr>
              <a:stCxn id="885" idx="0"/>
              <a:endCxn id="886" idx="2"/>
            </p:cNvCxnSpPr>
            <p:nvPr/>
          </p:nvCxnSpPr>
          <p:spPr>
            <a:xfrm rot="10800000">
              <a:off x="4539618" y="2352253"/>
              <a:ext cx="0" cy="87900"/>
            </a:xfrm>
            <a:prstGeom prst="straightConnector1">
              <a:avLst/>
            </a:prstGeom>
            <a:noFill/>
            <a:ln w="19050" cap="flat" cmpd="sng">
              <a:solidFill>
                <a:schemeClr val="lt2"/>
              </a:solidFill>
              <a:prstDash val="solid"/>
              <a:round/>
              <a:headEnd type="none" w="med" len="med"/>
              <a:tailEnd type="none" w="med" len="med"/>
            </a:ln>
          </p:spPr>
        </p:cxnSp>
        <p:sp>
          <p:nvSpPr>
            <p:cNvPr id="885" name="Google Shape;885;p40"/>
            <p:cNvSpPr/>
            <p:nvPr/>
          </p:nvSpPr>
          <p:spPr>
            <a:xfrm>
              <a:off x="4426818" y="2440153"/>
              <a:ext cx="225600" cy="225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455644" y="2468982"/>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6750286" y="2446850"/>
            <a:ext cx="857700" cy="1192800"/>
            <a:chOff x="6750286" y="2446850"/>
            <a:chExt cx="857700" cy="1192800"/>
          </a:xfrm>
        </p:grpSpPr>
        <p:cxnSp>
          <p:nvCxnSpPr>
            <p:cNvPr id="889" name="Google Shape;889;p40"/>
            <p:cNvCxnSpPr>
              <a:stCxn id="890" idx="4"/>
              <a:endCxn id="891" idx="0"/>
            </p:cNvCxnSpPr>
            <p:nvPr/>
          </p:nvCxnSpPr>
          <p:spPr>
            <a:xfrm>
              <a:off x="7179136" y="3304550"/>
              <a:ext cx="0" cy="335100"/>
            </a:xfrm>
            <a:prstGeom prst="straightConnector1">
              <a:avLst/>
            </a:prstGeom>
            <a:noFill/>
            <a:ln w="19050" cap="flat" cmpd="sng">
              <a:solidFill>
                <a:schemeClr val="lt2"/>
              </a:solidFill>
              <a:prstDash val="solid"/>
              <a:round/>
              <a:headEnd type="none" w="med" len="med"/>
              <a:tailEnd type="none" w="med" len="med"/>
            </a:ln>
          </p:spPr>
        </p:cxnSp>
        <p:sp>
          <p:nvSpPr>
            <p:cNvPr id="890" name="Google Shape;890;p40"/>
            <p:cNvSpPr/>
            <p:nvPr/>
          </p:nvSpPr>
          <p:spPr>
            <a:xfrm>
              <a:off x="6750286" y="2446850"/>
              <a:ext cx="857700" cy="857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6859888" y="2556459"/>
              <a:ext cx="638700" cy="638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a:off x="1535963" y="2112427"/>
            <a:ext cx="858000" cy="1193100"/>
            <a:chOff x="1535963" y="2112427"/>
            <a:chExt cx="858000" cy="1193100"/>
          </a:xfrm>
        </p:grpSpPr>
        <p:sp>
          <p:nvSpPr>
            <p:cNvPr id="894" name="Google Shape;894;p40"/>
            <p:cNvSpPr/>
            <p:nvPr/>
          </p:nvSpPr>
          <p:spPr>
            <a:xfrm>
              <a:off x="1535963" y="2447227"/>
              <a:ext cx="858000" cy="85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1645582" y="2556854"/>
              <a:ext cx="639000" cy="63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6" name="Google Shape;896;p40"/>
            <p:cNvCxnSpPr>
              <a:stCxn id="894" idx="0"/>
              <a:endCxn id="897" idx="2"/>
            </p:cNvCxnSpPr>
            <p:nvPr/>
          </p:nvCxnSpPr>
          <p:spPr>
            <a:xfrm rot="10800000">
              <a:off x="1964663" y="2112427"/>
              <a:ext cx="300" cy="334800"/>
            </a:xfrm>
            <a:prstGeom prst="straightConnector1">
              <a:avLst/>
            </a:prstGeom>
            <a:noFill/>
            <a:ln w="19050" cap="flat" cmpd="sng">
              <a:solidFill>
                <a:schemeClr val="lt2"/>
              </a:solidFill>
              <a:prstDash val="solid"/>
              <a:round/>
              <a:headEnd type="none" w="med" len="med"/>
              <a:tailEnd type="none" w="med" len="med"/>
            </a:ln>
          </p:spPr>
        </p:cxnSp>
      </p:grpSp>
      <p:sp>
        <p:nvSpPr>
          <p:cNvPr id="898" name="Google Shape;898;p40"/>
          <p:cNvSpPr txBox="1"/>
          <p:nvPr/>
        </p:nvSpPr>
        <p:spPr>
          <a:xfrm>
            <a:off x="1140575" y="1632388"/>
            <a:ext cx="1648800" cy="1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Converting .mat to .txt</a:t>
            </a:r>
            <a:endParaRPr sz="2100">
              <a:solidFill>
                <a:schemeClr val="lt1"/>
              </a:solidFill>
              <a:latin typeface="Blinker"/>
              <a:ea typeface="Blinker"/>
              <a:cs typeface="Blinker"/>
              <a:sym typeface="Blinker"/>
            </a:endParaRPr>
          </a:p>
        </p:txBody>
      </p:sp>
      <p:sp>
        <p:nvSpPr>
          <p:cNvPr id="899" name="Google Shape;899;p40"/>
          <p:cNvSpPr txBox="1"/>
          <p:nvPr/>
        </p:nvSpPr>
        <p:spPr>
          <a:xfrm>
            <a:off x="4512625" y="1632388"/>
            <a:ext cx="1856700" cy="1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Implementing Decoders</a:t>
            </a:r>
            <a:endParaRPr sz="2100">
              <a:solidFill>
                <a:schemeClr val="lt1"/>
              </a:solidFill>
              <a:latin typeface="Blinker"/>
              <a:ea typeface="Blinker"/>
              <a:cs typeface="Blinker"/>
              <a:sym typeface="Blinker"/>
            </a:endParaRPr>
          </a:p>
        </p:txBody>
      </p:sp>
      <p:sp>
        <p:nvSpPr>
          <p:cNvPr id="881" name="Google Shape;881;p40"/>
          <p:cNvSpPr txBox="1"/>
          <p:nvPr/>
        </p:nvSpPr>
        <p:spPr>
          <a:xfrm>
            <a:off x="3040750" y="3639525"/>
            <a:ext cx="1324500" cy="88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Required functions for c++</a:t>
            </a:r>
            <a:endParaRPr sz="2100">
              <a:solidFill>
                <a:schemeClr val="lt1"/>
              </a:solidFill>
              <a:latin typeface="Blinker"/>
              <a:ea typeface="Blinker"/>
              <a:cs typeface="Blinker"/>
              <a:sym typeface="Blinker"/>
            </a:endParaRPr>
          </a:p>
        </p:txBody>
      </p:sp>
      <p:sp>
        <p:nvSpPr>
          <p:cNvPr id="891" name="Google Shape;891;p40"/>
          <p:cNvSpPr txBox="1"/>
          <p:nvPr/>
        </p:nvSpPr>
        <p:spPr>
          <a:xfrm>
            <a:off x="6354725" y="3639525"/>
            <a:ext cx="1648800" cy="7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Analysis of</a:t>
            </a:r>
            <a:endParaRPr sz="2100">
              <a:solidFill>
                <a:schemeClr val="lt1"/>
              </a:solidFill>
              <a:latin typeface="Blinker"/>
              <a:ea typeface="Blinker"/>
              <a:cs typeface="Blinker"/>
              <a:sym typeface="Blinker"/>
            </a:endParaRPr>
          </a:p>
          <a:p>
            <a:pPr marL="0" lvl="0" indent="0" algn="ctr" rtl="0">
              <a:spcBef>
                <a:spcPts val="0"/>
              </a:spcBef>
              <a:spcAft>
                <a:spcPts val="0"/>
              </a:spcAft>
              <a:buNone/>
            </a:pPr>
            <a:r>
              <a:rPr lang="en" sz="2100">
                <a:solidFill>
                  <a:schemeClr val="lt1"/>
                </a:solidFill>
                <a:latin typeface="Blinker"/>
                <a:ea typeface="Blinker"/>
                <a:cs typeface="Blinker"/>
                <a:sym typeface="Blinker"/>
              </a:rPr>
              <a:t>Decoders</a:t>
            </a:r>
            <a:endParaRPr sz="2100">
              <a:solidFill>
                <a:schemeClr val="lt1"/>
              </a:solidFill>
              <a:latin typeface="Blinker"/>
              <a:ea typeface="Blinker"/>
              <a:cs typeface="Blinker"/>
              <a:sym typeface="Blinker"/>
            </a:endParaRPr>
          </a:p>
        </p:txBody>
      </p:sp>
      <p:sp>
        <p:nvSpPr>
          <p:cNvPr id="900" name="Google Shape;900;p40"/>
          <p:cNvSpPr txBox="1">
            <a:spLocks noGrp="1"/>
          </p:cNvSpPr>
          <p:nvPr>
            <p:ph type="title" idx="4294967295"/>
          </p:nvPr>
        </p:nvSpPr>
        <p:spPr>
          <a:xfrm>
            <a:off x="1606317"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1"/>
                </a:solidFill>
              </a:rPr>
              <a:t>01</a:t>
            </a:r>
            <a:endParaRPr sz="3400">
              <a:solidFill>
                <a:schemeClr val="accent1"/>
              </a:solidFill>
            </a:endParaRPr>
          </a:p>
        </p:txBody>
      </p:sp>
      <p:cxnSp>
        <p:nvCxnSpPr>
          <p:cNvPr id="901" name="Google Shape;901;p40"/>
          <p:cNvCxnSpPr>
            <a:stCxn id="894" idx="6"/>
            <a:endCxn id="880" idx="2"/>
          </p:cNvCxnSpPr>
          <p:nvPr/>
        </p:nvCxnSpPr>
        <p:spPr>
          <a:xfrm>
            <a:off x="2393963" y="2876377"/>
            <a:ext cx="879900" cy="0"/>
          </a:xfrm>
          <a:prstGeom prst="straightConnector1">
            <a:avLst/>
          </a:prstGeom>
          <a:noFill/>
          <a:ln w="19050" cap="flat" cmpd="sng">
            <a:solidFill>
              <a:schemeClr val="lt2"/>
            </a:solidFill>
            <a:prstDash val="solid"/>
            <a:round/>
            <a:headEnd type="none" w="med" len="med"/>
            <a:tailEnd type="none" w="med" len="med"/>
          </a:ln>
        </p:spPr>
      </p:cxnSp>
      <p:cxnSp>
        <p:nvCxnSpPr>
          <p:cNvPr id="902" name="Google Shape;902;p40"/>
          <p:cNvCxnSpPr>
            <a:stCxn id="880" idx="6"/>
            <a:endCxn id="885" idx="2"/>
          </p:cNvCxnSpPr>
          <p:nvPr/>
        </p:nvCxnSpPr>
        <p:spPr>
          <a:xfrm rot="10800000" flipH="1">
            <a:off x="4132771" y="2875685"/>
            <a:ext cx="879300" cy="600"/>
          </a:xfrm>
          <a:prstGeom prst="straightConnector1">
            <a:avLst/>
          </a:prstGeom>
          <a:noFill/>
          <a:ln w="19050" cap="flat" cmpd="sng">
            <a:solidFill>
              <a:schemeClr val="lt2"/>
            </a:solidFill>
            <a:prstDash val="solid"/>
            <a:round/>
            <a:headEnd type="none" w="med" len="med"/>
            <a:tailEnd type="none" w="med" len="med"/>
          </a:ln>
        </p:spPr>
      </p:cxnSp>
      <p:cxnSp>
        <p:nvCxnSpPr>
          <p:cNvPr id="903" name="Google Shape;903;p40"/>
          <p:cNvCxnSpPr>
            <a:stCxn id="885" idx="6"/>
            <a:endCxn id="890" idx="2"/>
          </p:cNvCxnSpPr>
          <p:nvPr/>
        </p:nvCxnSpPr>
        <p:spPr>
          <a:xfrm>
            <a:off x="5869849" y="2875715"/>
            <a:ext cx="880500" cy="0"/>
          </a:xfrm>
          <a:prstGeom prst="straightConnector1">
            <a:avLst/>
          </a:prstGeom>
          <a:noFill/>
          <a:ln w="19050" cap="flat" cmpd="sng">
            <a:solidFill>
              <a:schemeClr val="lt2"/>
            </a:solidFill>
            <a:prstDash val="solid"/>
            <a:round/>
            <a:headEnd type="none" w="med" len="med"/>
            <a:tailEnd type="none" w="med" len="med"/>
          </a:ln>
        </p:spPr>
      </p:cxnSp>
      <p:sp>
        <p:nvSpPr>
          <p:cNvPr id="904" name="Google Shape;904;p40"/>
          <p:cNvSpPr txBox="1">
            <a:spLocks noGrp="1"/>
          </p:cNvSpPr>
          <p:nvPr>
            <p:ph type="title" idx="4294967295"/>
          </p:nvPr>
        </p:nvSpPr>
        <p:spPr>
          <a:xfrm>
            <a:off x="3344671"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3"/>
                </a:solidFill>
              </a:rPr>
              <a:t>02</a:t>
            </a:r>
            <a:endParaRPr sz="3400">
              <a:solidFill>
                <a:schemeClr val="accent3"/>
              </a:solidFill>
            </a:endParaRPr>
          </a:p>
        </p:txBody>
      </p:sp>
      <p:sp>
        <p:nvSpPr>
          <p:cNvPr id="905" name="Google Shape;905;p40"/>
          <p:cNvSpPr txBox="1">
            <a:spLocks noGrp="1"/>
          </p:cNvSpPr>
          <p:nvPr>
            <p:ph type="title" idx="4294967295"/>
          </p:nvPr>
        </p:nvSpPr>
        <p:spPr>
          <a:xfrm>
            <a:off x="5088609"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5"/>
                </a:solidFill>
              </a:rPr>
              <a:t>03</a:t>
            </a:r>
            <a:endParaRPr sz="3400">
              <a:solidFill>
                <a:schemeClr val="accent5"/>
              </a:solidFill>
            </a:endParaRPr>
          </a:p>
        </p:txBody>
      </p:sp>
      <p:sp>
        <p:nvSpPr>
          <p:cNvPr id="906" name="Google Shape;906;p40"/>
          <p:cNvSpPr txBox="1">
            <a:spLocks noGrp="1"/>
          </p:cNvSpPr>
          <p:nvPr>
            <p:ph type="title" idx="4294967295"/>
          </p:nvPr>
        </p:nvSpPr>
        <p:spPr>
          <a:xfrm>
            <a:off x="6820613"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6"/>
                </a:solidFill>
              </a:rPr>
              <a:t>04</a:t>
            </a:r>
            <a:endParaRPr sz="3400">
              <a:solidFill>
                <a:schemeClr val="accent6"/>
              </a:solidFill>
            </a:endParaRPr>
          </a:p>
        </p:txBody>
      </p:sp>
      <p:sp>
        <p:nvSpPr>
          <p:cNvPr id="907" name="Google Shape;907;p40"/>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08" name="Google Shape;908;p40"/>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8"/>
                                        </p:tgtEl>
                                        <p:attrNameLst>
                                          <p:attrName>style.visibility</p:attrName>
                                        </p:attrNameLst>
                                      </p:cBhvr>
                                      <p:to>
                                        <p:strVal val="visible"/>
                                      </p:to>
                                    </p:set>
                                    <p:animEffect transition="in" filter="wipe(down)">
                                      <p:cBhvr>
                                        <p:cTn id="7" dur="500"/>
                                        <p:tgtEl>
                                          <p:spTgt spid="878"/>
                                        </p:tgtEl>
                                      </p:cBhvr>
                                    </p:animEffect>
                                  </p:childTnLst>
                                </p:cTn>
                              </p:par>
                              <p:par>
                                <p:cTn id="8" presetID="22" presetClass="entr" presetSubtype="4" fill="hold" nodeType="withEffect">
                                  <p:stCondLst>
                                    <p:cond delay="0"/>
                                  </p:stCondLst>
                                  <p:childTnLst>
                                    <p:set>
                                      <p:cBhvr>
                                        <p:cTn id="9" dur="1" fill="hold">
                                          <p:stCondLst>
                                            <p:cond delay="0"/>
                                          </p:stCondLst>
                                        </p:cTn>
                                        <p:tgtEl>
                                          <p:spTgt spid="883"/>
                                        </p:tgtEl>
                                        <p:attrNameLst>
                                          <p:attrName>style.visibility</p:attrName>
                                        </p:attrNameLst>
                                      </p:cBhvr>
                                      <p:to>
                                        <p:strVal val="visible"/>
                                      </p:to>
                                    </p:set>
                                    <p:animEffect transition="in" filter="wipe(down)">
                                      <p:cBhvr>
                                        <p:cTn id="10" dur="500"/>
                                        <p:tgtEl>
                                          <p:spTgt spid="883"/>
                                        </p:tgtEl>
                                      </p:cBhvr>
                                    </p:animEffect>
                                  </p:childTnLst>
                                </p:cTn>
                              </p:par>
                              <p:par>
                                <p:cTn id="11" presetID="22" presetClass="entr" presetSubtype="4" fill="hold" nodeType="withEffect">
                                  <p:stCondLst>
                                    <p:cond delay="0"/>
                                  </p:stCondLst>
                                  <p:childTnLst>
                                    <p:set>
                                      <p:cBhvr>
                                        <p:cTn id="12" dur="1" fill="hold">
                                          <p:stCondLst>
                                            <p:cond delay="0"/>
                                          </p:stCondLst>
                                        </p:cTn>
                                        <p:tgtEl>
                                          <p:spTgt spid="888"/>
                                        </p:tgtEl>
                                        <p:attrNameLst>
                                          <p:attrName>style.visibility</p:attrName>
                                        </p:attrNameLst>
                                      </p:cBhvr>
                                      <p:to>
                                        <p:strVal val="visible"/>
                                      </p:to>
                                    </p:set>
                                    <p:animEffect transition="in" filter="wipe(down)">
                                      <p:cBhvr>
                                        <p:cTn id="13" dur="500"/>
                                        <p:tgtEl>
                                          <p:spTgt spid="888"/>
                                        </p:tgtEl>
                                      </p:cBhvr>
                                    </p:animEffect>
                                  </p:childTnLst>
                                </p:cTn>
                              </p:par>
                              <p:par>
                                <p:cTn id="14" presetID="22" presetClass="entr" presetSubtype="4" fill="hold" nodeType="withEffect">
                                  <p:stCondLst>
                                    <p:cond delay="0"/>
                                  </p:stCondLst>
                                  <p:childTnLst>
                                    <p:set>
                                      <p:cBhvr>
                                        <p:cTn id="15" dur="1" fill="hold">
                                          <p:stCondLst>
                                            <p:cond delay="0"/>
                                          </p:stCondLst>
                                        </p:cTn>
                                        <p:tgtEl>
                                          <p:spTgt spid="893"/>
                                        </p:tgtEl>
                                        <p:attrNameLst>
                                          <p:attrName>style.visibility</p:attrName>
                                        </p:attrNameLst>
                                      </p:cBhvr>
                                      <p:to>
                                        <p:strVal val="visible"/>
                                      </p:to>
                                    </p:set>
                                    <p:animEffect transition="in" filter="wipe(down)">
                                      <p:cBhvr>
                                        <p:cTn id="16" dur="500"/>
                                        <p:tgtEl>
                                          <p:spTgt spid="89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98"/>
                                        </p:tgtEl>
                                        <p:attrNameLst>
                                          <p:attrName>style.visibility</p:attrName>
                                        </p:attrNameLst>
                                      </p:cBhvr>
                                      <p:to>
                                        <p:strVal val="visible"/>
                                      </p:to>
                                    </p:set>
                                    <p:animEffect transition="in" filter="wipe(down)">
                                      <p:cBhvr>
                                        <p:cTn id="19" dur="500"/>
                                        <p:tgtEl>
                                          <p:spTgt spid="89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99"/>
                                        </p:tgtEl>
                                        <p:attrNameLst>
                                          <p:attrName>style.visibility</p:attrName>
                                        </p:attrNameLst>
                                      </p:cBhvr>
                                      <p:to>
                                        <p:strVal val="visible"/>
                                      </p:to>
                                    </p:set>
                                    <p:animEffect transition="in" filter="wipe(down)">
                                      <p:cBhvr>
                                        <p:cTn id="22" dur="500"/>
                                        <p:tgtEl>
                                          <p:spTgt spid="89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81"/>
                                        </p:tgtEl>
                                        <p:attrNameLst>
                                          <p:attrName>style.visibility</p:attrName>
                                        </p:attrNameLst>
                                      </p:cBhvr>
                                      <p:to>
                                        <p:strVal val="visible"/>
                                      </p:to>
                                    </p:set>
                                    <p:animEffect transition="in" filter="wipe(down)">
                                      <p:cBhvr>
                                        <p:cTn id="25" dur="500"/>
                                        <p:tgtEl>
                                          <p:spTgt spid="88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91"/>
                                        </p:tgtEl>
                                        <p:attrNameLst>
                                          <p:attrName>style.visibility</p:attrName>
                                        </p:attrNameLst>
                                      </p:cBhvr>
                                      <p:to>
                                        <p:strVal val="visible"/>
                                      </p:to>
                                    </p:set>
                                    <p:animEffect transition="in" filter="wipe(down)">
                                      <p:cBhvr>
                                        <p:cTn id="28" dur="500"/>
                                        <p:tgtEl>
                                          <p:spTgt spid="89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00"/>
                                        </p:tgtEl>
                                        <p:attrNameLst>
                                          <p:attrName>style.visibility</p:attrName>
                                        </p:attrNameLst>
                                      </p:cBhvr>
                                      <p:to>
                                        <p:strVal val="visible"/>
                                      </p:to>
                                    </p:set>
                                    <p:animEffect transition="in" filter="wipe(down)">
                                      <p:cBhvr>
                                        <p:cTn id="31" dur="500"/>
                                        <p:tgtEl>
                                          <p:spTgt spid="900"/>
                                        </p:tgtEl>
                                      </p:cBhvr>
                                    </p:animEffect>
                                  </p:childTnLst>
                                </p:cTn>
                              </p:par>
                              <p:par>
                                <p:cTn id="32" presetID="22" presetClass="entr" presetSubtype="4" fill="hold" nodeType="withEffect">
                                  <p:stCondLst>
                                    <p:cond delay="0"/>
                                  </p:stCondLst>
                                  <p:childTnLst>
                                    <p:set>
                                      <p:cBhvr>
                                        <p:cTn id="33" dur="1" fill="hold">
                                          <p:stCondLst>
                                            <p:cond delay="0"/>
                                          </p:stCondLst>
                                        </p:cTn>
                                        <p:tgtEl>
                                          <p:spTgt spid="901"/>
                                        </p:tgtEl>
                                        <p:attrNameLst>
                                          <p:attrName>style.visibility</p:attrName>
                                        </p:attrNameLst>
                                      </p:cBhvr>
                                      <p:to>
                                        <p:strVal val="visible"/>
                                      </p:to>
                                    </p:set>
                                    <p:animEffect transition="in" filter="wipe(down)">
                                      <p:cBhvr>
                                        <p:cTn id="34" dur="500"/>
                                        <p:tgtEl>
                                          <p:spTgt spid="901"/>
                                        </p:tgtEl>
                                      </p:cBhvr>
                                    </p:animEffect>
                                  </p:childTnLst>
                                </p:cTn>
                              </p:par>
                              <p:par>
                                <p:cTn id="35" presetID="22" presetClass="entr" presetSubtype="4" fill="hold" nodeType="withEffect">
                                  <p:stCondLst>
                                    <p:cond delay="0"/>
                                  </p:stCondLst>
                                  <p:childTnLst>
                                    <p:set>
                                      <p:cBhvr>
                                        <p:cTn id="36" dur="1" fill="hold">
                                          <p:stCondLst>
                                            <p:cond delay="0"/>
                                          </p:stCondLst>
                                        </p:cTn>
                                        <p:tgtEl>
                                          <p:spTgt spid="902"/>
                                        </p:tgtEl>
                                        <p:attrNameLst>
                                          <p:attrName>style.visibility</p:attrName>
                                        </p:attrNameLst>
                                      </p:cBhvr>
                                      <p:to>
                                        <p:strVal val="visible"/>
                                      </p:to>
                                    </p:set>
                                    <p:animEffect transition="in" filter="wipe(down)">
                                      <p:cBhvr>
                                        <p:cTn id="37" dur="500"/>
                                        <p:tgtEl>
                                          <p:spTgt spid="902"/>
                                        </p:tgtEl>
                                      </p:cBhvr>
                                    </p:animEffect>
                                  </p:childTnLst>
                                </p:cTn>
                              </p:par>
                              <p:par>
                                <p:cTn id="38" presetID="22" presetClass="entr" presetSubtype="4" fill="hold" nodeType="withEffect">
                                  <p:stCondLst>
                                    <p:cond delay="0"/>
                                  </p:stCondLst>
                                  <p:childTnLst>
                                    <p:set>
                                      <p:cBhvr>
                                        <p:cTn id="39" dur="1" fill="hold">
                                          <p:stCondLst>
                                            <p:cond delay="0"/>
                                          </p:stCondLst>
                                        </p:cTn>
                                        <p:tgtEl>
                                          <p:spTgt spid="903"/>
                                        </p:tgtEl>
                                        <p:attrNameLst>
                                          <p:attrName>style.visibility</p:attrName>
                                        </p:attrNameLst>
                                      </p:cBhvr>
                                      <p:to>
                                        <p:strVal val="visible"/>
                                      </p:to>
                                    </p:set>
                                    <p:animEffect transition="in" filter="wipe(down)">
                                      <p:cBhvr>
                                        <p:cTn id="40" dur="500"/>
                                        <p:tgtEl>
                                          <p:spTgt spid="90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04"/>
                                        </p:tgtEl>
                                        <p:attrNameLst>
                                          <p:attrName>style.visibility</p:attrName>
                                        </p:attrNameLst>
                                      </p:cBhvr>
                                      <p:to>
                                        <p:strVal val="visible"/>
                                      </p:to>
                                    </p:set>
                                    <p:animEffect transition="in" filter="wipe(down)">
                                      <p:cBhvr>
                                        <p:cTn id="43" dur="500"/>
                                        <p:tgtEl>
                                          <p:spTgt spid="90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05"/>
                                        </p:tgtEl>
                                        <p:attrNameLst>
                                          <p:attrName>style.visibility</p:attrName>
                                        </p:attrNameLst>
                                      </p:cBhvr>
                                      <p:to>
                                        <p:strVal val="visible"/>
                                      </p:to>
                                    </p:set>
                                    <p:animEffect transition="in" filter="wipe(down)">
                                      <p:cBhvr>
                                        <p:cTn id="46" dur="500"/>
                                        <p:tgtEl>
                                          <p:spTgt spid="90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6"/>
                                        </p:tgtEl>
                                        <p:attrNameLst>
                                          <p:attrName>style.visibility</p:attrName>
                                        </p:attrNameLst>
                                      </p:cBhvr>
                                      <p:to>
                                        <p:strVal val="visible"/>
                                      </p:to>
                                    </p:set>
                                    <p:animEffect transition="in" filter="wipe(down)">
                                      <p:cBhvr>
                                        <p:cTn id="49" dur="500"/>
                                        <p:tgtEl>
                                          <p:spTgt spid="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 grpId="0"/>
      <p:bldP spid="899" grpId="0"/>
      <p:bldP spid="881" grpId="0"/>
      <p:bldP spid="891" grpId="0"/>
      <p:bldP spid="900" grpId="0"/>
      <p:bldP spid="904" grpId="0"/>
      <p:bldP spid="905" grpId="0"/>
      <p:bldP spid="9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1"/>
          <p:cNvSpPr txBox="1">
            <a:spLocks noGrp="1"/>
          </p:cNvSpPr>
          <p:nvPr>
            <p:ph type="title"/>
          </p:nvPr>
        </p:nvSpPr>
        <p:spPr>
          <a:xfrm>
            <a:off x="692400"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Converting .mat to .txt</a:t>
            </a:r>
            <a:endParaRPr/>
          </a:p>
        </p:txBody>
      </p:sp>
      <p:sp>
        <p:nvSpPr>
          <p:cNvPr id="914" name="Google Shape;914;p41"/>
          <p:cNvSpPr txBox="1"/>
          <p:nvPr/>
        </p:nvSpPr>
        <p:spPr>
          <a:xfrm>
            <a:off x="708950" y="1290000"/>
            <a:ext cx="5012400" cy="29553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We had to convert .mat files to .txt files as there is no way to load .mat into c++ directly.</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To do so, we opened matlab and used </a:t>
            </a:r>
            <a:r>
              <a:rPr lang="en" sz="2000">
                <a:solidFill>
                  <a:schemeClr val="lt2"/>
                </a:solidFill>
                <a:latin typeface="Oxanium"/>
                <a:ea typeface="Oxanium"/>
                <a:cs typeface="Oxanium"/>
                <a:sym typeface="Oxanium"/>
              </a:rPr>
              <a:t>dlmwrite</a:t>
            </a:r>
            <a:r>
              <a:rPr lang="en" sz="2000">
                <a:solidFill>
                  <a:schemeClr val="accent1"/>
                </a:solidFill>
                <a:latin typeface="Oxanium"/>
                <a:ea typeface="Oxanium"/>
                <a:cs typeface="Oxanium"/>
                <a:sym typeface="Oxanium"/>
              </a:rPr>
              <a:t> function.</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This function writes the data in the .mat file to a .txt file.</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We then used this .txt file to read the data in C++. </a:t>
            </a:r>
            <a:endParaRPr sz="2000">
              <a:solidFill>
                <a:schemeClr val="accent1"/>
              </a:solidFill>
              <a:latin typeface="Oxanium"/>
              <a:ea typeface="Oxanium"/>
              <a:cs typeface="Oxanium"/>
              <a:sym typeface="Oxanium"/>
            </a:endParaRPr>
          </a:p>
        </p:txBody>
      </p:sp>
      <p:sp>
        <p:nvSpPr>
          <p:cNvPr id="915" name="Google Shape;915;p41"/>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16" name="Google Shape;916;p41"/>
          <p:cNvPicPr preferRelativeResize="0"/>
          <p:nvPr/>
        </p:nvPicPr>
        <p:blipFill>
          <a:blip r:embed="rId3">
            <a:alphaModFix/>
          </a:blip>
          <a:stretch>
            <a:fillRect/>
          </a:stretch>
        </p:blipFill>
        <p:spPr>
          <a:xfrm>
            <a:off x="3131816" y="4959275"/>
            <a:ext cx="166650" cy="160950"/>
          </a:xfrm>
          <a:prstGeom prst="rect">
            <a:avLst/>
          </a:prstGeom>
          <a:noFill/>
          <a:ln>
            <a:noFill/>
          </a:ln>
        </p:spPr>
      </p:pic>
      <p:pic>
        <p:nvPicPr>
          <p:cNvPr id="917" name="Google Shape;917;p41"/>
          <p:cNvPicPr preferRelativeResize="0"/>
          <p:nvPr/>
        </p:nvPicPr>
        <p:blipFill rotWithShape="1">
          <a:blip r:embed="rId4">
            <a:alphaModFix/>
          </a:blip>
          <a:srcRect b="10857"/>
          <a:stretch/>
        </p:blipFill>
        <p:spPr>
          <a:xfrm>
            <a:off x="5574975" y="1662036"/>
            <a:ext cx="2876626" cy="221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2"/>
          <p:cNvSpPr txBox="1"/>
          <p:nvPr/>
        </p:nvSpPr>
        <p:spPr>
          <a:xfrm>
            <a:off x="4891975" y="739350"/>
            <a:ext cx="41727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a:solidFill>
                  <a:schemeClr val="lt2"/>
                </a:solidFill>
                <a:latin typeface="Oxanium"/>
                <a:ea typeface="Oxanium"/>
                <a:cs typeface="Oxanium"/>
                <a:sym typeface="Oxanium"/>
              </a:rPr>
              <a:t>Loading .txt file in C++</a:t>
            </a:r>
            <a:endParaRPr sz="2300">
              <a:solidFill>
                <a:schemeClr val="lt2"/>
              </a:solidFill>
              <a:latin typeface="Oxanium"/>
              <a:ea typeface="Oxanium"/>
              <a:cs typeface="Oxanium"/>
              <a:sym typeface="Oxanium"/>
            </a:endParaRPr>
          </a:p>
        </p:txBody>
      </p:sp>
      <p:pic>
        <p:nvPicPr>
          <p:cNvPr id="923" name="Google Shape;923;p42"/>
          <p:cNvPicPr preferRelativeResize="0"/>
          <p:nvPr/>
        </p:nvPicPr>
        <p:blipFill>
          <a:blip r:embed="rId3">
            <a:alphaModFix/>
          </a:blip>
          <a:stretch>
            <a:fillRect/>
          </a:stretch>
        </p:blipFill>
        <p:spPr>
          <a:xfrm>
            <a:off x="143300" y="739350"/>
            <a:ext cx="4685274" cy="3664801"/>
          </a:xfrm>
          <a:prstGeom prst="rect">
            <a:avLst/>
          </a:prstGeom>
          <a:noFill/>
          <a:ln>
            <a:noFill/>
          </a:ln>
        </p:spPr>
      </p:pic>
      <p:sp>
        <p:nvSpPr>
          <p:cNvPr id="924" name="Google Shape;924;p42"/>
          <p:cNvSpPr txBox="1"/>
          <p:nvPr/>
        </p:nvSpPr>
        <p:spPr>
          <a:xfrm>
            <a:off x="4948975" y="1956000"/>
            <a:ext cx="41157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accent1"/>
              </a:buClr>
              <a:buSzPts val="1700"/>
              <a:buFont typeface="Oxanium"/>
              <a:buChar char="-"/>
            </a:pPr>
            <a:r>
              <a:rPr lang="en" sz="1700">
                <a:solidFill>
                  <a:schemeClr val="accent1"/>
                </a:solidFill>
                <a:latin typeface="Oxanium"/>
                <a:ea typeface="Oxanium"/>
                <a:cs typeface="Oxanium"/>
                <a:sym typeface="Oxanium"/>
              </a:rPr>
              <a:t>We used the code given on the left for loading .txt files in C++.</a:t>
            </a:r>
            <a:endParaRPr sz="1700">
              <a:solidFill>
                <a:schemeClr val="accent1"/>
              </a:solidFill>
              <a:latin typeface="Oxanium"/>
              <a:ea typeface="Oxanium"/>
              <a:cs typeface="Oxanium"/>
              <a:sym typeface="Oxanium"/>
            </a:endParaRPr>
          </a:p>
          <a:p>
            <a:pPr marL="457200" lvl="0" indent="-336550" algn="l" rtl="0">
              <a:spcBef>
                <a:spcPts val="0"/>
              </a:spcBef>
              <a:spcAft>
                <a:spcPts val="0"/>
              </a:spcAft>
              <a:buClr>
                <a:schemeClr val="accent1"/>
              </a:buClr>
              <a:buSzPts val="1700"/>
              <a:buFont typeface="Oxanium"/>
              <a:buChar char="-"/>
            </a:pPr>
            <a:r>
              <a:rPr lang="en" sz="1700">
                <a:solidFill>
                  <a:schemeClr val="accent1"/>
                </a:solidFill>
                <a:latin typeface="Oxanium"/>
                <a:ea typeface="Oxanium"/>
                <a:cs typeface="Oxanium"/>
                <a:sym typeface="Oxanium"/>
              </a:rPr>
              <a:t>It was stored in a 2d vector (Matrix) named h.</a:t>
            </a:r>
            <a:endParaRPr sz="1700">
              <a:solidFill>
                <a:schemeClr val="accent1"/>
              </a:solidFill>
              <a:latin typeface="Oxanium"/>
              <a:ea typeface="Oxanium"/>
              <a:cs typeface="Oxanium"/>
              <a:sym typeface="Oxanium"/>
            </a:endParaRPr>
          </a:p>
        </p:txBody>
      </p:sp>
      <p:sp>
        <p:nvSpPr>
          <p:cNvPr id="925" name="Google Shape;925;p42"/>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26" name="Google Shape;926;p42"/>
          <p:cNvPicPr preferRelativeResize="0"/>
          <p:nvPr/>
        </p:nvPicPr>
        <p:blipFill>
          <a:blip r:embed="rId4">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3"/>
          <p:cNvSpPr txBox="1">
            <a:spLocks noGrp="1"/>
          </p:cNvSpPr>
          <p:nvPr>
            <p:ph type="title"/>
          </p:nvPr>
        </p:nvSpPr>
        <p:spPr>
          <a:xfrm>
            <a:off x="2299500" y="1444475"/>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Channels</a:t>
            </a:r>
            <a:endParaRPr/>
          </a:p>
        </p:txBody>
      </p:sp>
      <p:sp>
        <p:nvSpPr>
          <p:cNvPr id="932" name="Google Shape;932;p43"/>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33" name="Google Shape;933;p43"/>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4"/>
          <p:cNvSpPr txBox="1"/>
          <p:nvPr/>
        </p:nvSpPr>
        <p:spPr>
          <a:xfrm>
            <a:off x="-166625" y="276050"/>
            <a:ext cx="3513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solidFill>
                  <a:schemeClr val="lt2"/>
                </a:solidFill>
                <a:latin typeface="Oxanium"/>
                <a:ea typeface="Oxanium"/>
                <a:cs typeface="Oxanium"/>
                <a:sym typeface="Oxanium"/>
              </a:rPr>
              <a:t>BEC Channel (Soft)</a:t>
            </a:r>
            <a:endParaRPr sz="2000" dirty="0">
              <a:solidFill>
                <a:schemeClr val="lt2"/>
              </a:solidFill>
              <a:latin typeface="Oxanium"/>
              <a:ea typeface="Oxanium"/>
              <a:cs typeface="Oxanium"/>
              <a:sym typeface="Oxanium"/>
            </a:endParaRPr>
          </a:p>
        </p:txBody>
      </p:sp>
      <p:pic>
        <p:nvPicPr>
          <p:cNvPr id="939" name="Google Shape;939;p44"/>
          <p:cNvPicPr preferRelativeResize="0"/>
          <p:nvPr/>
        </p:nvPicPr>
        <p:blipFill>
          <a:blip r:embed="rId3">
            <a:alphaModFix/>
          </a:blip>
          <a:stretch>
            <a:fillRect/>
          </a:stretch>
        </p:blipFill>
        <p:spPr>
          <a:xfrm>
            <a:off x="3485588" y="1174050"/>
            <a:ext cx="2234875" cy="3433099"/>
          </a:xfrm>
          <a:prstGeom prst="rect">
            <a:avLst/>
          </a:prstGeom>
          <a:noFill/>
          <a:ln>
            <a:noFill/>
          </a:ln>
        </p:spPr>
      </p:pic>
      <p:pic>
        <p:nvPicPr>
          <p:cNvPr id="940" name="Google Shape;940;p44"/>
          <p:cNvPicPr preferRelativeResize="0"/>
          <p:nvPr/>
        </p:nvPicPr>
        <p:blipFill>
          <a:blip r:embed="rId4">
            <a:alphaModFix/>
          </a:blip>
          <a:stretch>
            <a:fillRect/>
          </a:stretch>
        </p:blipFill>
        <p:spPr>
          <a:xfrm>
            <a:off x="430875" y="1174050"/>
            <a:ext cx="2476825" cy="3433100"/>
          </a:xfrm>
          <a:prstGeom prst="rect">
            <a:avLst/>
          </a:prstGeom>
          <a:noFill/>
          <a:ln>
            <a:noFill/>
          </a:ln>
        </p:spPr>
      </p:pic>
      <p:sp>
        <p:nvSpPr>
          <p:cNvPr id="941" name="Google Shape;941;p44"/>
          <p:cNvSpPr txBox="1"/>
          <p:nvPr/>
        </p:nvSpPr>
        <p:spPr>
          <a:xfrm>
            <a:off x="2815488" y="319525"/>
            <a:ext cx="3513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Channel</a:t>
            </a:r>
            <a:endParaRPr sz="2000">
              <a:solidFill>
                <a:schemeClr val="lt2"/>
              </a:solidFill>
              <a:latin typeface="Oxanium"/>
              <a:ea typeface="Oxanium"/>
              <a:cs typeface="Oxanium"/>
              <a:sym typeface="Oxanium"/>
            </a:endParaRPr>
          </a:p>
        </p:txBody>
      </p:sp>
      <p:sp>
        <p:nvSpPr>
          <p:cNvPr id="942" name="Google Shape;942;p44"/>
          <p:cNvSpPr txBox="1"/>
          <p:nvPr/>
        </p:nvSpPr>
        <p:spPr>
          <a:xfrm>
            <a:off x="5670038" y="319525"/>
            <a:ext cx="3513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Random function</a:t>
            </a:r>
            <a:endParaRPr sz="2000">
              <a:solidFill>
                <a:schemeClr val="lt2"/>
              </a:solidFill>
              <a:latin typeface="Oxanium"/>
              <a:ea typeface="Oxanium"/>
              <a:cs typeface="Oxanium"/>
              <a:sym typeface="Oxanium"/>
            </a:endParaRPr>
          </a:p>
        </p:txBody>
      </p:sp>
      <p:pic>
        <p:nvPicPr>
          <p:cNvPr id="943" name="Google Shape;943;p44"/>
          <p:cNvPicPr preferRelativeResize="0"/>
          <p:nvPr/>
        </p:nvPicPr>
        <p:blipFill>
          <a:blip r:embed="rId5">
            <a:alphaModFix/>
          </a:blip>
          <a:stretch>
            <a:fillRect/>
          </a:stretch>
        </p:blipFill>
        <p:spPr>
          <a:xfrm>
            <a:off x="5998400" y="2019538"/>
            <a:ext cx="2856293" cy="110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45"/>
          <p:cNvSpPr txBox="1">
            <a:spLocks noGrp="1"/>
          </p:cNvSpPr>
          <p:nvPr>
            <p:ph type="title"/>
          </p:nvPr>
        </p:nvSpPr>
        <p:spPr>
          <a:xfrm>
            <a:off x="2299500" y="1444475"/>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Decoding Algorithms</a:t>
            </a:r>
            <a:endParaRPr/>
          </a:p>
        </p:txBody>
      </p:sp>
      <p:sp>
        <p:nvSpPr>
          <p:cNvPr id="949" name="Google Shape;949;p45"/>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50" name="Google Shape;950;p45"/>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8"/>
          <p:cNvSpPr txBox="1">
            <a:spLocks noGrp="1"/>
          </p:cNvSpPr>
          <p:nvPr>
            <p:ph type="title" idx="7"/>
          </p:nvPr>
        </p:nvSpPr>
        <p:spPr>
          <a:xfrm>
            <a:off x="2146650" y="531300"/>
            <a:ext cx="48507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Honor Code</a:t>
            </a:r>
            <a:endParaRPr/>
          </a:p>
        </p:txBody>
      </p:sp>
      <p:sp>
        <p:nvSpPr>
          <p:cNvPr id="751" name="Google Shape;751;p28"/>
          <p:cNvSpPr txBox="1"/>
          <p:nvPr/>
        </p:nvSpPr>
        <p:spPr>
          <a:xfrm>
            <a:off x="1677900" y="1339275"/>
            <a:ext cx="5788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accent3"/>
                </a:solidFill>
                <a:latin typeface="Blinker"/>
                <a:ea typeface="Blinker"/>
                <a:cs typeface="Blinker"/>
                <a:sym typeface="Blinker"/>
              </a:rPr>
              <a:t>We declare that</a:t>
            </a:r>
            <a:endParaRPr sz="2400">
              <a:solidFill>
                <a:schemeClr val="accent3"/>
              </a:solidFill>
              <a:latin typeface="Blinker"/>
              <a:ea typeface="Blinker"/>
              <a:cs typeface="Blinker"/>
              <a:sym typeface="Blinker"/>
            </a:endParaRPr>
          </a:p>
          <a:p>
            <a:pPr marL="457200" lvl="0" indent="-349250" algn="l" rtl="0">
              <a:spcBef>
                <a:spcPts val="0"/>
              </a:spcBef>
              <a:spcAft>
                <a:spcPts val="0"/>
              </a:spcAft>
              <a:buClr>
                <a:schemeClr val="accent3"/>
              </a:buClr>
              <a:buSzPts val="1900"/>
              <a:buFont typeface="Blinker"/>
              <a:buChar char="-"/>
            </a:pPr>
            <a:r>
              <a:rPr lang="en" sz="1900">
                <a:solidFill>
                  <a:schemeClr val="accent3"/>
                </a:solidFill>
                <a:latin typeface="Blinker"/>
                <a:ea typeface="Blinker"/>
                <a:cs typeface="Blinker"/>
                <a:sym typeface="Blinker"/>
              </a:rPr>
              <a:t>The work that we are presenting is our own</a:t>
            </a:r>
            <a:endParaRPr sz="1900">
              <a:solidFill>
                <a:schemeClr val="accent3"/>
              </a:solidFill>
              <a:latin typeface="Blinker"/>
              <a:ea typeface="Blinker"/>
              <a:cs typeface="Blinker"/>
              <a:sym typeface="Blinker"/>
            </a:endParaRPr>
          </a:p>
          <a:p>
            <a:pPr marL="457200" lvl="0" indent="0" algn="l" rtl="0">
              <a:spcBef>
                <a:spcPts val="0"/>
              </a:spcBef>
              <a:spcAft>
                <a:spcPts val="0"/>
              </a:spcAft>
              <a:buNone/>
            </a:pPr>
            <a:r>
              <a:rPr lang="en" sz="1900">
                <a:solidFill>
                  <a:schemeClr val="accent3"/>
                </a:solidFill>
                <a:latin typeface="Blinker"/>
                <a:ea typeface="Blinker"/>
                <a:cs typeface="Blinker"/>
                <a:sym typeface="Blinker"/>
              </a:rPr>
              <a:t>work. We have not copied the work (the code, </a:t>
            </a:r>
            <a:endParaRPr sz="1900">
              <a:solidFill>
                <a:schemeClr val="accent3"/>
              </a:solidFill>
              <a:latin typeface="Blinker"/>
              <a:ea typeface="Blinker"/>
              <a:cs typeface="Blinker"/>
              <a:sym typeface="Blinker"/>
            </a:endParaRPr>
          </a:p>
          <a:p>
            <a:pPr marL="457200" lvl="0" indent="0" algn="l" rtl="0">
              <a:spcBef>
                <a:spcPts val="0"/>
              </a:spcBef>
              <a:spcAft>
                <a:spcPts val="0"/>
              </a:spcAft>
              <a:buNone/>
            </a:pPr>
            <a:r>
              <a:rPr lang="en" sz="1900">
                <a:solidFill>
                  <a:schemeClr val="accent3"/>
                </a:solidFill>
                <a:latin typeface="Blinker"/>
                <a:ea typeface="Blinker"/>
                <a:cs typeface="Blinker"/>
                <a:sym typeface="Blinker"/>
              </a:rPr>
              <a:t>the results, etc.) that someone else has done.</a:t>
            </a:r>
            <a:endParaRPr sz="1900">
              <a:solidFill>
                <a:schemeClr val="accent3"/>
              </a:solidFill>
              <a:latin typeface="Blinker"/>
              <a:ea typeface="Blinker"/>
              <a:cs typeface="Blinker"/>
              <a:sym typeface="Blinker"/>
            </a:endParaRPr>
          </a:p>
          <a:p>
            <a:pPr marL="457200" lvl="0" indent="-349250" algn="l" rtl="0">
              <a:spcBef>
                <a:spcPts val="0"/>
              </a:spcBef>
              <a:spcAft>
                <a:spcPts val="0"/>
              </a:spcAft>
              <a:buClr>
                <a:schemeClr val="accent3"/>
              </a:buClr>
              <a:buSzPts val="1900"/>
              <a:buFont typeface="Blinker"/>
              <a:buChar char="-"/>
            </a:pPr>
            <a:r>
              <a:rPr lang="en" sz="1900">
                <a:solidFill>
                  <a:schemeClr val="accent3"/>
                </a:solidFill>
                <a:latin typeface="Blinker"/>
                <a:ea typeface="Blinker"/>
                <a:cs typeface="Blinker"/>
                <a:sym typeface="Blinker"/>
              </a:rPr>
              <a:t>Concepts, understanding and insights we will be describing are our own.</a:t>
            </a:r>
            <a:endParaRPr sz="1900">
              <a:solidFill>
                <a:schemeClr val="accent3"/>
              </a:solidFill>
              <a:latin typeface="Blinker"/>
              <a:ea typeface="Blinker"/>
              <a:cs typeface="Blinker"/>
              <a:sym typeface="Blinker"/>
            </a:endParaRPr>
          </a:p>
          <a:p>
            <a:pPr marL="457200" lvl="0" indent="-349250" algn="l" rtl="0">
              <a:spcBef>
                <a:spcPts val="0"/>
              </a:spcBef>
              <a:spcAft>
                <a:spcPts val="0"/>
              </a:spcAft>
              <a:buClr>
                <a:schemeClr val="accent3"/>
              </a:buClr>
              <a:buSzPts val="1900"/>
              <a:buFont typeface="Blinker"/>
              <a:buChar char="-"/>
            </a:pPr>
            <a:r>
              <a:rPr lang="en" sz="1900">
                <a:solidFill>
                  <a:schemeClr val="accent3"/>
                </a:solidFill>
                <a:latin typeface="Blinker"/>
                <a:ea typeface="Blinker"/>
                <a:cs typeface="Blinker"/>
                <a:sym typeface="Blinker"/>
              </a:rPr>
              <a:t>We make this pledge truthfully. We know that violation of this solemn pledge can carry Grave consequences.</a:t>
            </a:r>
            <a:endParaRPr sz="1900">
              <a:solidFill>
                <a:schemeClr val="accent3"/>
              </a:solidFill>
              <a:latin typeface="Blinker"/>
              <a:ea typeface="Blinker"/>
              <a:cs typeface="Blinker"/>
              <a:sym typeface="Blinker"/>
            </a:endParaRPr>
          </a:p>
        </p:txBody>
      </p:sp>
      <p:sp>
        <p:nvSpPr>
          <p:cNvPr id="752" name="Google Shape;752;p28"/>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753" name="Google Shape;753;p28"/>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0"/>
                                        </p:tgtEl>
                                        <p:attrNameLst>
                                          <p:attrName>style.visibility</p:attrName>
                                        </p:attrNameLst>
                                      </p:cBhvr>
                                      <p:to>
                                        <p:strVal val="visible"/>
                                      </p:to>
                                    </p:set>
                                    <p:animEffect transition="in" filter="fade">
                                      <p:cBhvr>
                                        <p:cTn id="7" dur="1000"/>
                                        <p:tgtEl>
                                          <p:spTgt spid="750"/>
                                        </p:tgtEl>
                                      </p:cBhvr>
                                    </p:animEffect>
                                  </p:childTnLst>
                                </p:cTn>
                              </p:par>
                              <p:par>
                                <p:cTn id="8" presetID="10" presetClass="entr" presetSubtype="0" fill="hold" nodeType="withEffect">
                                  <p:stCondLst>
                                    <p:cond delay="0"/>
                                  </p:stCondLst>
                                  <p:childTnLst>
                                    <p:set>
                                      <p:cBhvr>
                                        <p:cTn id="9" dur="1" fill="hold">
                                          <p:stCondLst>
                                            <p:cond delay="0"/>
                                          </p:stCondLst>
                                        </p:cTn>
                                        <p:tgtEl>
                                          <p:spTgt spid="751"/>
                                        </p:tgtEl>
                                        <p:attrNameLst>
                                          <p:attrName>style.visibility</p:attrName>
                                        </p:attrNameLst>
                                      </p:cBhvr>
                                      <p:to>
                                        <p:strVal val="visible"/>
                                      </p:to>
                                    </p:set>
                                    <p:animEffect transition="in" filter="fade">
                                      <p:cBhvr>
                                        <p:cTn id="10" dur="3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6"/>
          <p:cNvSpPr txBox="1"/>
          <p:nvPr/>
        </p:nvSpPr>
        <p:spPr>
          <a:xfrm>
            <a:off x="565800" y="232300"/>
            <a:ext cx="8012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Hard Decision Decoding</a:t>
            </a:r>
            <a:endParaRPr sz="2000">
              <a:solidFill>
                <a:schemeClr val="lt2"/>
              </a:solidFill>
              <a:latin typeface="Oxanium"/>
              <a:ea typeface="Oxanium"/>
              <a:cs typeface="Oxanium"/>
              <a:sym typeface="Oxanium"/>
            </a:endParaRPr>
          </a:p>
        </p:txBody>
      </p:sp>
      <p:sp>
        <p:nvSpPr>
          <p:cNvPr id="956" name="Google Shape;956;p46"/>
          <p:cNvSpPr txBox="1"/>
          <p:nvPr/>
        </p:nvSpPr>
        <p:spPr>
          <a:xfrm flipH="1">
            <a:off x="0" y="793800"/>
            <a:ext cx="9144000" cy="552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Clr>
                <a:schemeClr val="accent1"/>
              </a:buClr>
              <a:buSzPts val="1800"/>
              <a:buChar char="●"/>
            </a:pPr>
            <a:r>
              <a:rPr lang="en" sz="1800" dirty="0">
                <a:solidFill>
                  <a:schemeClr val="accent1"/>
                </a:solidFill>
              </a:rPr>
              <a:t>At the very </a:t>
            </a:r>
            <a:r>
              <a:rPr lang="en" sz="1800" dirty="0" err="1">
                <a:solidFill>
                  <a:schemeClr val="accent1"/>
                </a:solidFill>
              </a:rPr>
              <a:t>ﬁrst,we</a:t>
            </a:r>
            <a:r>
              <a:rPr lang="en" sz="1800" dirty="0">
                <a:solidFill>
                  <a:schemeClr val="accent1"/>
                </a:solidFill>
              </a:rPr>
              <a:t> will load the variable nodes with message from the channel.</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After this, all the variable nodes will pass the message to their respective check nodes.</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Then we will start iteration through check nodes.</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If there is one erasure in the check node </a:t>
            </a:r>
            <a:r>
              <a:rPr lang="en" sz="1800" dirty="0" err="1">
                <a:solidFill>
                  <a:schemeClr val="accent1"/>
                </a:solidFill>
              </a:rPr>
              <a:t>then,the</a:t>
            </a:r>
            <a:r>
              <a:rPr lang="en" sz="1800" dirty="0">
                <a:solidFill>
                  <a:schemeClr val="accent1"/>
                </a:solidFill>
              </a:rPr>
              <a:t> value of that erased node will be </a:t>
            </a:r>
            <a:r>
              <a:rPr lang="en" sz="1800" b="1" dirty="0">
                <a:solidFill>
                  <a:schemeClr val="lt2"/>
                </a:solidFill>
              </a:rPr>
              <a:t>modulo two  sum</a:t>
            </a:r>
            <a:r>
              <a:rPr lang="en" sz="1200" dirty="0"/>
              <a:t>·</a:t>
            </a:r>
            <a:r>
              <a:rPr lang="en" sz="700" dirty="0">
                <a:latin typeface="Times New Roman"/>
                <a:ea typeface="Times New Roman"/>
                <a:cs typeface="Times New Roman"/>
                <a:sym typeface="Times New Roman"/>
              </a:rPr>
              <a:t> </a:t>
            </a:r>
            <a:r>
              <a:rPr lang="en" sz="1800" dirty="0">
                <a:solidFill>
                  <a:schemeClr val="accent1"/>
                </a:solidFill>
              </a:rPr>
              <a:t>of all other variable nodes values in the check nodes.</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If there is more than one erasure then the erasure is not solvable.</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We will return this value to the connected variable node.</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If there is no erasure present in all of the variable nodes or if the number of iterations exceeds the given maximum number of  iterations then we will break the loop.</a:t>
            </a:r>
            <a:endParaRPr sz="1800" dirty="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dirty="0">
                <a:solidFill>
                  <a:schemeClr val="accent1"/>
                </a:solidFill>
              </a:rPr>
              <a:t>After this, it is checked if all the erasures are removed. If there is an erasure present then we will consider that the message was not decoded successfully.</a:t>
            </a:r>
            <a:endParaRPr sz="1800" dirty="0">
              <a:solidFill>
                <a:schemeClr val="accent1"/>
              </a:solidFill>
            </a:endParaRPr>
          </a:p>
          <a:p>
            <a:pPr marL="457200" lvl="0" indent="0" algn="l" rtl="0">
              <a:lnSpc>
                <a:spcPct val="115000"/>
              </a:lnSpc>
              <a:spcBef>
                <a:spcPts val="1200"/>
              </a:spcBef>
              <a:spcAft>
                <a:spcPts val="0"/>
              </a:spcAft>
              <a:buNone/>
            </a:pPr>
            <a:endParaRPr sz="1800" dirty="0">
              <a:solidFill>
                <a:schemeClr val="accent1"/>
              </a:solidFill>
            </a:endParaRPr>
          </a:p>
          <a:p>
            <a:pPr marL="0" lvl="0" indent="0" algn="l" rtl="0">
              <a:lnSpc>
                <a:spcPct val="115000"/>
              </a:lnSpc>
              <a:spcBef>
                <a:spcPts val="1200"/>
              </a:spcBef>
              <a:spcAft>
                <a:spcPts val="0"/>
              </a:spcAft>
              <a:buNone/>
            </a:pPr>
            <a:r>
              <a:rPr lang="en" sz="1800" b="1" dirty="0">
                <a:solidFill>
                  <a:schemeClr val="accent1"/>
                </a:solidFill>
              </a:rPr>
              <a:t>     </a:t>
            </a:r>
            <a:endParaRPr sz="1800" dirty="0">
              <a:solidFill>
                <a:schemeClr val="accent1"/>
              </a:solidFill>
            </a:endParaRPr>
          </a:p>
          <a:p>
            <a:pPr marL="0" lvl="0" indent="0" algn="l" rtl="0">
              <a:lnSpc>
                <a:spcPct val="115000"/>
              </a:lnSpc>
              <a:spcBef>
                <a:spcPts val="1200"/>
              </a:spcBef>
              <a:spcAft>
                <a:spcPts val="0"/>
              </a:spcAft>
              <a:buNone/>
            </a:pPr>
            <a:r>
              <a:rPr lang="en" sz="1800" dirty="0">
                <a:solidFill>
                  <a:schemeClr val="accent1"/>
                </a:solidFill>
              </a:rPr>
              <a:t>      </a:t>
            </a:r>
            <a:endParaRPr sz="1800" dirty="0">
              <a:solidFill>
                <a:schemeClr val="accent1"/>
              </a:solidFill>
            </a:endParaRPr>
          </a:p>
        </p:txBody>
      </p:sp>
      <p:sp>
        <p:nvSpPr>
          <p:cNvPr id="957" name="Google Shape;957;p46"/>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58" name="Google Shape;958;p46"/>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7"/>
          <p:cNvSpPr txBox="1"/>
          <p:nvPr/>
        </p:nvSpPr>
        <p:spPr>
          <a:xfrm>
            <a:off x="2485650" y="232275"/>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Hard Decision Decoding</a:t>
            </a:r>
            <a:endParaRPr sz="2000">
              <a:solidFill>
                <a:schemeClr val="lt2"/>
              </a:solidFill>
              <a:latin typeface="Oxanium"/>
              <a:ea typeface="Oxanium"/>
              <a:cs typeface="Oxanium"/>
              <a:sym typeface="Oxanium"/>
            </a:endParaRPr>
          </a:p>
        </p:txBody>
      </p:sp>
      <p:sp>
        <p:nvSpPr>
          <p:cNvPr id="964" name="Google Shape;964;p47"/>
          <p:cNvSpPr txBox="1"/>
          <p:nvPr/>
        </p:nvSpPr>
        <p:spPr>
          <a:xfrm>
            <a:off x="0" y="846525"/>
            <a:ext cx="9144000" cy="4063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accent1"/>
              </a:buClr>
              <a:buSzPts val="1500"/>
              <a:buChar char="●"/>
            </a:pPr>
            <a:r>
              <a:rPr lang="en" sz="1500" dirty="0">
                <a:solidFill>
                  <a:schemeClr val="accent1"/>
                </a:solidFill>
              </a:rPr>
              <a:t>We just load values of received message as the value of corresponding VN for the zeroth iteration.</a:t>
            </a:r>
            <a:endParaRPr sz="1500" dirty="0">
              <a:solidFill>
                <a:schemeClr val="accent1"/>
              </a:solidFill>
            </a:endParaRPr>
          </a:p>
          <a:p>
            <a:pPr marL="457200" lvl="0" indent="-323850" algn="l" rtl="0">
              <a:lnSpc>
                <a:spcPct val="115000"/>
              </a:lnSpc>
              <a:spcBef>
                <a:spcPts val="0"/>
              </a:spcBef>
              <a:spcAft>
                <a:spcPts val="0"/>
              </a:spcAft>
              <a:buClr>
                <a:schemeClr val="accent1"/>
              </a:buClr>
              <a:buSzPts val="1500"/>
              <a:buChar char="●"/>
            </a:pPr>
            <a:r>
              <a:rPr lang="en" sz="1500" dirty="0">
                <a:solidFill>
                  <a:schemeClr val="accent1"/>
                </a:solidFill>
              </a:rPr>
              <a:t>Further, we send message[1] from each VN to all connected CN and calculate decision bit for corresponding VN[2].</a:t>
            </a:r>
            <a:endParaRPr sz="1500" dirty="0">
              <a:solidFill>
                <a:schemeClr val="accent1"/>
              </a:solidFill>
            </a:endParaRPr>
          </a:p>
          <a:p>
            <a:pPr marL="457200" lvl="0" indent="-323850" algn="l" rtl="0">
              <a:lnSpc>
                <a:spcPct val="115000"/>
              </a:lnSpc>
              <a:spcBef>
                <a:spcPts val="0"/>
              </a:spcBef>
              <a:spcAft>
                <a:spcPts val="0"/>
              </a:spcAft>
              <a:buClr>
                <a:schemeClr val="accent1"/>
              </a:buClr>
              <a:buSzPts val="1500"/>
              <a:buChar char="●"/>
            </a:pPr>
            <a:r>
              <a:rPr lang="en" sz="1500" dirty="0">
                <a:solidFill>
                  <a:schemeClr val="accent1"/>
                </a:solidFill>
              </a:rPr>
              <a:t>Next, we send message[3] from CN to VN.</a:t>
            </a:r>
            <a:endParaRPr sz="1500" dirty="0">
              <a:solidFill>
                <a:schemeClr val="accent1"/>
              </a:solidFill>
            </a:endParaRPr>
          </a:p>
          <a:p>
            <a:pPr marL="457200" lvl="0" indent="-323850" algn="l" rtl="0">
              <a:lnSpc>
                <a:spcPct val="115000"/>
              </a:lnSpc>
              <a:spcBef>
                <a:spcPts val="0"/>
              </a:spcBef>
              <a:spcAft>
                <a:spcPts val="0"/>
              </a:spcAft>
              <a:buClr>
                <a:schemeClr val="accent1"/>
              </a:buClr>
              <a:buSzPts val="1500"/>
              <a:buChar char="●"/>
            </a:pPr>
            <a:r>
              <a:rPr lang="en" sz="1500" dirty="0">
                <a:solidFill>
                  <a:schemeClr val="accent1"/>
                </a:solidFill>
              </a:rPr>
              <a:t>Lastly, we check whether codeword gets updated from previous iteration. If codeword does not gets updated, we break the loop else we move to next iteration with updated values for VNs until we have reached iterations limit.</a:t>
            </a:r>
            <a:endParaRPr sz="1500" dirty="0">
              <a:solidFill>
                <a:schemeClr val="accent1"/>
              </a:solidFill>
            </a:endParaRPr>
          </a:p>
          <a:p>
            <a:pPr marL="457200" lvl="0" indent="-323850" algn="l" rtl="0">
              <a:lnSpc>
                <a:spcPct val="115000"/>
              </a:lnSpc>
              <a:spcBef>
                <a:spcPts val="0"/>
              </a:spcBef>
              <a:spcAft>
                <a:spcPts val="0"/>
              </a:spcAft>
              <a:buClr>
                <a:schemeClr val="accent1"/>
              </a:buClr>
              <a:buSzPts val="1500"/>
              <a:buChar char="●"/>
            </a:pPr>
            <a:r>
              <a:rPr lang="en" sz="1500" dirty="0">
                <a:solidFill>
                  <a:schemeClr val="accent1"/>
                </a:solidFill>
              </a:rPr>
              <a:t>When we have exited the loop either due to no </a:t>
            </a:r>
            <a:r>
              <a:rPr lang="en" sz="1500" dirty="0" err="1">
                <a:solidFill>
                  <a:schemeClr val="accent1"/>
                </a:solidFill>
              </a:rPr>
              <a:t>updation</a:t>
            </a:r>
            <a:r>
              <a:rPr lang="en" sz="1500" dirty="0">
                <a:solidFill>
                  <a:schemeClr val="accent1"/>
                </a:solidFill>
              </a:rPr>
              <a:t> or iteration limit reached, we check whether received and transmitted codewords are same or not. If they are same, we are assured that the codeword is successfully decoded.</a:t>
            </a:r>
            <a:endParaRPr sz="1500" dirty="0">
              <a:solidFill>
                <a:schemeClr val="accent1"/>
              </a:solidFill>
            </a:endParaRPr>
          </a:p>
          <a:p>
            <a:pPr marL="457200" lvl="0" indent="0" algn="l" rtl="0">
              <a:lnSpc>
                <a:spcPct val="115000"/>
              </a:lnSpc>
              <a:spcBef>
                <a:spcPts val="1200"/>
              </a:spcBef>
              <a:spcAft>
                <a:spcPts val="0"/>
              </a:spcAft>
              <a:buNone/>
            </a:pPr>
            <a:r>
              <a:rPr lang="en" sz="1500" dirty="0">
                <a:solidFill>
                  <a:schemeClr val="accent1"/>
                </a:solidFill>
              </a:rPr>
              <a:t>[1] Majority vote of d</a:t>
            </a:r>
            <a:r>
              <a:rPr lang="en" sz="1500" baseline="-25000" dirty="0">
                <a:solidFill>
                  <a:schemeClr val="accent1"/>
                </a:solidFill>
              </a:rPr>
              <a:t>v</a:t>
            </a:r>
            <a:r>
              <a:rPr lang="en" sz="1500" dirty="0">
                <a:solidFill>
                  <a:schemeClr val="accent1"/>
                </a:solidFill>
              </a:rPr>
              <a:t> – 1 messages and message received over channel</a:t>
            </a:r>
            <a:endParaRPr sz="1500" dirty="0">
              <a:solidFill>
                <a:schemeClr val="accent1"/>
              </a:solidFill>
            </a:endParaRPr>
          </a:p>
          <a:p>
            <a:pPr marL="457200" lvl="0" indent="0" algn="l" rtl="0">
              <a:lnSpc>
                <a:spcPct val="115000"/>
              </a:lnSpc>
              <a:spcBef>
                <a:spcPts val="1200"/>
              </a:spcBef>
              <a:spcAft>
                <a:spcPts val="0"/>
              </a:spcAft>
              <a:buNone/>
            </a:pPr>
            <a:r>
              <a:rPr lang="en" sz="1500" dirty="0">
                <a:solidFill>
                  <a:schemeClr val="accent1"/>
                </a:solidFill>
              </a:rPr>
              <a:t>[2] Majority vote of d</a:t>
            </a:r>
            <a:r>
              <a:rPr lang="en" sz="1500" baseline="-25000" dirty="0">
                <a:solidFill>
                  <a:schemeClr val="accent1"/>
                </a:solidFill>
              </a:rPr>
              <a:t>v</a:t>
            </a:r>
            <a:r>
              <a:rPr lang="en" sz="1500" dirty="0">
                <a:solidFill>
                  <a:schemeClr val="accent1"/>
                </a:solidFill>
              </a:rPr>
              <a:t> CNs and received message over channel</a:t>
            </a:r>
            <a:endParaRPr sz="1500" dirty="0">
              <a:solidFill>
                <a:schemeClr val="accent1"/>
              </a:solidFill>
            </a:endParaRPr>
          </a:p>
          <a:p>
            <a:pPr marL="457200" lvl="0" indent="0" algn="l" rtl="0">
              <a:lnSpc>
                <a:spcPct val="115000"/>
              </a:lnSpc>
              <a:spcBef>
                <a:spcPts val="1200"/>
              </a:spcBef>
              <a:spcAft>
                <a:spcPts val="1200"/>
              </a:spcAft>
              <a:buNone/>
            </a:pPr>
            <a:r>
              <a:rPr lang="en" sz="1500" dirty="0">
                <a:solidFill>
                  <a:schemeClr val="accent1"/>
                </a:solidFill>
              </a:rPr>
              <a:t>[3] Modulo 2 sum of d</a:t>
            </a:r>
            <a:r>
              <a:rPr lang="en" sz="1500" baseline="-25000" dirty="0">
                <a:solidFill>
                  <a:schemeClr val="accent1"/>
                </a:solidFill>
              </a:rPr>
              <a:t>c</a:t>
            </a:r>
            <a:r>
              <a:rPr lang="en" sz="1500" dirty="0">
                <a:solidFill>
                  <a:schemeClr val="accent1"/>
                </a:solidFill>
              </a:rPr>
              <a:t> – 1</a:t>
            </a:r>
            <a:endParaRPr sz="1500" dirty="0">
              <a:solidFill>
                <a:schemeClr val="accent1"/>
              </a:solidFill>
            </a:endParaRPr>
          </a:p>
        </p:txBody>
      </p:sp>
      <p:sp>
        <p:nvSpPr>
          <p:cNvPr id="965" name="Google Shape;965;p47"/>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66" name="Google Shape;966;p47"/>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8"/>
          <p:cNvSpPr txBox="1"/>
          <p:nvPr/>
        </p:nvSpPr>
        <p:spPr>
          <a:xfrm>
            <a:off x="2553550" y="121075"/>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Soft Decision Decoding</a:t>
            </a:r>
            <a:endParaRPr sz="2000">
              <a:solidFill>
                <a:schemeClr val="lt2"/>
              </a:solidFill>
              <a:latin typeface="Oxanium"/>
              <a:ea typeface="Oxanium"/>
              <a:cs typeface="Oxanium"/>
              <a:sym typeface="Oxanium"/>
            </a:endParaRPr>
          </a:p>
        </p:txBody>
      </p:sp>
      <p:sp>
        <p:nvSpPr>
          <p:cNvPr id="972" name="Google Shape;972;p48"/>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73" name="Google Shape;973;p48"/>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974" name="Google Shape;974;p48"/>
          <p:cNvSpPr txBox="1"/>
          <p:nvPr/>
        </p:nvSpPr>
        <p:spPr>
          <a:xfrm>
            <a:off x="0" y="758750"/>
            <a:ext cx="9144000" cy="3927199"/>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accent1"/>
              </a:buClr>
              <a:buSzPts val="1400"/>
              <a:buChar char="●"/>
            </a:pPr>
            <a:r>
              <a:rPr lang="en" dirty="0">
                <a:solidFill>
                  <a:schemeClr val="accent1"/>
                </a:solidFill>
              </a:rPr>
              <a:t>We just load values of VNs with probabilities from received codeword from channel for zeroth iteration.</a:t>
            </a:r>
            <a:endParaRPr dirty="0">
              <a:solidFill>
                <a:schemeClr val="accent1"/>
              </a:solidFill>
            </a:endParaRPr>
          </a:p>
          <a:p>
            <a:pPr marL="457200" lvl="0" indent="-317500" algn="l" rtl="0">
              <a:lnSpc>
                <a:spcPct val="115000"/>
              </a:lnSpc>
              <a:spcBef>
                <a:spcPts val="0"/>
              </a:spcBef>
              <a:spcAft>
                <a:spcPts val="0"/>
              </a:spcAft>
              <a:buClr>
                <a:schemeClr val="accent1"/>
              </a:buClr>
              <a:buSzPts val="1400"/>
              <a:buChar char="●"/>
            </a:pPr>
            <a:r>
              <a:rPr lang="en" dirty="0">
                <a:solidFill>
                  <a:schemeClr val="accent1"/>
                </a:solidFill>
              </a:rPr>
              <a:t>Further, we send message[1] from each VN to all connected CN and calculate decision bit for corresponding VN[2]. Next, we send message[3] from CN to VN. The message will be calculated by the formulae: </a:t>
            </a:r>
            <a:endParaRPr dirty="0">
              <a:solidFill>
                <a:schemeClr val="accent1"/>
              </a:solidFill>
            </a:endParaRPr>
          </a:p>
          <a:p>
            <a:pPr marL="457200" lvl="0" indent="0" algn="l" rtl="0">
              <a:lnSpc>
                <a:spcPct val="115000"/>
              </a:lnSpc>
              <a:spcBef>
                <a:spcPts val="1200"/>
              </a:spcBef>
              <a:spcAft>
                <a:spcPts val="0"/>
              </a:spcAft>
              <a:buNone/>
            </a:pPr>
            <a:endParaRPr dirty="0">
              <a:solidFill>
                <a:schemeClr val="accent1"/>
              </a:solidFill>
            </a:endParaRPr>
          </a:p>
          <a:p>
            <a:pPr marL="457200" lvl="0" indent="-317500" algn="l" rtl="0">
              <a:lnSpc>
                <a:spcPct val="115000"/>
              </a:lnSpc>
              <a:spcBef>
                <a:spcPts val="1200"/>
              </a:spcBef>
              <a:spcAft>
                <a:spcPts val="0"/>
              </a:spcAft>
              <a:buClr>
                <a:schemeClr val="accent1"/>
              </a:buClr>
              <a:buSzPts val="1400"/>
              <a:buChar char="●"/>
            </a:pPr>
            <a:r>
              <a:rPr lang="en" dirty="0">
                <a:solidFill>
                  <a:schemeClr val="accent1"/>
                </a:solidFill>
              </a:rPr>
              <a:t>Lastly, we check whether codeword gets updated from previous iteration. If codeword does not gets updated, we break the loop else we move to next iteration with updated beliefs for VNs until we have reached iterations limit.</a:t>
            </a:r>
          </a:p>
          <a:p>
            <a:pPr marL="457200" lvl="0" indent="-317500" algn="l" rtl="0">
              <a:lnSpc>
                <a:spcPct val="115000"/>
              </a:lnSpc>
              <a:spcBef>
                <a:spcPts val="1200"/>
              </a:spcBef>
              <a:spcAft>
                <a:spcPts val="0"/>
              </a:spcAft>
              <a:buClr>
                <a:schemeClr val="accent1"/>
              </a:buClr>
              <a:buSzPts val="1400"/>
              <a:buChar char="●"/>
            </a:pPr>
            <a:endParaRPr lang="en" dirty="0">
              <a:solidFill>
                <a:schemeClr val="accent1"/>
              </a:solidFill>
            </a:endParaRPr>
          </a:p>
          <a:p>
            <a:pPr marL="457200" lvl="0" indent="-317500" algn="l" rtl="0">
              <a:lnSpc>
                <a:spcPct val="115000"/>
              </a:lnSpc>
              <a:spcBef>
                <a:spcPts val="1200"/>
              </a:spcBef>
              <a:spcAft>
                <a:spcPts val="0"/>
              </a:spcAft>
              <a:buClr>
                <a:schemeClr val="accent1"/>
              </a:buClr>
              <a:buSzPts val="1400"/>
              <a:buChar char="●"/>
            </a:pPr>
            <a:endParaRPr dirty="0">
              <a:solidFill>
                <a:schemeClr val="accent1"/>
              </a:solidFill>
            </a:endParaRPr>
          </a:p>
          <a:p>
            <a:pPr marL="457200" lvl="0" indent="-317500" algn="l" rtl="0">
              <a:lnSpc>
                <a:spcPct val="115000"/>
              </a:lnSpc>
              <a:spcBef>
                <a:spcPts val="0"/>
              </a:spcBef>
              <a:spcAft>
                <a:spcPts val="0"/>
              </a:spcAft>
              <a:buClr>
                <a:schemeClr val="accent1"/>
              </a:buClr>
              <a:buSzPts val="1400"/>
              <a:buChar char="●"/>
            </a:pPr>
            <a:r>
              <a:rPr lang="en" dirty="0">
                <a:solidFill>
                  <a:schemeClr val="accent1"/>
                </a:solidFill>
              </a:rPr>
              <a:t>When we have exited the loop either due to no </a:t>
            </a:r>
            <a:r>
              <a:rPr lang="en" dirty="0" err="1">
                <a:solidFill>
                  <a:schemeClr val="accent1"/>
                </a:solidFill>
              </a:rPr>
              <a:t>updation</a:t>
            </a:r>
            <a:r>
              <a:rPr lang="en" dirty="0">
                <a:solidFill>
                  <a:schemeClr val="accent1"/>
                </a:solidFill>
              </a:rPr>
              <a:t> or iteration limit reached, we check whether received and transmitted codewords are same or not. If they are same, we are assured that codeword is successfully decoded.</a:t>
            </a:r>
            <a:endParaRPr sz="1100" dirty="0">
              <a:solidFill>
                <a:schemeClr val="accent6"/>
              </a:solidFill>
            </a:endParaRPr>
          </a:p>
        </p:txBody>
      </p:sp>
      <p:pic>
        <p:nvPicPr>
          <p:cNvPr id="975" name="Google Shape;975;p48"/>
          <p:cNvPicPr preferRelativeResize="0"/>
          <p:nvPr/>
        </p:nvPicPr>
        <p:blipFill rotWithShape="1">
          <a:blip r:embed="rId4">
            <a:alphaModFix/>
          </a:blip>
          <a:srcRect b="45595"/>
          <a:stretch/>
        </p:blipFill>
        <p:spPr>
          <a:xfrm>
            <a:off x="584971" y="1792000"/>
            <a:ext cx="1791901" cy="443300"/>
          </a:xfrm>
          <a:prstGeom prst="rect">
            <a:avLst/>
          </a:prstGeom>
          <a:noFill/>
          <a:ln>
            <a:noFill/>
          </a:ln>
        </p:spPr>
      </p:pic>
      <p:pic>
        <p:nvPicPr>
          <p:cNvPr id="976" name="Google Shape;976;p48"/>
          <p:cNvPicPr preferRelativeResize="0"/>
          <p:nvPr/>
        </p:nvPicPr>
        <p:blipFill>
          <a:blip r:embed="rId5">
            <a:alphaModFix/>
          </a:blip>
          <a:stretch>
            <a:fillRect/>
          </a:stretch>
        </p:blipFill>
        <p:spPr>
          <a:xfrm>
            <a:off x="445692" y="3136921"/>
            <a:ext cx="2509339" cy="4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9"/>
          <p:cNvSpPr txBox="1"/>
          <p:nvPr/>
        </p:nvSpPr>
        <p:spPr>
          <a:xfrm>
            <a:off x="3072000" y="1050425"/>
            <a:ext cx="3000000" cy="343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accent1"/>
                </a:solidFill>
              </a:rPr>
              <a:t>[1] VN sends probability of itself happening 0 when value at d</a:t>
            </a:r>
            <a:r>
              <a:rPr lang="en" baseline="-25000">
                <a:solidFill>
                  <a:schemeClr val="accent1"/>
                </a:solidFill>
              </a:rPr>
              <a:t>v</a:t>
            </a:r>
            <a:r>
              <a:rPr lang="en">
                <a:solidFill>
                  <a:schemeClr val="accent1"/>
                </a:solidFill>
              </a:rPr>
              <a:t> – 1 check nodes and receiving channel are all 0.</a:t>
            </a:r>
            <a:endParaRPr>
              <a:solidFill>
                <a:schemeClr val="accent1"/>
              </a:solidFill>
            </a:endParaRPr>
          </a:p>
          <a:p>
            <a:pPr marL="0" lvl="0" indent="0" algn="l" rtl="0">
              <a:lnSpc>
                <a:spcPct val="115000"/>
              </a:lnSpc>
              <a:spcBef>
                <a:spcPts val="1200"/>
              </a:spcBef>
              <a:spcAft>
                <a:spcPts val="0"/>
              </a:spcAft>
              <a:buNone/>
            </a:pPr>
            <a:r>
              <a:rPr lang="en">
                <a:solidFill>
                  <a:schemeClr val="accent1"/>
                </a:solidFill>
              </a:rPr>
              <a:t>[2] Decision is set to 1 when λ</a:t>
            </a:r>
            <a:r>
              <a:rPr lang="en" baseline="-25000">
                <a:solidFill>
                  <a:schemeClr val="accent1"/>
                </a:solidFill>
              </a:rPr>
              <a:t>1</a:t>
            </a:r>
            <a:r>
              <a:rPr lang="en">
                <a:solidFill>
                  <a:schemeClr val="accent1"/>
                </a:solidFill>
              </a:rPr>
              <a:t> (product of likelihoods that VN is 1 for d</a:t>
            </a:r>
            <a:r>
              <a:rPr lang="en" baseline="-25000">
                <a:solidFill>
                  <a:schemeClr val="accent1"/>
                </a:solidFill>
              </a:rPr>
              <a:t>v</a:t>
            </a:r>
            <a:r>
              <a:rPr lang="en">
                <a:solidFill>
                  <a:schemeClr val="accent1"/>
                </a:solidFill>
              </a:rPr>
              <a:t> CNs and receiving channel) is greater equal to 1.</a:t>
            </a:r>
            <a:endParaRPr>
              <a:solidFill>
                <a:schemeClr val="accent1"/>
              </a:solidFill>
            </a:endParaRPr>
          </a:p>
          <a:p>
            <a:pPr marL="0" lvl="0" indent="0" algn="l" rtl="0">
              <a:lnSpc>
                <a:spcPct val="115000"/>
              </a:lnSpc>
              <a:spcBef>
                <a:spcPts val="1200"/>
              </a:spcBef>
              <a:spcAft>
                <a:spcPts val="1200"/>
              </a:spcAft>
              <a:buNone/>
            </a:pPr>
            <a:r>
              <a:rPr lang="en">
                <a:solidFill>
                  <a:schemeClr val="accent1"/>
                </a:solidFill>
              </a:rPr>
              <a:t>[3] CN sends probability of VN happening 0 that accounts for different cases of d</a:t>
            </a:r>
            <a:r>
              <a:rPr lang="en" baseline="-25000">
                <a:solidFill>
                  <a:schemeClr val="accent1"/>
                </a:solidFill>
              </a:rPr>
              <a:t>c</a:t>
            </a:r>
            <a:r>
              <a:rPr lang="en">
                <a:solidFill>
                  <a:schemeClr val="accent1"/>
                </a:solidFill>
              </a:rPr>
              <a:t> – 1 VNs connected to it.</a:t>
            </a:r>
            <a:endParaRPr>
              <a:solidFill>
                <a:schemeClr val="accent1"/>
              </a:solidFill>
            </a:endParaRPr>
          </a:p>
        </p:txBody>
      </p:sp>
      <p:sp>
        <p:nvSpPr>
          <p:cNvPr id="982" name="Google Shape;982;p49"/>
          <p:cNvSpPr txBox="1"/>
          <p:nvPr/>
        </p:nvSpPr>
        <p:spPr>
          <a:xfrm>
            <a:off x="2485650" y="244250"/>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Soft Decision Decoding</a:t>
            </a:r>
            <a:endParaRPr sz="2000">
              <a:solidFill>
                <a:schemeClr val="lt2"/>
              </a:solidFill>
              <a:latin typeface="Oxanium"/>
              <a:ea typeface="Oxanium"/>
              <a:cs typeface="Oxanium"/>
              <a:sym typeface="Oxan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50"/>
          <p:cNvSpPr txBox="1"/>
          <p:nvPr/>
        </p:nvSpPr>
        <p:spPr>
          <a:xfrm>
            <a:off x="2485650" y="261200"/>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Soft Decision Decoding</a:t>
            </a:r>
            <a:endParaRPr sz="2000">
              <a:solidFill>
                <a:schemeClr val="lt2"/>
              </a:solidFill>
              <a:latin typeface="Oxanium"/>
              <a:ea typeface="Oxanium"/>
              <a:cs typeface="Oxanium"/>
              <a:sym typeface="Oxanium"/>
            </a:endParaRPr>
          </a:p>
        </p:txBody>
      </p:sp>
      <p:sp>
        <p:nvSpPr>
          <p:cNvPr id="988" name="Google Shape;988;p50"/>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89" name="Google Shape;989;p50"/>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990" name="Google Shape;990;p50"/>
          <p:cNvSpPr txBox="1"/>
          <p:nvPr/>
        </p:nvSpPr>
        <p:spPr>
          <a:xfrm>
            <a:off x="0" y="1231050"/>
            <a:ext cx="9144000" cy="3000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accent1"/>
              </a:buClr>
              <a:buSzPts val="1800"/>
              <a:buChar char="●"/>
            </a:pPr>
            <a:r>
              <a:rPr lang="en" sz="1800">
                <a:solidFill>
                  <a:schemeClr val="accent1"/>
                </a:solidFill>
              </a:rPr>
              <a:t>At the very ﬁrst,we will load the variable nodes in the array Respectively.if r</a:t>
            </a:r>
            <a:r>
              <a:rPr lang="en" sz="1800" baseline="-25000">
                <a:solidFill>
                  <a:schemeClr val="accent1"/>
                </a:solidFill>
              </a:rPr>
              <a:t>i</a:t>
            </a:r>
            <a:r>
              <a:rPr lang="en" sz="1800">
                <a:solidFill>
                  <a:schemeClr val="accent1"/>
                </a:solidFill>
              </a:rPr>
              <a:t> 0 it will send 0 else if r</a:t>
            </a:r>
            <a:r>
              <a:rPr lang="en" sz="1800" baseline="-25000">
                <a:solidFill>
                  <a:schemeClr val="accent1"/>
                </a:solidFill>
              </a:rPr>
              <a:t>i</a:t>
            </a:r>
            <a:r>
              <a:rPr lang="en" sz="1800">
                <a:solidFill>
                  <a:schemeClr val="accent1"/>
                </a:solidFill>
              </a:rPr>
              <a:t> 1 it will send 1 else it will send 0.5.</a:t>
            </a:r>
            <a:endParaRPr sz="180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a:solidFill>
                  <a:schemeClr val="accent1"/>
                </a:solidFill>
              </a:rPr>
              <a:t>Everything else is just same as BSC Soft decision decoding and we will remove erasure if </a:t>
            </a:r>
            <a:r>
              <a:rPr lang="en" sz="1700">
                <a:solidFill>
                  <a:schemeClr val="accent1"/>
                </a:solidFill>
              </a:rPr>
              <a:t>λ is not equal to 1.</a:t>
            </a:r>
            <a:endParaRPr sz="2100">
              <a:solidFill>
                <a:schemeClr val="accent1"/>
              </a:solidFill>
            </a:endParaRPr>
          </a:p>
          <a:p>
            <a:pPr marL="457200" lvl="0" indent="-342900" algn="l" rtl="0">
              <a:lnSpc>
                <a:spcPct val="115000"/>
              </a:lnSpc>
              <a:spcBef>
                <a:spcPts val="0"/>
              </a:spcBef>
              <a:spcAft>
                <a:spcPts val="0"/>
              </a:spcAft>
              <a:buClr>
                <a:schemeClr val="accent1"/>
              </a:buClr>
              <a:buSzPts val="1800"/>
              <a:buChar char="●"/>
            </a:pPr>
            <a:r>
              <a:rPr lang="en" sz="1800">
                <a:solidFill>
                  <a:schemeClr val="accent1"/>
                </a:solidFill>
              </a:rPr>
              <a:t>Breaking conditions will be when there are no erasures or the iterations are completed.</a:t>
            </a:r>
            <a:endParaRPr sz="1800">
              <a:solidFill>
                <a:schemeClr val="accent1"/>
              </a:solidFill>
            </a:endParaRPr>
          </a:p>
          <a:p>
            <a:pPr marL="457200" lvl="0" indent="0" algn="l" rtl="0">
              <a:lnSpc>
                <a:spcPct val="115000"/>
              </a:lnSpc>
              <a:spcBef>
                <a:spcPts val="1200"/>
              </a:spcBef>
              <a:spcAft>
                <a:spcPts val="0"/>
              </a:spcAft>
              <a:buNone/>
            </a:pPr>
            <a:endParaRPr sz="1800">
              <a:solidFill>
                <a:schemeClr val="accent1"/>
              </a:solidFill>
            </a:endParaRPr>
          </a:p>
          <a:p>
            <a:pPr marL="457200" lvl="0" indent="0" algn="l" rtl="0">
              <a:lnSpc>
                <a:spcPct val="115000"/>
              </a:lnSpc>
              <a:spcBef>
                <a:spcPts val="1200"/>
              </a:spcBef>
              <a:spcAft>
                <a:spcPts val="0"/>
              </a:spcAft>
              <a:buNone/>
            </a:pPr>
            <a:endParaRPr sz="18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1"/>
          <p:cNvSpPr txBox="1">
            <a:spLocks noGrp="1"/>
          </p:cNvSpPr>
          <p:nvPr>
            <p:ph type="title"/>
          </p:nvPr>
        </p:nvSpPr>
        <p:spPr>
          <a:xfrm>
            <a:off x="2299500" y="1618350"/>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Numerical</a:t>
            </a:r>
            <a:endParaRPr/>
          </a:p>
          <a:p>
            <a:pPr marL="0" lvl="0" indent="0" algn="ctr" rtl="0">
              <a:spcBef>
                <a:spcPts val="0"/>
              </a:spcBef>
              <a:spcAft>
                <a:spcPts val="0"/>
              </a:spcAft>
              <a:buNone/>
            </a:pPr>
            <a:r>
              <a:rPr lang="en"/>
              <a:t>Results</a:t>
            </a:r>
            <a:endParaRPr/>
          </a:p>
        </p:txBody>
      </p:sp>
      <p:sp>
        <p:nvSpPr>
          <p:cNvPr id="996" name="Google Shape;996;p51"/>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997" name="Google Shape;997;p51"/>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52"/>
          <p:cNvSpPr txBox="1"/>
          <p:nvPr/>
        </p:nvSpPr>
        <p:spPr>
          <a:xfrm>
            <a:off x="565800" y="232300"/>
            <a:ext cx="8012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Hard Decision Decoding</a:t>
            </a:r>
            <a:endParaRPr sz="2000">
              <a:solidFill>
                <a:schemeClr val="lt2"/>
              </a:solidFill>
              <a:latin typeface="Oxanium"/>
              <a:ea typeface="Oxanium"/>
              <a:cs typeface="Oxanium"/>
              <a:sym typeface="Oxanium"/>
            </a:endParaRPr>
          </a:p>
        </p:txBody>
      </p:sp>
      <p:sp>
        <p:nvSpPr>
          <p:cNvPr id="1003" name="Google Shape;1003;p52"/>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pic>
        <p:nvPicPr>
          <p:cNvPr id="1004" name="Google Shape;1004;p52"/>
          <p:cNvPicPr preferRelativeResize="0"/>
          <p:nvPr/>
        </p:nvPicPr>
        <p:blipFill>
          <a:blip r:embed="rId3">
            <a:alphaModFix/>
          </a:blip>
          <a:stretch>
            <a:fillRect/>
          </a:stretch>
        </p:blipFill>
        <p:spPr>
          <a:xfrm>
            <a:off x="109500" y="1167563"/>
            <a:ext cx="2762753" cy="2514625"/>
          </a:xfrm>
          <a:prstGeom prst="rect">
            <a:avLst/>
          </a:prstGeom>
          <a:noFill/>
          <a:ln>
            <a:noFill/>
          </a:ln>
        </p:spPr>
      </p:pic>
      <p:pic>
        <p:nvPicPr>
          <p:cNvPr id="1005" name="Google Shape;1005;p52"/>
          <p:cNvPicPr preferRelativeResize="0"/>
          <p:nvPr/>
        </p:nvPicPr>
        <p:blipFill rotWithShape="1">
          <a:blip r:embed="rId4">
            <a:alphaModFix/>
          </a:blip>
          <a:srcRect l="-958" r="4162"/>
          <a:stretch/>
        </p:blipFill>
        <p:spPr>
          <a:xfrm>
            <a:off x="3080550" y="1167575"/>
            <a:ext cx="2762701" cy="2514625"/>
          </a:xfrm>
          <a:prstGeom prst="rect">
            <a:avLst/>
          </a:prstGeom>
          <a:noFill/>
          <a:ln>
            <a:noFill/>
          </a:ln>
        </p:spPr>
      </p:pic>
      <p:pic>
        <p:nvPicPr>
          <p:cNvPr id="1006" name="Google Shape;1006;p52"/>
          <p:cNvPicPr preferRelativeResize="0"/>
          <p:nvPr/>
        </p:nvPicPr>
        <p:blipFill>
          <a:blip r:embed="rId5">
            <a:alphaModFix/>
          </a:blip>
          <a:stretch>
            <a:fillRect/>
          </a:stretch>
        </p:blipFill>
        <p:spPr>
          <a:xfrm>
            <a:off x="6056350" y="1183625"/>
            <a:ext cx="2948474" cy="2482501"/>
          </a:xfrm>
          <a:prstGeom prst="rect">
            <a:avLst/>
          </a:prstGeom>
          <a:noFill/>
          <a:ln>
            <a:noFill/>
          </a:ln>
        </p:spPr>
      </p:pic>
      <p:sp>
        <p:nvSpPr>
          <p:cNvPr id="1007" name="Google Shape;1007;p52"/>
          <p:cNvSpPr txBox="1"/>
          <p:nvPr/>
        </p:nvSpPr>
        <p:spPr>
          <a:xfrm>
            <a:off x="2938350"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08" name="Google Shape;1008;p52"/>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sp>
        <p:nvSpPr>
          <p:cNvPr id="1009" name="Google Shape;1009;p52"/>
          <p:cNvSpPr txBox="1"/>
          <p:nvPr/>
        </p:nvSpPr>
        <p:spPr>
          <a:xfrm>
            <a:off x="2485650" y="4868688"/>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10" name="Google Shape;1010;p52"/>
          <p:cNvPicPr preferRelativeResize="0"/>
          <p:nvPr/>
        </p:nvPicPr>
        <p:blipFill>
          <a:blip r:embed="rId6">
            <a:alphaModFix/>
          </a:blip>
          <a:stretch>
            <a:fillRect/>
          </a:stretch>
        </p:blipFill>
        <p:spPr>
          <a:xfrm>
            <a:off x="3131816" y="4959275"/>
            <a:ext cx="166650" cy="160950"/>
          </a:xfrm>
          <a:prstGeom prst="rect">
            <a:avLst/>
          </a:prstGeom>
          <a:noFill/>
          <a:ln>
            <a:noFill/>
          </a:ln>
        </p:spPr>
      </p:pic>
      <p:sp>
        <p:nvSpPr>
          <p:cNvPr id="1011" name="Google Shape;1011;p52"/>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=1.</a:t>
            </a:r>
            <a:endParaRPr sz="1500" dirty="0">
              <a:solidFill>
                <a:schemeClr val="accent4"/>
              </a:solidFill>
              <a:latin typeface="Oxanium"/>
              <a:ea typeface="Oxanium"/>
              <a:cs typeface="Oxanium"/>
              <a:sym typeface="Oxanium"/>
            </a:endParaRPr>
          </a:p>
        </p:txBody>
      </p:sp>
      <p:sp>
        <p:nvSpPr>
          <p:cNvPr id="1012" name="Google Shape;1012;p52"/>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=0.62.</a:t>
            </a:r>
            <a:endParaRPr sz="1500" dirty="0">
              <a:solidFill>
                <a:schemeClr val="accent4"/>
              </a:solidFill>
              <a:latin typeface="Oxanium"/>
              <a:ea typeface="Oxanium"/>
              <a:cs typeface="Oxanium"/>
              <a:sym typeface="Oxanium"/>
            </a:endParaRPr>
          </a:p>
        </p:txBody>
      </p:sp>
      <p:sp>
        <p:nvSpPr>
          <p:cNvPr id="1013" name="Google Shape;1013;p52"/>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=0.51.</a:t>
            </a:r>
            <a:endParaRPr sz="1500" dirty="0">
              <a:solidFill>
                <a:schemeClr val="accent4"/>
              </a:solidFill>
              <a:latin typeface="Oxanium"/>
              <a:ea typeface="Oxanium"/>
              <a:cs typeface="Oxanium"/>
              <a:sym typeface="Oxan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53"/>
          <p:cNvSpPr txBox="1"/>
          <p:nvPr/>
        </p:nvSpPr>
        <p:spPr>
          <a:xfrm>
            <a:off x="565800" y="232300"/>
            <a:ext cx="8012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Hard Decision Decoding</a:t>
            </a:r>
            <a:endParaRPr sz="2000">
              <a:solidFill>
                <a:schemeClr val="lt2"/>
              </a:solidFill>
              <a:latin typeface="Oxanium"/>
              <a:ea typeface="Oxanium"/>
              <a:cs typeface="Oxanium"/>
              <a:sym typeface="Oxanium"/>
            </a:endParaRPr>
          </a:p>
        </p:txBody>
      </p:sp>
      <p:sp>
        <p:nvSpPr>
          <p:cNvPr id="1019" name="Google Shape;1019;p53"/>
          <p:cNvSpPr txBox="1"/>
          <p:nvPr/>
        </p:nvSpPr>
        <p:spPr>
          <a:xfrm>
            <a:off x="2600100" y="724900"/>
            <a:ext cx="3943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Oxanium"/>
                <a:ea typeface="Oxanium"/>
                <a:cs typeface="Oxanium"/>
                <a:sym typeface="Oxanium"/>
              </a:rPr>
              <a:t>Algorithm Convergence Graphs</a:t>
            </a:r>
            <a:endParaRPr sz="1800">
              <a:solidFill>
                <a:schemeClr val="accent1"/>
              </a:solidFill>
              <a:latin typeface="Oxanium"/>
              <a:ea typeface="Oxanium"/>
              <a:cs typeface="Oxanium"/>
              <a:sym typeface="Oxanium"/>
            </a:endParaRPr>
          </a:p>
        </p:txBody>
      </p:sp>
      <p:sp>
        <p:nvSpPr>
          <p:cNvPr id="1020" name="Google Shape;1020;p53"/>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21" name="Google Shape;1021;p53"/>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1022" name="Google Shape;1022;p53"/>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1"/>
                </a:solidFill>
                <a:latin typeface="Oxanium"/>
                <a:ea typeface="Oxanium"/>
                <a:cs typeface="Oxanium"/>
                <a:sym typeface="Oxanium"/>
              </a:rPr>
              <a:t>Small H matrix (9 x 12)(3,4)</a:t>
            </a:r>
            <a:endParaRPr dirty="0">
              <a:solidFill>
                <a:schemeClr val="accent1"/>
              </a:solidFill>
              <a:latin typeface="Oxanium"/>
              <a:ea typeface="Oxanium"/>
              <a:cs typeface="Oxanium"/>
              <a:sym typeface="Oxanium"/>
            </a:endParaRPr>
          </a:p>
        </p:txBody>
      </p:sp>
      <p:sp>
        <p:nvSpPr>
          <p:cNvPr id="1023" name="Google Shape;1023;p53"/>
          <p:cNvSpPr txBox="1"/>
          <p:nvPr/>
        </p:nvSpPr>
        <p:spPr>
          <a:xfrm>
            <a:off x="2938350"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24" name="Google Shape;1024;p53"/>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pic>
        <p:nvPicPr>
          <p:cNvPr id="3" name="Picture 2">
            <a:extLst>
              <a:ext uri="{FF2B5EF4-FFF2-40B4-BE49-F238E27FC236}">
                <a16:creationId xmlns:a16="http://schemas.microsoft.com/office/drawing/2014/main" id="{E22C8E28-4815-1640-B5F2-846B90F6654F}"/>
              </a:ext>
            </a:extLst>
          </p:cNvPr>
          <p:cNvPicPr>
            <a:picLocks noChangeAspect="1"/>
          </p:cNvPicPr>
          <p:nvPr/>
        </p:nvPicPr>
        <p:blipFill>
          <a:blip r:embed="rId4"/>
          <a:stretch>
            <a:fillRect/>
          </a:stretch>
        </p:blipFill>
        <p:spPr>
          <a:xfrm>
            <a:off x="3184938" y="1348690"/>
            <a:ext cx="2762700" cy="2305125"/>
          </a:xfrm>
          <a:prstGeom prst="rect">
            <a:avLst/>
          </a:prstGeom>
        </p:spPr>
      </p:pic>
      <p:pic>
        <p:nvPicPr>
          <p:cNvPr id="5" name="Picture 4">
            <a:extLst>
              <a:ext uri="{FF2B5EF4-FFF2-40B4-BE49-F238E27FC236}">
                <a16:creationId xmlns:a16="http://schemas.microsoft.com/office/drawing/2014/main" id="{E331FE24-0622-9146-969B-65B3C36DC4D4}"/>
              </a:ext>
            </a:extLst>
          </p:cNvPr>
          <p:cNvPicPr>
            <a:picLocks noChangeAspect="1"/>
          </p:cNvPicPr>
          <p:nvPr/>
        </p:nvPicPr>
        <p:blipFill>
          <a:blip r:embed="rId5"/>
          <a:stretch>
            <a:fillRect/>
          </a:stretch>
        </p:blipFill>
        <p:spPr>
          <a:xfrm>
            <a:off x="6104250" y="1338280"/>
            <a:ext cx="2891308" cy="2325946"/>
          </a:xfrm>
          <a:prstGeom prst="rect">
            <a:avLst/>
          </a:prstGeom>
        </p:spPr>
      </p:pic>
      <p:sp>
        <p:nvSpPr>
          <p:cNvPr id="16" name="Google Shape;1011;p52">
            <a:extLst>
              <a:ext uri="{FF2B5EF4-FFF2-40B4-BE49-F238E27FC236}">
                <a16:creationId xmlns:a16="http://schemas.microsoft.com/office/drawing/2014/main" id="{554DCA70-09D7-8242-8B27-32A2CEA3CFA2}"/>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=1.</a:t>
            </a:r>
            <a:endParaRPr sz="1500" dirty="0">
              <a:solidFill>
                <a:schemeClr val="accent4"/>
              </a:solidFill>
              <a:latin typeface="Oxanium"/>
              <a:ea typeface="Oxanium"/>
              <a:cs typeface="Oxanium"/>
              <a:sym typeface="Oxanium"/>
            </a:endParaRPr>
          </a:p>
        </p:txBody>
      </p:sp>
      <p:sp>
        <p:nvSpPr>
          <p:cNvPr id="17" name="Google Shape;1012;p52">
            <a:extLst>
              <a:ext uri="{FF2B5EF4-FFF2-40B4-BE49-F238E27FC236}">
                <a16:creationId xmlns:a16="http://schemas.microsoft.com/office/drawing/2014/main" id="{BB53A600-D70F-9840-A098-A40D4074BE9B}"/>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=0.62.</a:t>
            </a:r>
            <a:endParaRPr sz="1500" dirty="0">
              <a:solidFill>
                <a:schemeClr val="accent4"/>
              </a:solidFill>
              <a:latin typeface="Oxanium"/>
              <a:ea typeface="Oxanium"/>
              <a:cs typeface="Oxanium"/>
              <a:sym typeface="Oxanium"/>
            </a:endParaRPr>
          </a:p>
        </p:txBody>
      </p:sp>
      <p:sp>
        <p:nvSpPr>
          <p:cNvPr id="18" name="Google Shape;1013;p52">
            <a:extLst>
              <a:ext uri="{FF2B5EF4-FFF2-40B4-BE49-F238E27FC236}">
                <a16:creationId xmlns:a16="http://schemas.microsoft.com/office/drawing/2014/main" id="{A9774E6B-FA31-EA44-8409-569BA32DEE01}"/>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=0.51.</a:t>
            </a:r>
            <a:endParaRPr sz="1500" dirty="0">
              <a:solidFill>
                <a:schemeClr val="accent4"/>
              </a:solidFill>
              <a:latin typeface="Oxanium"/>
              <a:ea typeface="Oxanium"/>
              <a:cs typeface="Oxanium"/>
              <a:sym typeface="Oxanium"/>
            </a:endParaRPr>
          </a:p>
        </p:txBody>
      </p:sp>
      <p:pic>
        <p:nvPicPr>
          <p:cNvPr id="7" name="Picture 6">
            <a:extLst>
              <a:ext uri="{FF2B5EF4-FFF2-40B4-BE49-F238E27FC236}">
                <a16:creationId xmlns:a16="http://schemas.microsoft.com/office/drawing/2014/main" id="{471D7BBE-50EA-E74C-96AE-2276DC6BC949}"/>
              </a:ext>
            </a:extLst>
          </p:cNvPr>
          <p:cNvPicPr>
            <a:picLocks noChangeAspect="1"/>
          </p:cNvPicPr>
          <p:nvPr/>
        </p:nvPicPr>
        <p:blipFill>
          <a:blip r:embed="rId6"/>
          <a:stretch>
            <a:fillRect/>
          </a:stretch>
        </p:blipFill>
        <p:spPr>
          <a:xfrm>
            <a:off x="55459" y="1338280"/>
            <a:ext cx="2983691" cy="2305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4"/>
          <p:cNvSpPr txBox="1"/>
          <p:nvPr/>
        </p:nvSpPr>
        <p:spPr>
          <a:xfrm>
            <a:off x="2485650" y="232300"/>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Soft Decision Decoding</a:t>
            </a:r>
            <a:endParaRPr sz="2000">
              <a:solidFill>
                <a:schemeClr val="lt2"/>
              </a:solidFill>
              <a:latin typeface="Oxanium"/>
              <a:ea typeface="Oxanium"/>
              <a:cs typeface="Oxanium"/>
              <a:sym typeface="Oxanium"/>
            </a:endParaRPr>
          </a:p>
        </p:txBody>
      </p:sp>
      <p:pic>
        <p:nvPicPr>
          <p:cNvPr id="1033" name="Google Shape;1033;p54"/>
          <p:cNvPicPr preferRelativeResize="0"/>
          <p:nvPr/>
        </p:nvPicPr>
        <p:blipFill>
          <a:blip r:embed="rId3">
            <a:alphaModFix/>
          </a:blip>
          <a:stretch>
            <a:fillRect/>
          </a:stretch>
        </p:blipFill>
        <p:spPr>
          <a:xfrm>
            <a:off x="144925" y="1107988"/>
            <a:ext cx="2803651" cy="2573475"/>
          </a:xfrm>
          <a:prstGeom prst="rect">
            <a:avLst/>
          </a:prstGeom>
          <a:noFill/>
          <a:ln>
            <a:noFill/>
          </a:ln>
        </p:spPr>
      </p:pic>
      <p:pic>
        <p:nvPicPr>
          <p:cNvPr id="1034" name="Google Shape;1034;p54"/>
          <p:cNvPicPr preferRelativeResize="0"/>
          <p:nvPr/>
        </p:nvPicPr>
        <p:blipFill>
          <a:blip r:embed="rId4">
            <a:alphaModFix/>
          </a:blip>
          <a:stretch>
            <a:fillRect/>
          </a:stretch>
        </p:blipFill>
        <p:spPr>
          <a:xfrm>
            <a:off x="3038614" y="1108000"/>
            <a:ext cx="2949424" cy="2573450"/>
          </a:xfrm>
          <a:prstGeom prst="rect">
            <a:avLst/>
          </a:prstGeom>
          <a:noFill/>
          <a:ln>
            <a:noFill/>
          </a:ln>
        </p:spPr>
      </p:pic>
      <p:pic>
        <p:nvPicPr>
          <p:cNvPr id="1035" name="Google Shape;1035;p54"/>
          <p:cNvPicPr preferRelativeResize="0"/>
          <p:nvPr/>
        </p:nvPicPr>
        <p:blipFill>
          <a:blip r:embed="rId5">
            <a:alphaModFix/>
          </a:blip>
          <a:stretch>
            <a:fillRect/>
          </a:stretch>
        </p:blipFill>
        <p:spPr>
          <a:xfrm>
            <a:off x="6078075" y="1123925"/>
            <a:ext cx="2949426" cy="2541600"/>
          </a:xfrm>
          <a:prstGeom prst="rect">
            <a:avLst/>
          </a:prstGeom>
          <a:noFill/>
          <a:ln>
            <a:noFill/>
          </a:ln>
        </p:spPr>
      </p:pic>
      <p:sp>
        <p:nvSpPr>
          <p:cNvPr id="1036" name="Google Shape;1036;p54"/>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37" name="Google Shape;1037;p54"/>
          <p:cNvPicPr preferRelativeResize="0"/>
          <p:nvPr/>
        </p:nvPicPr>
        <p:blipFill>
          <a:blip r:embed="rId6">
            <a:alphaModFix/>
          </a:blip>
          <a:stretch>
            <a:fillRect/>
          </a:stretch>
        </p:blipFill>
        <p:spPr>
          <a:xfrm>
            <a:off x="3131816" y="4959275"/>
            <a:ext cx="166650" cy="160950"/>
          </a:xfrm>
          <a:prstGeom prst="rect">
            <a:avLst/>
          </a:prstGeom>
          <a:noFill/>
          <a:ln>
            <a:noFill/>
          </a:ln>
        </p:spPr>
      </p:pic>
      <p:sp>
        <p:nvSpPr>
          <p:cNvPr id="1038" name="Google Shape;1038;p54"/>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39" name="Google Shape;1039;p54"/>
          <p:cNvSpPr txBox="1"/>
          <p:nvPr/>
        </p:nvSpPr>
        <p:spPr>
          <a:xfrm>
            <a:off x="2938350"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40" name="Google Shape;1040;p54"/>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sp>
        <p:nvSpPr>
          <p:cNvPr id="11" name="Google Shape;1011;p52">
            <a:extLst>
              <a:ext uri="{FF2B5EF4-FFF2-40B4-BE49-F238E27FC236}">
                <a16:creationId xmlns:a16="http://schemas.microsoft.com/office/drawing/2014/main" id="{5B6B67F3-4D3C-5843-BEFF-04A5DD61D9F0}"/>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=1.</a:t>
            </a:r>
            <a:endParaRPr sz="1500" dirty="0">
              <a:solidFill>
                <a:schemeClr val="accent4"/>
              </a:solidFill>
              <a:latin typeface="Oxanium"/>
              <a:ea typeface="Oxanium"/>
              <a:cs typeface="Oxanium"/>
              <a:sym typeface="Oxanium"/>
            </a:endParaRPr>
          </a:p>
        </p:txBody>
      </p:sp>
      <p:sp>
        <p:nvSpPr>
          <p:cNvPr id="12" name="Google Shape;1012;p52">
            <a:extLst>
              <a:ext uri="{FF2B5EF4-FFF2-40B4-BE49-F238E27FC236}">
                <a16:creationId xmlns:a16="http://schemas.microsoft.com/office/drawing/2014/main" id="{7A96D0DC-ABAB-2448-9848-B97CE6B2434F}"/>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=0.63.</a:t>
            </a:r>
            <a:endParaRPr sz="1500" dirty="0">
              <a:solidFill>
                <a:schemeClr val="accent4"/>
              </a:solidFill>
              <a:latin typeface="Oxanium"/>
              <a:ea typeface="Oxanium"/>
              <a:cs typeface="Oxanium"/>
              <a:sym typeface="Oxanium"/>
            </a:endParaRPr>
          </a:p>
        </p:txBody>
      </p:sp>
      <p:sp>
        <p:nvSpPr>
          <p:cNvPr id="13" name="Google Shape;1013;p52">
            <a:extLst>
              <a:ext uri="{FF2B5EF4-FFF2-40B4-BE49-F238E27FC236}">
                <a16:creationId xmlns:a16="http://schemas.microsoft.com/office/drawing/2014/main" id="{F5BAA9F6-010F-FD44-BAFD-89A4A3F6F30B}"/>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=0.57.</a:t>
            </a:r>
            <a:endParaRPr sz="1500" dirty="0">
              <a:solidFill>
                <a:schemeClr val="accent4"/>
              </a:solidFill>
              <a:latin typeface="Oxanium"/>
              <a:ea typeface="Oxanium"/>
              <a:cs typeface="Oxanium"/>
              <a:sym typeface="Oxan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5"/>
          <p:cNvSpPr txBox="1"/>
          <p:nvPr/>
        </p:nvSpPr>
        <p:spPr>
          <a:xfrm>
            <a:off x="2485650" y="232300"/>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BEC Soft Decision Decoding</a:t>
            </a:r>
            <a:endParaRPr sz="2000">
              <a:solidFill>
                <a:schemeClr val="lt2"/>
              </a:solidFill>
              <a:latin typeface="Oxanium"/>
              <a:ea typeface="Oxanium"/>
              <a:cs typeface="Oxanium"/>
              <a:sym typeface="Oxanium"/>
            </a:endParaRPr>
          </a:p>
        </p:txBody>
      </p:sp>
      <p:sp>
        <p:nvSpPr>
          <p:cNvPr id="1046" name="Google Shape;1046;p55"/>
          <p:cNvSpPr txBox="1"/>
          <p:nvPr/>
        </p:nvSpPr>
        <p:spPr>
          <a:xfrm>
            <a:off x="2600100" y="724900"/>
            <a:ext cx="3943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Oxanium"/>
                <a:ea typeface="Oxanium"/>
                <a:cs typeface="Oxanium"/>
                <a:sym typeface="Oxanium"/>
              </a:rPr>
              <a:t>Algorithm Convergence Graphs</a:t>
            </a:r>
            <a:endParaRPr sz="1800">
              <a:solidFill>
                <a:schemeClr val="accent1"/>
              </a:solidFill>
              <a:latin typeface="Oxanium"/>
              <a:ea typeface="Oxanium"/>
              <a:cs typeface="Oxanium"/>
              <a:sym typeface="Oxanium"/>
            </a:endParaRPr>
          </a:p>
        </p:txBody>
      </p:sp>
      <p:sp>
        <p:nvSpPr>
          <p:cNvPr id="1047" name="Google Shape;1047;p55"/>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48" name="Google Shape;1048;p55"/>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1049" name="Google Shape;1049;p55"/>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50" name="Google Shape;1050;p55"/>
          <p:cNvSpPr txBox="1"/>
          <p:nvPr/>
        </p:nvSpPr>
        <p:spPr>
          <a:xfrm>
            <a:off x="3154704" y="3796525"/>
            <a:ext cx="2695765"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1"/>
                </a:solidFill>
                <a:latin typeface="Oxanium"/>
                <a:ea typeface="Oxanium"/>
                <a:cs typeface="Oxanium"/>
                <a:sym typeface="Oxanium"/>
              </a:rPr>
              <a:t>Hmatrix1 (3792 x 5056)(4,3)</a:t>
            </a:r>
            <a:endParaRPr dirty="0">
              <a:solidFill>
                <a:schemeClr val="accent1"/>
              </a:solidFill>
              <a:latin typeface="Oxanium"/>
              <a:ea typeface="Oxanium"/>
              <a:cs typeface="Oxanium"/>
              <a:sym typeface="Oxanium"/>
            </a:endParaRPr>
          </a:p>
        </p:txBody>
      </p:sp>
      <p:sp>
        <p:nvSpPr>
          <p:cNvPr id="1051" name="Google Shape;1051;p55"/>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pic>
        <p:nvPicPr>
          <p:cNvPr id="1052" name="Google Shape;1052;p55"/>
          <p:cNvPicPr preferRelativeResize="0"/>
          <p:nvPr/>
        </p:nvPicPr>
        <p:blipFill>
          <a:blip r:embed="rId4">
            <a:alphaModFix/>
          </a:blip>
          <a:stretch>
            <a:fillRect/>
          </a:stretch>
        </p:blipFill>
        <p:spPr>
          <a:xfrm>
            <a:off x="152400" y="1339000"/>
            <a:ext cx="2868576" cy="2305125"/>
          </a:xfrm>
          <a:prstGeom prst="rect">
            <a:avLst/>
          </a:prstGeom>
          <a:noFill/>
          <a:ln>
            <a:noFill/>
          </a:ln>
        </p:spPr>
      </p:pic>
      <p:pic>
        <p:nvPicPr>
          <p:cNvPr id="1054" name="Google Shape;1054;p55"/>
          <p:cNvPicPr preferRelativeResize="0"/>
          <p:nvPr/>
        </p:nvPicPr>
        <p:blipFill>
          <a:blip r:embed="rId5">
            <a:alphaModFix/>
          </a:blip>
          <a:stretch>
            <a:fillRect/>
          </a:stretch>
        </p:blipFill>
        <p:spPr>
          <a:xfrm>
            <a:off x="3215141" y="1339000"/>
            <a:ext cx="2848024" cy="2305125"/>
          </a:xfrm>
          <a:prstGeom prst="rect">
            <a:avLst/>
          </a:prstGeom>
          <a:noFill/>
          <a:ln>
            <a:noFill/>
          </a:ln>
        </p:spPr>
      </p:pic>
      <p:pic>
        <p:nvPicPr>
          <p:cNvPr id="3" name="Picture 2">
            <a:extLst>
              <a:ext uri="{FF2B5EF4-FFF2-40B4-BE49-F238E27FC236}">
                <a16:creationId xmlns:a16="http://schemas.microsoft.com/office/drawing/2014/main" id="{2F08F74A-3B6C-AF43-A8E3-CAD72A14A44C}"/>
              </a:ext>
            </a:extLst>
          </p:cNvPr>
          <p:cNvPicPr>
            <a:picLocks noChangeAspect="1"/>
          </p:cNvPicPr>
          <p:nvPr/>
        </p:nvPicPr>
        <p:blipFill>
          <a:blip r:embed="rId6"/>
          <a:stretch>
            <a:fillRect/>
          </a:stretch>
        </p:blipFill>
        <p:spPr>
          <a:xfrm>
            <a:off x="6123026" y="1346975"/>
            <a:ext cx="2868574" cy="2305125"/>
          </a:xfrm>
          <a:prstGeom prst="rect">
            <a:avLst/>
          </a:prstGeom>
        </p:spPr>
      </p:pic>
      <p:sp>
        <p:nvSpPr>
          <p:cNvPr id="12" name="Google Shape;1011;p52">
            <a:extLst>
              <a:ext uri="{FF2B5EF4-FFF2-40B4-BE49-F238E27FC236}">
                <a16:creationId xmlns:a16="http://schemas.microsoft.com/office/drawing/2014/main" id="{670F26FD-A616-A342-A99D-7C11E8E146E7}"/>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=1.</a:t>
            </a:r>
            <a:endParaRPr sz="1500" dirty="0">
              <a:solidFill>
                <a:schemeClr val="accent4"/>
              </a:solidFill>
              <a:latin typeface="Oxanium"/>
              <a:ea typeface="Oxanium"/>
              <a:cs typeface="Oxanium"/>
              <a:sym typeface="Oxanium"/>
            </a:endParaRPr>
          </a:p>
        </p:txBody>
      </p:sp>
      <p:sp>
        <p:nvSpPr>
          <p:cNvPr id="13" name="Google Shape;1012;p52">
            <a:extLst>
              <a:ext uri="{FF2B5EF4-FFF2-40B4-BE49-F238E27FC236}">
                <a16:creationId xmlns:a16="http://schemas.microsoft.com/office/drawing/2014/main" id="{DCEC6AC3-B978-6E46-A577-430EDA3E12A6}"/>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=0.63.</a:t>
            </a:r>
            <a:endParaRPr sz="1500" dirty="0">
              <a:solidFill>
                <a:schemeClr val="accent4"/>
              </a:solidFill>
              <a:latin typeface="Oxanium"/>
              <a:ea typeface="Oxanium"/>
              <a:cs typeface="Oxanium"/>
              <a:sym typeface="Oxanium"/>
            </a:endParaRPr>
          </a:p>
        </p:txBody>
      </p:sp>
      <p:sp>
        <p:nvSpPr>
          <p:cNvPr id="14" name="Google Shape;1013;p52">
            <a:extLst>
              <a:ext uri="{FF2B5EF4-FFF2-40B4-BE49-F238E27FC236}">
                <a16:creationId xmlns:a16="http://schemas.microsoft.com/office/drawing/2014/main" id="{69F16D1E-29C2-7B4E-9206-626934D5FA50}"/>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=0.57.</a:t>
            </a:r>
            <a:endParaRPr sz="1500" dirty="0">
              <a:solidFill>
                <a:schemeClr val="accent4"/>
              </a:solidFill>
              <a:latin typeface="Oxanium"/>
              <a:ea typeface="Oxanium"/>
              <a:cs typeface="Oxanium"/>
              <a:sym typeface="Oxan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7"/>
        <p:cNvGrpSpPr/>
        <p:nvPr/>
      </p:nvGrpSpPr>
      <p:grpSpPr>
        <a:xfrm>
          <a:off x="0" y="0"/>
          <a:ext cx="0" cy="0"/>
          <a:chOff x="0" y="0"/>
          <a:chExt cx="0" cy="0"/>
        </a:xfrm>
      </p:grpSpPr>
      <p:sp>
        <p:nvSpPr>
          <p:cNvPr id="758" name="Google Shape;758;p29"/>
          <p:cNvSpPr txBox="1">
            <a:spLocks noGrp="1"/>
          </p:cNvSpPr>
          <p:nvPr>
            <p:ph type="title" idx="8"/>
          </p:nvPr>
        </p:nvSpPr>
        <p:spPr>
          <a:xfrm>
            <a:off x="2696100" y="583500"/>
            <a:ext cx="37518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Signatures of Team members</a:t>
            </a:r>
            <a:endParaRPr/>
          </a:p>
        </p:txBody>
      </p:sp>
      <p:pic>
        <p:nvPicPr>
          <p:cNvPr id="759" name="Google Shape;759;p29"/>
          <p:cNvPicPr preferRelativeResize="0"/>
          <p:nvPr/>
        </p:nvPicPr>
        <p:blipFill rotWithShape="1">
          <a:blip r:embed="rId3">
            <a:alphaModFix/>
          </a:blip>
          <a:srcRect l="24736" t="21796" r="33993" b="32500"/>
          <a:stretch/>
        </p:blipFill>
        <p:spPr>
          <a:xfrm>
            <a:off x="2240813" y="1633132"/>
            <a:ext cx="1128108" cy="1003774"/>
          </a:xfrm>
          <a:prstGeom prst="rect">
            <a:avLst/>
          </a:prstGeom>
          <a:noFill/>
          <a:ln>
            <a:noFill/>
          </a:ln>
        </p:spPr>
      </p:pic>
      <p:pic>
        <p:nvPicPr>
          <p:cNvPr id="760" name="Google Shape;760;p29"/>
          <p:cNvPicPr preferRelativeResize="0"/>
          <p:nvPr/>
        </p:nvPicPr>
        <p:blipFill>
          <a:blip r:embed="rId4">
            <a:alphaModFix/>
          </a:blip>
          <a:stretch>
            <a:fillRect/>
          </a:stretch>
        </p:blipFill>
        <p:spPr>
          <a:xfrm rot="-5400000">
            <a:off x="3854757" y="1388171"/>
            <a:ext cx="989731" cy="1493696"/>
          </a:xfrm>
          <a:prstGeom prst="rect">
            <a:avLst/>
          </a:prstGeom>
          <a:noFill/>
          <a:ln>
            <a:noFill/>
          </a:ln>
        </p:spPr>
      </p:pic>
      <p:pic>
        <p:nvPicPr>
          <p:cNvPr id="761" name="Google Shape;761;p29"/>
          <p:cNvPicPr preferRelativeResize="0"/>
          <p:nvPr/>
        </p:nvPicPr>
        <p:blipFill>
          <a:blip r:embed="rId5">
            <a:alphaModFix/>
          </a:blip>
          <a:stretch>
            <a:fillRect/>
          </a:stretch>
        </p:blipFill>
        <p:spPr>
          <a:xfrm>
            <a:off x="5173557" y="1553350"/>
            <a:ext cx="1217921" cy="940691"/>
          </a:xfrm>
          <a:prstGeom prst="rect">
            <a:avLst/>
          </a:prstGeom>
          <a:noFill/>
          <a:ln>
            <a:noFill/>
          </a:ln>
        </p:spPr>
      </p:pic>
      <p:pic>
        <p:nvPicPr>
          <p:cNvPr id="762" name="Google Shape;762;p29"/>
          <p:cNvPicPr preferRelativeResize="0"/>
          <p:nvPr/>
        </p:nvPicPr>
        <p:blipFill rotWithShape="1">
          <a:blip r:embed="rId6">
            <a:alphaModFix/>
          </a:blip>
          <a:srcRect l="19653" t="36215" r="35973" b="31422"/>
          <a:stretch/>
        </p:blipFill>
        <p:spPr>
          <a:xfrm>
            <a:off x="2414028" y="2636890"/>
            <a:ext cx="781676" cy="805398"/>
          </a:xfrm>
          <a:prstGeom prst="rect">
            <a:avLst/>
          </a:prstGeom>
          <a:noFill/>
          <a:ln>
            <a:noFill/>
          </a:ln>
        </p:spPr>
      </p:pic>
      <p:pic>
        <p:nvPicPr>
          <p:cNvPr id="763" name="Google Shape;763;p29"/>
          <p:cNvPicPr preferRelativeResize="0"/>
          <p:nvPr/>
        </p:nvPicPr>
        <p:blipFill rotWithShape="1">
          <a:blip r:embed="rId7">
            <a:alphaModFix/>
          </a:blip>
          <a:srcRect l="33162" t="21846" r="18969" b="21733"/>
          <a:stretch/>
        </p:blipFill>
        <p:spPr>
          <a:xfrm>
            <a:off x="3679857" y="2564953"/>
            <a:ext cx="1493697" cy="949273"/>
          </a:xfrm>
          <a:prstGeom prst="rect">
            <a:avLst/>
          </a:prstGeom>
          <a:noFill/>
          <a:ln>
            <a:noFill/>
          </a:ln>
        </p:spPr>
      </p:pic>
      <p:pic>
        <p:nvPicPr>
          <p:cNvPr id="764" name="Google Shape;764;p29"/>
          <p:cNvPicPr preferRelativeResize="0"/>
          <p:nvPr/>
        </p:nvPicPr>
        <p:blipFill rotWithShape="1">
          <a:blip r:embed="rId8">
            <a:alphaModFix/>
          </a:blip>
          <a:srcRect l="15131" t="17947" r="24463" b="10522"/>
          <a:stretch/>
        </p:blipFill>
        <p:spPr>
          <a:xfrm rot="-5400000">
            <a:off x="5351871" y="2315711"/>
            <a:ext cx="1167251" cy="1523887"/>
          </a:xfrm>
          <a:prstGeom prst="rect">
            <a:avLst/>
          </a:prstGeom>
          <a:noFill/>
          <a:ln>
            <a:noFill/>
          </a:ln>
        </p:spPr>
      </p:pic>
      <p:pic>
        <p:nvPicPr>
          <p:cNvPr id="765" name="Google Shape;765;p29"/>
          <p:cNvPicPr preferRelativeResize="0"/>
          <p:nvPr/>
        </p:nvPicPr>
        <p:blipFill rotWithShape="1">
          <a:blip r:embed="rId9">
            <a:alphaModFix/>
          </a:blip>
          <a:srcRect l="21004" r="20713"/>
          <a:stretch/>
        </p:blipFill>
        <p:spPr>
          <a:xfrm>
            <a:off x="2316470" y="3514225"/>
            <a:ext cx="879257" cy="1003775"/>
          </a:xfrm>
          <a:prstGeom prst="rect">
            <a:avLst/>
          </a:prstGeom>
          <a:noFill/>
          <a:ln>
            <a:noFill/>
          </a:ln>
        </p:spPr>
      </p:pic>
      <p:pic>
        <p:nvPicPr>
          <p:cNvPr id="766" name="Google Shape;766;p29"/>
          <p:cNvPicPr preferRelativeResize="0"/>
          <p:nvPr/>
        </p:nvPicPr>
        <p:blipFill>
          <a:blip r:embed="rId10">
            <a:alphaModFix/>
          </a:blip>
          <a:stretch>
            <a:fillRect/>
          </a:stretch>
        </p:blipFill>
        <p:spPr>
          <a:xfrm>
            <a:off x="3614752" y="3648004"/>
            <a:ext cx="1469749" cy="736241"/>
          </a:xfrm>
          <a:prstGeom prst="rect">
            <a:avLst/>
          </a:prstGeom>
          <a:noFill/>
          <a:ln>
            <a:noFill/>
          </a:ln>
        </p:spPr>
      </p:pic>
      <p:pic>
        <p:nvPicPr>
          <p:cNvPr id="767" name="Google Shape;767;p29"/>
          <p:cNvPicPr preferRelativeResize="0"/>
          <p:nvPr/>
        </p:nvPicPr>
        <p:blipFill>
          <a:blip r:embed="rId11">
            <a:alphaModFix/>
          </a:blip>
          <a:stretch>
            <a:fillRect/>
          </a:stretch>
        </p:blipFill>
        <p:spPr>
          <a:xfrm>
            <a:off x="5173552" y="3709709"/>
            <a:ext cx="2238186" cy="736241"/>
          </a:xfrm>
          <a:prstGeom prst="rect">
            <a:avLst/>
          </a:prstGeom>
          <a:noFill/>
          <a:ln>
            <a:noFill/>
          </a:ln>
        </p:spPr>
      </p:pic>
      <p:sp>
        <p:nvSpPr>
          <p:cNvPr id="768" name="Google Shape;768;p29"/>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769" name="Google Shape;769;p29"/>
          <p:cNvPicPr preferRelativeResize="0"/>
          <p:nvPr/>
        </p:nvPicPr>
        <p:blipFill>
          <a:blip r:embed="rId12">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6"/>
          <p:cNvSpPr txBox="1"/>
          <p:nvPr/>
        </p:nvSpPr>
        <p:spPr>
          <a:xfrm>
            <a:off x="2485650" y="232275"/>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Hard Decision Decoding</a:t>
            </a:r>
            <a:endParaRPr sz="2000">
              <a:solidFill>
                <a:schemeClr val="lt2"/>
              </a:solidFill>
              <a:latin typeface="Oxanium"/>
              <a:ea typeface="Oxanium"/>
              <a:cs typeface="Oxanium"/>
              <a:sym typeface="Oxanium"/>
            </a:endParaRPr>
          </a:p>
        </p:txBody>
      </p:sp>
      <p:sp>
        <p:nvSpPr>
          <p:cNvPr id="1060" name="Google Shape;1060;p56"/>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61" name="Google Shape;1061;p56"/>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1062" name="Google Shape;1062;p56"/>
          <p:cNvSpPr txBox="1"/>
          <p:nvPr/>
        </p:nvSpPr>
        <p:spPr>
          <a:xfrm>
            <a:off x="127375" y="3637138"/>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63" name="Google Shape;1063;p56"/>
          <p:cNvSpPr txBox="1"/>
          <p:nvPr/>
        </p:nvSpPr>
        <p:spPr>
          <a:xfrm>
            <a:off x="2956225" y="3637138"/>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64" name="Google Shape;1064;p56"/>
          <p:cNvSpPr txBox="1"/>
          <p:nvPr/>
        </p:nvSpPr>
        <p:spPr>
          <a:xfrm>
            <a:off x="5965513" y="3637138"/>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pic>
        <p:nvPicPr>
          <p:cNvPr id="1065" name="Google Shape;1065;p56"/>
          <p:cNvPicPr preferRelativeResize="0"/>
          <p:nvPr/>
        </p:nvPicPr>
        <p:blipFill>
          <a:blip r:embed="rId4">
            <a:alphaModFix/>
          </a:blip>
          <a:stretch>
            <a:fillRect/>
          </a:stretch>
        </p:blipFill>
        <p:spPr>
          <a:xfrm>
            <a:off x="152400" y="1009287"/>
            <a:ext cx="2854200" cy="2502825"/>
          </a:xfrm>
          <a:prstGeom prst="rect">
            <a:avLst/>
          </a:prstGeom>
          <a:noFill/>
          <a:ln>
            <a:noFill/>
          </a:ln>
        </p:spPr>
      </p:pic>
      <p:pic>
        <p:nvPicPr>
          <p:cNvPr id="1066" name="Google Shape;1066;p56"/>
          <p:cNvPicPr preferRelativeResize="0"/>
          <p:nvPr/>
        </p:nvPicPr>
        <p:blipFill>
          <a:blip r:embed="rId5">
            <a:alphaModFix/>
          </a:blip>
          <a:stretch>
            <a:fillRect/>
          </a:stretch>
        </p:blipFill>
        <p:spPr>
          <a:xfrm>
            <a:off x="6104250" y="1009287"/>
            <a:ext cx="3027174" cy="2502825"/>
          </a:xfrm>
          <a:prstGeom prst="rect">
            <a:avLst/>
          </a:prstGeom>
          <a:noFill/>
          <a:ln>
            <a:noFill/>
          </a:ln>
        </p:spPr>
      </p:pic>
      <p:pic>
        <p:nvPicPr>
          <p:cNvPr id="1067" name="Google Shape;1067;p56"/>
          <p:cNvPicPr preferRelativeResize="0"/>
          <p:nvPr/>
        </p:nvPicPr>
        <p:blipFill>
          <a:blip r:embed="rId6">
            <a:alphaModFix/>
          </a:blip>
          <a:stretch>
            <a:fillRect/>
          </a:stretch>
        </p:blipFill>
        <p:spPr>
          <a:xfrm>
            <a:off x="3099500" y="1009288"/>
            <a:ext cx="2911849" cy="2502825"/>
          </a:xfrm>
          <a:prstGeom prst="rect">
            <a:avLst/>
          </a:prstGeom>
          <a:noFill/>
          <a:ln>
            <a:noFill/>
          </a:ln>
        </p:spPr>
      </p:pic>
      <p:sp>
        <p:nvSpPr>
          <p:cNvPr id="1068" name="Google Shape;1068;p56"/>
          <p:cNvSpPr txBox="1"/>
          <p:nvPr/>
        </p:nvSpPr>
        <p:spPr>
          <a:xfrm>
            <a:off x="4888900" y="4110813"/>
            <a:ext cx="412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4"/>
                </a:solidFill>
                <a:latin typeface="Oxanium"/>
                <a:ea typeface="Oxanium"/>
                <a:cs typeface="Oxanium"/>
                <a:sym typeface="Oxanium"/>
              </a:rPr>
              <a:t>As we can see, BSC is giving much worse efficiency compared to BEC decoders</a:t>
            </a:r>
            <a:endParaRPr>
              <a:solidFill>
                <a:schemeClr val="accent4"/>
              </a:solidFill>
              <a:latin typeface="Oxanium"/>
              <a:ea typeface="Oxanium"/>
              <a:cs typeface="Oxanium"/>
              <a:sym typeface="Oxanium"/>
            </a:endParaRPr>
          </a:p>
        </p:txBody>
      </p:sp>
      <p:sp>
        <p:nvSpPr>
          <p:cNvPr id="1069" name="Google Shape;1069;p56"/>
          <p:cNvSpPr txBox="1"/>
          <p:nvPr/>
        </p:nvSpPr>
        <p:spPr>
          <a:xfrm>
            <a:off x="281750" y="4002963"/>
            <a:ext cx="412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4"/>
                </a:solidFill>
                <a:latin typeface="Oxanium"/>
                <a:ea typeface="Oxanium"/>
                <a:cs typeface="Oxanium"/>
                <a:sym typeface="Oxanium"/>
              </a:rPr>
              <a:t>Here small H matrix and Hmatrix1’s have their check node’s degree even. That’s why they will not be decoded at P</a:t>
            </a:r>
            <a:r>
              <a:rPr lang="en" baseline="-25000">
                <a:solidFill>
                  <a:schemeClr val="accent4"/>
                </a:solidFill>
                <a:latin typeface="Oxanium"/>
                <a:ea typeface="Oxanium"/>
                <a:cs typeface="Oxanium"/>
                <a:sym typeface="Oxanium"/>
              </a:rPr>
              <a:t>error</a:t>
            </a:r>
            <a:r>
              <a:rPr lang="en">
                <a:solidFill>
                  <a:schemeClr val="accent4"/>
                </a:solidFill>
                <a:latin typeface="Oxanium"/>
                <a:ea typeface="Oxanium"/>
                <a:cs typeface="Oxanium"/>
                <a:sym typeface="Oxanium"/>
              </a:rPr>
              <a:t>=1.</a:t>
            </a:r>
            <a:endParaRPr>
              <a:solidFill>
                <a:schemeClr val="accent4"/>
              </a:solidFill>
              <a:latin typeface="Oxanium"/>
              <a:ea typeface="Oxanium"/>
              <a:cs typeface="Oxanium"/>
              <a:sym typeface="Oxan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5"/>
          <p:cNvSpPr txBox="1"/>
          <p:nvPr/>
        </p:nvSpPr>
        <p:spPr>
          <a:xfrm>
            <a:off x="2485650" y="232300"/>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solidFill>
                  <a:schemeClr val="lt2"/>
                </a:solidFill>
                <a:latin typeface="Oxanium"/>
                <a:ea typeface="Oxanium"/>
                <a:cs typeface="Oxanium"/>
                <a:sym typeface="Oxanium"/>
              </a:rPr>
              <a:t>BSC Hard Decision Decoding</a:t>
            </a:r>
            <a:endParaRPr sz="2000" dirty="0">
              <a:solidFill>
                <a:schemeClr val="lt2"/>
              </a:solidFill>
              <a:latin typeface="Oxanium"/>
              <a:ea typeface="Oxanium"/>
              <a:cs typeface="Oxanium"/>
              <a:sym typeface="Oxanium"/>
            </a:endParaRPr>
          </a:p>
        </p:txBody>
      </p:sp>
      <p:sp>
        <p:nvSpPr>
          <p:cNvPr id="1046" name="Google Shape;1046;p55"/>
          <p:cNvSpPr txBox="1"/>
          <p:nvPr/>
        </p:nvSpPr>
        <p:spPr>
          <a:xfrm>
            <a:off x="2600100" y="724900"/>
            <a:ext cx="3943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Oxanium"/>
                <a:ea typeface="Oxanium"/>
                <a:cs typeface="Oxanium"/>
                <a:sym typeface="Oxanium"/>
              </a:rPr>
              <a:t>Algorithm Convergence Graphs</a:t>
            </a:r>
            <a:endParaRPr sz="1800">
              <a:solidFill>
                <a:schemeClr val="accent1"/>
              </a:solidFill>
              <a:latin typeface="Oxanium"/>
              <a:ea typeface="Oxanium"/>
              <a:cs typeface="Oxanium"/>
              <a:sym typeface="Oxanium"/>
            </a:endParaRPr>
          </a:p>
        </p:txBody>
      </p:sp>
      <p:sp>
        <p:nvSpPr>
          <p:cNvPr id="1047" name="Google Shape;1047;p55"/>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48" name="Google Shape;1048;p55"/>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1049" name="Google Shape;1049;p55"/>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50" name="Google Shape;1050;p55"/>
          <p:cNvSpPr txBox="1"/>
          <p:nvPr/>
        </p:nvSpPr>
        <p:spPr>
          <a:xfrm>
            <a:off x="3154704" y="3796525"/>
            <a:ext cx="2695765"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1"/>
                </a:solidFill>
                <a:latin typeface="Oxanium"/>
                <a:ea typeface="Oxanium"/>
                <a:cs typeface="Oxanium"/>
                <a:sym typeface="Oxanium"/>
              </a:rPr>
              <a:t>Hmatrix1 (3792 x 5056)(4,3)</a:t>
            </a:r>
            <a:endParaRPr dirty="0">
              <a:solidFill>
                <a:schemeClr val="accent1"/>
              </a:solidFill>
              <a:latin typeface="Oxanium"/>
              <a:ea typeface="Oxanium"/>
              <a:cs typeface="Oxanium"/>
              <a:sym typeface="Oxanium"/>
            </a:endParaRPr>
          </a:p>
        </p:txBody>
      </p:sp>
      <p:sp>
        <p:nvSpPr>
          <p:cNvPr id="1051" name="Google Shape;1051;p55"/>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sp>
        <p:nvSpPr>
          <p:cNvPr id="12" name="Google Shape;1011;p52">
            <a:extLst>
              <a:ext uri="{FF2B5EF4-FFF2-40B4-BE49-F238E27FC236}">
                <a16:creationId xmlns:a16="http://schemas.microsoft.com/office/drawing/2014/main" id="{667DB784-7861-C34D-B465-BFAB4763C9F5}"/>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&gt;0.5.</a:t>
            </a:r>
            <a:endParaRPr sz="1500" dirty="0">
              <a:solidFill>
                <a:schemeClr val="accent4"/>
              </a:solidFill>
              <a:latin typeface="Oxanium"/>
              <a:ea typeface="Oxanium"/>
              <a:cs typeface="Oxanium"/>
              <a:sym typeface="Oxanium"/>
            </a:endParaRPr>
          </a:p>
        </p:txBody>
      </p:sp>
      <p:sp>
        <p:nvSpPr>
          <p:cNvPr id="13" name="Google Shape;1012;p52">
            <a:extLst>
              <a:ext uri="{FF2B5EF4-FFF2-40B4-BE49-F238E27FC236}">
                <a16:creationId xmlns:a16="http://schemas.microsoft.com/office/drawing/2014/main" id="{B551EBD1-2D4C-8441-A359-FA1FB9372A1E}"/>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=0.09.</a:t>
            </a:r>
            <a:endParaRPr sz="1500" dirty="0">
              <a:solidFill>
                <a:schemeClr val="accent4"/>
              </a:solidFill>
              <a:latin typeface="Oxanium"/>
              <a:ea typeface="Oxanium"/>
              <a:cs typeface="Oxanium"/>
              <a:sym typeface="Oxanium"/>
            </a:endParaRPr>
          </a:p>
        </p:txBody>
      </p:sp>
      <p:sp>
        <p:nvSpPr>
          <p:cNvPr id="14" name="Google Shape;1013;p52">
            <a:extLst>
              <a:ext uri="{FF2B5EF4-FFF2-40B4-BE49-F238E27FC236}">
                <a16:creationId xmlns:a16="http://schemas.microsoft.com/office/drawing/2014/main" id="{39C54289-C1A7-6A49-97C9-C0125D18E8A6}"/>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=0.04.</a:t>
            </a:r>
            <a:endParaRPr sz="1500" dirty="0">
              <a:solidFill>
                <a:schemeClr val="accent4"/>
              </a:solidFill>
              <a:latin typeface="Oxanium"/>
              <a:ea typeface="Oxanium"/>
              <a:cs typeface="Oxanium"/>
              <a:sym typeface="Oxanium"/>
            </a:endParaRPr>
          </a:p>
        </p:txBody>
      </p:sp>
      <p:pic>
        <p:nvPicPr>
          <p:cNvPr id="3" name="Picture 2">
            <a:extLst>
              <a:ext uri="{FF2B5EF4-FFF2-40B4-BE49-F238E27FC236}">
                <a16:creationId xmlns:a16="http://schemas.microsoft.com/office/drawing/2014/main" id="{396C8A9E-D769-4AF2-8AA1-C289F8A0D55A}"/>
              </a:ext>
            </a:extLst>
          </p:cNvPr>
          <p:cNvPicPr>
            <a:picLocks noChangeAspect="1"/>
          </p:cNvPicPr>
          <p:nvPr/>
        </p:nvPicPr>
        <p:blipFill>
          <a:blip r:embed="rId4"/>
          <a:stretch>
            <a:fillRect/>
          </a:stretch>
        </p:blipFill>
        <p:spPr>
          <a:xfrm>
            <a:off x="22210" y="1377049"/>
            <a:ext cx="2959981" cy="2219140"/>
          </a:xfrm>
          <a:prstGeom prst="rect">
            <a:avLst/>
          </a:prstGeom>
        </p:spPr>
      </p:pic>
      <p:pic>
        <p:nvPicPr>
          <p:cNvPr id="5" name="Picture 4">
            <a:extLst>
              <a:ext uri="{FF2B5EF4-FFF2-40B4-BE49-F238E27FC236}">
                <a16:creationId xmlns:a16="http://schemas.microsoft.com/office/drawing/2014/main" id="{2E8A848D-C846-438B-BA6F-45B464D9D3A2}"/>
              </a:ext>
            </a:extLst>
          </p:cNvPr>
          <p:cNvPicPr>
            <a:picLocks noChangeAspect="1"/>
          </p:cNvPicPr>
          <p:nvPr/>
        </p:nvPicPr>
        <p:blipFill>
          <a:blip r:embed="rId5"/>
          <a:stretch>
            <a:fillRect/>
          </a:stretch>
        </p:blipFill>
        <p:spPr>
          <a:xfrm>
            <a:off x="3040625" y="1385499"/>
            <a:ext cx="2970278" cy="2226859"/>
          </a:xfrm>
          <a:prstGeom prst="rect">
            <a:avLst/>
          </a:prstGeom>
        </p:spPr>
      </p:pic>
      <p:pic>
        <p:nvPicPr>
          <p:cNvPr id="7" name="Picture 6">
            <a:extLst>
              <a:ext uri="{FF2B5EF4-FFF2-40B4-BE49-F238E27FC236}">
                <a16:creationId xmlns:a16="http://schemas.microsoft.com/office/drawing/2014/main" id="{5F58A229-7116-4715-861C-E39469B8D597}"/>
              </a:ext>
            </a:extLst>
          </p:cNvPr>
          <p:cNvPicPr>
            <a:picLocks noChangeAspect="1"/>
          </p:cNvPicPr>
          <p:nvPr/>
        </p:nvPicPr>
        <p:blipFill>
          <a:blip r:embed="rId6"/>
          <a:stretch>
            <a:fillRect/>
          </a:stretch>
        </p:blipFill>
        <p:spPr>
          <a:xfrm>
            <a:off x="6069338" y="1361543"/>
            <a:ext cx="3044200" cy="2282280"/>
          </a:xfrm>
          <a:prstGeom prst="rect">
            <a:avLst/>
          </a:prstGeom>
        </p:spPr>
      </p:pic>
    </p:spTree>
    <p:extLst>
      <p:ext uri="{BB962C8B-B14F-4D97-AF65-F5344CB8AC3E}">
        <p14:creationId xmlns:p14="http://schemas.microsoft.com/office/powerpoint/2010/main" val="32704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7"/>
          <p:cNvSpPr txBox="1"/>
          <p:nvPr/>
        </p:nvSpPr>
        <p:spPr>
          <a:xfrm>
            <a:off x="2542850" y="196075"/>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Soft Decision Decoding</a:t>
            </a:r>
            <a:endParaRPr sz="2000">
              <a:solidFill>
                <a:schemeClr val="lt2"/>
              </a:solidFill>
              <a:latin typeface="Oxanium"/>
              <a:ea typeface="Oxanium"/>
              <a:cs typeface="Oxanium"/>
              <a:sym typeface="Oxanium"/>
            </a:endParaRPr>
          </a:p>
        </p:txBody>
      </p:sp>
      <p:pic>
        <p:nvPicPr>
          <p:cNvPr id="1075" name="Google Shape;1075;p57"/>
          <p:cNvPicPr preferRelativeResize="0"/>
          <p:nvPr/>
        </p:nvPicPr>
        <p:blipFill>
          <a:blip r:embed="rId3">
            <a:alphaModFix/>
          </a:blip>
          <a:stretch>
            <a:fillRect/>
          </a:stretch>
        </p:blipFill>
        <p:spPr>
          <a:xfrm>
            <a:off x="65275" y="1252325"/>
            <a:ext cx="2998975" cy="2454775"/>
          </a:xfrm>
          <a:prstGeom prst="rect">
            <a:avLst/>
          </a:prstGeom>
          <a:noFill/>
          <a:ln>
            <a:noFill/>
          </a:ln>
        </p:spPr>
      </p:pic>
      <p:pic>
        <p:nvPicPr>
          <p:cNvPr id="1076" name="Google Shape;1076;p57"/>
          <p:cNvPicPr preferRelativeResize="0"/>
          <p:nvPr/>
        </p:nvPicPr>
        <p:blipFill>
          <a:blip r:embed="rId4">
            <a:alphaModFix/>
          </a:blip>
          <a:stretch>
            <a:fillRect/>
          </a:stretch>
        </p:blipFill>
        <p:spPr>
          <a:xfrm>
            <a:off x="3151613" y="1252325"/>
            <a:ext cx="2955175" cy="2454775"/>
          </a:xfrm>
          <a:prstGeom prst="rect">
            <a:avLst/>
          </a:prstGeom>
          <a:noFill/>
          <a:ln>
            <a:noFill/>
          </a:ln>
        </p:spPr>
      </p:pic>
      <p:pic>
        <p:nvPicPr>
          <p:cNvPr id="1077" name="Google Shape;1077;p57"/>
          <p:cNvPicPr preferRelativeResize="0"/>
          <p:nvPr/>
        </p:nvPicPr>
        <p:blipFill>
          <a:blip r:embed="rId5">
            <a:alphaModFix/>
          </a:blip>
          <a:stretch>
            <a:fillRect/>
          </a:stretch>
        </p:blipFill>
        <p:spPr>
          <a:xfrm>
            <a:off x="6219450" y="1246650"/>
            <a:ext cx="2814350" cy="2489950"/>
          </a:xfrm>
          <a:prstGeom prst="rect">
            <a:avLst/>
          </a:prstGeom>
          <a:noFill/>
          <a:ln>
            <a:noFill/>
          </a:ln>
        </p:spPr>
      </p:pic>
      <p:sp>
        <p:nvSpPr>
          <p:cNvPr id="1078" name="Google Shape;1078;p57"/>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79" name="Google Shape;1079;p57"/>
          <p:cNvPicPr preferRelativeResize="0"/>
          <p:nvPr/>
        </p:nvPicPr>
        <p:blipFill>
          <a:blip r:embed="rId6">
            <a:alphaModFix/>
          </a:blip>
          <a:stretch>
            <a:fillRect/>
          </a:stretch>
        </p:blipFill>
        <p:spPr>
          <a:xfrm>
            <a:off x="3131816" y="4959275"/>
            <a:ext cx="166650" cy="160950"/>
          </a:xfrm>
          <a:prstGeom prst="rect">
            <a:avLst/>
          </a:prstGeom>
          <a:noFill/>
          <a:ln>
            <a:noFill/>
          </a:ln>
        </p:spPr>
      </p:pic>
      <p:sp>
        <p:nvSpPr>
          <p:cNvPr id="1080" name="Google Shape;1080;p57"/>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81" name="Google Shape;1081;p57"/>
          <p:cNvSpPr txBox="1"/>
          <p:nvPr/>
        </p:nvSpPr>
        <p:spPr>
          <a:xfrm>
            <a:off x="2938350"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82" name="Google Shape;1082;p57"/>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sp>
        <p:nvSpPr>
          <p:cNvPr id="11" name="Google Shape;1011;p52">
            <a:extLst>
              <a:ext uri="{FF2B5EF4-FFF2-40B4-BE49-F238E27FC236}">
                <a16:creationId xmlns:a16="http://schemas.microsoft.com/office/drawing/2014/main" id="{72C1178A-367D-6441-8BAC-9C16E70640EF}"/>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0.3&lt;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&lt;0.65.</a:t>
            </a:r>
            <a:endParaRPr sz="1500" dirty="0">
              <a:solidFill>
                <a:schemeClr val="accent4"/>
              </a:solidFill>
              <a:latin typeface="Oxanium"/>
              <a:ea typeface="Oxanium"/>
              <a:cs typeface="Oxanium"/>
              <a:sym typeface="Oxanium"/>
            </a:endParaRPr>
          </a:p>
        </p:txBody>
      </p:sp>
      <p:sp>
        <p:nvSpPr>
          <p:cNvPr id="12" name="Google Shape;1012;p52">
            <a:extLst>
              <a:ext uri="{FF2B5EF4-FFF2-40B4-BE49-F238E27FC236}">
                <a16:creationId xmlns:a16="http://schemas.microsoft.com/office/drawing/2014/main" id="{603904A7-0B42-6D4B-9BA2-70B80A8F38C6}"/>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lvl="0" algn="ctr"/>
            <a:r>
              <a:rPr lang="en" sz="1500" dirty="0">
                <a:solidFill>
                  <a:schemeClr val="accent4"/>
                </a:solidFill>
                <a:latin typeface="Oxanium"/>
                <a:ea typeface="Oxanium"/>
                <a:cs typeface="Oxanium"/>
                <a:sym typeface="Oxanium"/>
              </a:rPr>
              <a:t>Drops to 0 at 0.15&lt;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&lt;0.86.</a:t>
            </a:r>
            <a:endParaRPr sz="1500" dirty="0">
              <a:solidFill>
                <a:schemeClr val="accent4"/>
              </a:solidFill>
              <a:latin typeface="Oxanium"/>
              <a:ea typeface="Oxanium"/>
              <a:cs typeface="Oxanium"/>
              <a:sym typeface="Oxanium"/>
            </a:endParaRPr>
          </a:p>
        </p:txBody>
      </p:sp>
      <p:sp>
        <p:nvSpPr>
          <p:cNvPr id="13" name="Google Shape;1013;p52">
            <a:extLst>
              <a:ext uri="{FF2B5EF4-FFF2-40B4-BE49-F238E27FC236}">
                <a16:creationId xmlns:a16="http://schemas.microsoft.com/office/drawing/2014/main" id="{04DCB456-7244-1845-A6DD-30170CC619DA}"/>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lvl="0" algn="ctr"/>
            <a:r>
              <a:rPr lang="en" sz="1500" dirty="0">
                <a:solidFill>
                  <a:schemeClr val="accent4"/>
                </a:solidFill>
                <a:latin typeface="Oxanium"/>
                <a:ea typeface="Oxanium"/>
                <a:cs typeface="Oxanium"/>
                <a:sym typeface="Oxanium"/>
              </a:rPr>
              <a:t>Drops to 0 at 0.11&lt;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&lt;0.89.</a:t>
            </a:r>
            <a:endParaRPr sz="1500" dirty="0">
              <a:solidFill>
                <a:schemeClr val="accent4"/>
              </a:solidFill>
              <a:latin typeface="Oxanium"/>
              <a:ea typeface="Oxanium"/>
              <a:cs typeface="Oxanium"/>
              <a:sym typeface="Oxan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58"/>
          <p:cNvSpPr txBox="1"/>
          <p:nvPr/>
        </p:nvSpPr>
        <p:spPr>
          <a:xfrm>
            <a:off x="2542850" y="196075"/>
            <a:ext cx="4172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2"/>
                </a:solidFill>
                <a:latin typeface="Oxanium"/>
                <a:ea typeface="Oxanium"/>
                <a:cs typeface="Oxanium"/>
                <a:sym typeface="Oxanium"/>
              </a:rPr>
              <a:t>BSC Soft Decision Decoding</a:t>
            </a:r>
            <a:endParaRPr sz="2000">
              <a:solidFill>
                <a:schemeClr val="lt2"/>
              </a:solidFill>
              <a:latin typeface="Oxanium"/>
              <a:ea typeface="Oxanium"/>
              <a:cs typeface="Oxanium"/>
              <a:sym typeface="Oxanium"/>
            </a:endParaRPr>
          </a:p>
        </p:txBody>
      </p:sp>
      <p:sp>
        <p:nvSpPr>
          <p:cNvPr id="1088" name="Google Shape;1088;p58"/>
          <p:cNvSpPr txBox="1"/>
          <p:nvPr/>
        </p:nvSpPr>
        <p:spPr>
          <a:xfrm>
            <a:off x="2802200" y="732150"/>
            <a:ext cx="3654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Oxanium"/>
                <a:ea typeface="Oxanium"/>
                <a:cs typeface="Oxanium"/>
                <a:sym typeface="Oxanium"/>
              </a:rPr>
              <a:t>Algorithm Convergence Graphs</a:t>
            </a:r>
            <a:endParaRPr sz="1800">
              <a:solidFill>
                <a:schemeClr val="accent1"/>
              </a:solidFill>
              <a:latin typeface="Oxanium"/>
              <a:ea typeface="Oxanium"/>
              <a:cs typeface="Oxanium"/>
              <a:sym typeface="Oxanium"/>
            </a:endParaRPr>
          </a:p>
        </p:txBody>
      </p:sp>
      <p:sp>
        <p:nvSpPr>
          <p:cNvPr id="1089" name="Google Shape;1089;p58"/>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090" name="Google Shape;1090;p58"/>
          <p:cNvPicPr preferRelativeResize="0"/>
          <p:nvPr/>
        </p:nvPicPr>
        <p:blipFill>
          <a:blip r:embed="rId3">
            <a:alphaModFix/>
          </a:blip>
          <a:stretch>
            <a:fillRect/>
          </a:stretch>
        </p:blipFill>
        <p:spPr>
          <a:xfrm>
            <a:off x="3131816" y="4959275"/>
            <a:ext cx="166650" cy="160950"/>
          </a:xfrm>
          <a:prstGeom prst="rect">
            <a:avLst/>
          </a:prstGeom>
          <a:noFill/>
          <a:ln>
            <a:noFill/>
          </a:ln>
        </p:spPr>
      </p:pic>
      <p:sp>
        <p:nvSpPr>
          <p:cNvPr id="1091" name="Google Shape;1091;p58"/>
          <p:cNvSpPr txBox="1"/>
          <p:nvPr/>
        </p:nvSpPr>
        <p:spPr>
          <a:xfrm>
            <a:off x="109500" y="3796525"/>
            <a:ext cx="27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Small H matrix (9 x 12)(3,4)</a:t>
            </a:r>
            <a:endParaRPr>
              <a:solidFill>
                <a:schemeClr val="accent1"/>
              </a:solidFill>
              <a:latin typeface="Oxanium"/>
              <a:ea typeface="Oxanium"/>
              <a:cs typeface="Oxanium"/>
              <a:sym typeface="Oxanium"/>
            </a:endParaRPr>
          </a:p>
        </p:txBody>
      </p:sp>
      <p:sp>
        <p:nvSpPr>
          <p:cNvPr id="1092" name="Google Shape;1092;p58"/>
          <p:cNvSpPr txBox="1"/>
          <p:nvPr/>
        </p:nvSpPr>
        <p:spPr>
          <a:xfrm>
            <a:off x="2938350"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Hmatrix1 (3792 x 5056)(4,3)</a:t>
            </a:r>
            <a:endParaRPr>
              <a:solidFill>
                <a:schemeClr val="accent1"/>
              </a:solidFill>
              <a:latin typeface="Oxanium"/>
              <a:ea typeface="Oxanium"/>
              <a:cs typeface="Oxanium"/>
              <a:sym typeface="Oxanium"/>
            </a:endParaRPr>
          </a:p>
        </p:txBody>
      </p:sp>
      <p:sp>
        <p:nvSpPr>
          <p:cNvPr id="1093" name="Google Shape;1093;p58"/>
          <p:cNvSpPr txBox="1"/>
          <p:nvPr/>
        </p:nvSpPr>
        <p:spPr>
          <a:xfrm>
            <a:off x="5947638" y="3796525"/>
            <a:ext cx="316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Hmatrix2 (3000 x 5000)(5,3)</a:t>
            </a:r>
            <a:endParaRPr>
              <a:solidFill>
                <a:schemeClr val="accent1"/>
              </a:solidFill>
              <a:latin typeface="Oxanium"/>
              <a:ea typeface="Oxanium"/>
              <a:cs typeface="Oxanium"/>
              <a:sym typeface="Oxanium"/>
            </a:endParaRPr>
          </a:p>
        </p:txBody>
      </p:sp>
      <p:pic>
        <p:nvPicPr>
          <p:cNvPr id="1094" name="Google Shape;1094;p58"/>
          <p:cNvPicPr preferRelativeResize="0"/>
          <p:nvPr/>
        </p:nvPicPr>
        <p:blipFill>
          <a:blip r:embed="rId4">
            <a:alphaModFix/>
          </a:blip>
          <a:stretch>
            <a:fillRect/>
          </a:stretch>
        </p:blipFill>
        <p:spPr>
          <a:xfrm>
            <a:off x="109500" y="1270050"/>
            <a:ext cx="3065000" cy="2450275"/>
          </a:xfrm>
          <a:prstGeom prst="rect">
            <a:avLst/>
          </a:prstGeom>
          <a:noFill/>
          <a:ln>
            <a:noFill/>
          </a:ln>
        </p:spPr>
      </p:pic>
      <p:pic>
        <p:nvPicPr>
          <p:cNvPr id="1095" name="Google Shape;1095;p58"/>
          <p:cNvPicPr preferRelativeResize="0"/>
          <p:nvPr/>
        </p:nvPicPr>
        <p:blipFill>
          <a:blip r:embed="rId5">
            <a:alphaModFix/>
          </a:blip>
          <a:stretch>
            <a:fillRect/>
          </a:stretch>
        </p:blipFill>
        <p:spPr>
          <a:xfrm>
            <a:off x="6208450" y="1270050"/>
            <a:ext cx="2762701" cy="2374075"/>
          </a:xfrm>
          <a:prstGeom prst="rect">
            <a:avLst/>
          </a:prstGeom>
          <a:noFill/>
          <a:ln>
            <a:noFill/>
          </a:ln>
        </p:spPr>
      </p:pic>
      <p:pic>
        <p:nvPicPr>
          <p:cNvPr id="1096" name="Google Shape;1096;p58"/>
          <p:cNvPicPr preferRelativeResize="0"/>
          <p:nvPr/>
        </p:nvPicPr>
        <p:blipFill>
          <a:blip r:embed="rId6">
            <a:alphaModFix/>
          </a:blip>
          <a:stretch>
            <a:fillRect/>
          </a:stretch>
        </p:blipFill>
        <p:spPr>
          <a:xfrm>
            <a:off x="3316675" y="1270050"/>
            <a:ext cx="2749600" cy="2374075"/>
          </a:xfrm>
          <a:prstGeom prst="rect">
            <a:avLst/>
          </a:prstGeom>
          <a:noFill/>
          <a:ln>
            <a:noFill/>
          </a:ln>
        </p:spPr>
      </p:pic>
      <p:sp>
        <p:nvSpPr>
          <p:cNvPr id="15" name="Google Shape;1011;p52">
            <a:extLst>
              <a:ext uri="{FF2B5EF4-FFF2-40B4-BE49-F238E27FC236}">
                <a16:creationId xmlns:a16="http://schemas.microsoft.com/office/drawing/2014/main" id="{A92E31F9-8A72-CB45-A8E9-C15C558B47D1}"/>
              </a:ext>
            </a:extLst>
          </p:cNvPr>
          <p:cNvSpPr txBox="1"/>
          <p:nvPr/>
        </p:nvSpPr>
        <p:spPr>
          <a:xfrm>
            <a:off x="-595500" y="4256788"/>
            <a:ext cx="4172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accent4"/>
                </a:solidFill>
                <a:latin typeface="Oxanium"/>
                <a:ea typeface="Oxanium"/>
                <a:cs typeface="Oxanium"/>
                <a:sym typeface="Oxanium"/>
              </a:rPr>
              <a:t>Drops to 0 at 0.3&lt;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&lt;0.65.</a:t>
            </a:r>
            <a:endParaRPr sz="1500" dirty="0">
              <a:solidFill>
                <a:schemeClr val="accent4"/>
              </a:solidFill>
              <a:latin typeface="Oxanium"/>
              <a:ea typeface="Oxanium"/>
              <a:cs typeface="Oxanium"/>
              <a:sym typeface="Oxanium"/>
            </a:endParaRPr>
          </a:p>
        </p:txBody>
      </p:sp>
      <p:sp>
        <p:nvSpPr>
          <p:cNvPr id="16" name="Google Shape;1012;p52">
            <a:extLst>
              <a:ext uri="{FF2B5EF4-FFF2-40B4-BE49-F238E27FC236}">
                <a16:creationId xmlns:a16="http://schemas.microsoft.com/office/drawing/2014/main" id="{A0AB581E-F9FE-7F46-A46C-329B9362CB16}"/>
              </a:ext>
            </a:extLst>
          </p:cNvPr>
          <p:cNvSpPr txBox="1"/>
          <p:nvPr/>
        </p:nvSpPr>
        <p:spPr>
          <a:xfrm>
            <a:off x="2375550" y="4256788"/>
            <a:ext cx="4172700" cy="415500"/>
          </a:xfrm>
          <a:prstGeom prst="rect">
            <a:avLst/>
          </a:prstGeom>
          <a:noFill/>
          <a:ln>
            <a:noFill/>
          </a:ln>
        </p:spPr>
        <p:txBody>
          <a:bodyPr spcFirstLastPara="1" wrap="square" lIns="91425" tIns="91425" rIns="91425" bIns="91425" anchor="t" anchorCtr="0">
            <a:spAutoFit/>
          </a:bodyPr>
          <a:lstStyle/>
          <a:p>
            <a:pPr lvl="0" algn="ctr"/>
            <a:r>
              <a:rPr lang="en" sz="1500" dirty="0">
                <a:solidFill>
                  <a:schemeClr val="accent4"/>
                </a:solidFill>
                <a:latin typeface="Oxanium"/>
                <a:ea typeface="Oxanium"/>
                <a:cs typeface="Oxanium"/>
                <a:sym typeface="Oxanium"/>
              </a:rPr>
              <a:t>Drops to 0 at 0.15&lt;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&lt;0.86.</a:t>
            </a:r>
            <a:endParaRPr sz="1500" dirty="0">
              <a:solidFill>
                <a:schemeClr val="accent4"/>
              </a:solidFill>
              <a:latin typeface="Oxanium"/>
              <a:ea typeface="Oxanium"/>
              <a:cs typeface="Oxanium"/>
              <a:sym typeface="Oxanium"/>
            </a:endParaRPr>
          </a:p>
        </p:txBody>
      </p:sp>
      <p:sp>
        <p:nvSpPr>
          <p:cNvPr id="17" name="Google Shape;1013;p52">
            <a:extLst>
              <a:ext uri="{FF2B5EF4-FFF2-40B4-BE49-F238E27FC236}">
                <a16:creationId xmlns:a16="http://schemas.microsoft.com/office/drawing/2014/main" id="{46C1634D-2E49-3F49-BAB8-9094D56996E3}"/>
              </a:ext>
            </a:extLst>
          </p:cNvPr>
          <p:cNvSpPr txBox="1"/>
          <p:nvPr/>
        </p:nvSpPr>
        <p:spPr>
          <a:xfrm>
            <a:off x="5444238" y="4256800"/>
            <a:ext cx="4172700" cy="415500"/>
          </a:xfrm>
          <a:prstGeom prst="rect">
            <a:avLst/>
          </a:prstGeom>
          <a:noFill/>
          <a:ln>
            <a:noFill/>
          </a:ln>
        </p:spPr>
        <p:txBody>
          <a:bodyPr spcFirstLastPara="1" wrap="square" lIns="91425" tIns="91425" rIns="91425" bIns="91425" anchor="t" anchorCtr="0">
            <a:spAutoFit/>
          </a:bodyPr>
          <a:lstStyle/>
          <a:p>
            <a:pPr lvl="0" algn="ctr"/>
            <a:r>
              <a:rPr lang="en" sz="1500" dirty="0">
                <a:solidFill>
                  <a:schemeClr val="accent4"/>
                </a:solidFill>
                <a:latin typeface="Oxanium"/>
                <a:ea typeface="Oxanium"/>
                <a:cs typeface="Oxanium"/>
                <a:sym typeface="Oxanium"/>
              </a:rPr>
              <a:t>Drops to 0 at 0.11&lt;</a:t>
            </a:r>
            <a:r>
              <a:rPr lang="en" sz="1500" dirty="0" err="1">
                <a:solidFill>
                  <a:schemeClr val="accent4"/>
                </a:solidFill>
                <a:latin typeface="Oxanium"/>
                <a:ea typeface="Oxanium"/>
                <a:cs typeface="Oxanium"/>
                <a:sym typeface="Oxanium"/>
              </a:rPr>
              <a:t>P</a:t>
            </a:r>
            <a:r>
              <a:rPr lang="en" sz="1500" baseline="-25000" dirty="0" err="1">
                <a:solidFill>
                  <a:schemeClr val="accent4"/>
                </a:solidFill>
                <a:latin typeface="Oxanium"/>
                <a:ea typeface="Oxanium"/>
                <a:cs typeface="Oxanium"/>
                <a:sym typeface="Oxanium"/>
              </a:rPr>
              <a:t>error</a:t>
            </a:r>
            <a:r>
              <a:rPr lang="en" sz="1500" dirty="0">
                <a:solidFill>
                  <a:schemeClr val="accent4"/>
                </a:solidFill>
                <a:latin typeface="Oxanium"/>
                <a:ea typeface="Oxanium"/>
                <a:cs typeface="Oxanium"/>
                <a:sym typeface="Oxanium"/>
              </a:rPr>
              <a:t>&lt;0.89.</a:t>
            </a:r>
            <a:endParaRPr sz="1500" dirty="0">
              <a:solidFill>
                <a:schemeClr val="accent4"/>
              </a:solidFill>
              <a:latin typeface="Oxanium"/>
              <a:ea typeface="Oxanium"/>
              <a:cs typeface="Oxanium"/>
              <a:sym typeface="Oxan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59"/>
          <p:cNvSpPr txBox="1">
            <a:spLocks noGrp="1"/>
          </p:cNvSpPr>
          <p:nvPr>
            <p:ph type="title"/>
          </p:nvPr>
        </p:nvSpPr>
        <p:spPr>
          <a:xfrm>
            <a:off x="648125" y="2280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Of decoders</a:t>
            </a:r>
            <a:endParaRPr/>
          </a:p>
        </p:txBody>
      </p:sp>
      <p:pic>
        <p:nvPicPr>
          <p:cNvPr id="1102" name="Google Shape;1102;p59" title="Chart"/>
          <p:cNvPicPr preferRelativeResize="0"/>
          <p:nvPr/>
        </p:nvPicPr>
        <p:blipFill>
          <a:blip r:embed="rId3">
            <a:alphaModFix/>
          </a:blip>
          <a:stretch>
            <a:fillRect/>
          </a:stretch>
        </p:blipFill>
        <p:spPr>
          <a:xfrm>
            <a:off x="2339398" y="1346625"/>
            <a:ext cx="4465203" cy="2760984"/>
          </a:xfrm>
          <a:prstGeom prst="rect">
            <a:avLst/>
          </a:prstGeom>
          <a:noFill/>
          <a:ln>
            <a:noFill/>
          </a:ln>
        </p:spPr>
      </p:pic>
      <p:sp>
        <p:nvSpPr>
          <p:cNvPr id="1103" name="Google Shape;1103;p59"/>
          <p:cNvSpPr txBox="1"/>
          <p:nvPr/>
        </p:nvSpPr>
        <p:spPr>
          <a:xfrm>
            <a:off x="2485650" y="946425"/>
            <a:ext cx="417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Compared at error probability = 0.1</a:t>
            </a:r>
            <a:endParaRPr>
              <a:solidFill>
                <a:schemeClr val="accent1"/>
              </a:solidFill>
              <a:latin typeface="Oxanium"/>
              <a:ea typeface="Oxanium"/>
              <a:cs typeface="Oxanium"/>
              <a:sym typeface="Oxanium"/>
            </a:endParaRPr>
          </a:p>
        </p:txBody>
      </p:sp>
      <p:sp>
        <p:nvSpPr>
          <p:cNvPr id="1104" name="Google Shape;1104;p59"/>
          <p:cNvSpPr txBox="1"/>
          <p:nvPr/>
        </p:nvSpPr>
        <p:spPr>
          <a:xfrm>
            <a:off x="2485650" y="4192150"/>
            <a:ext cx="4172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As we can see BSC decoders are not efficient to use compared to the BEC decoders as BEC decoders successfully decodes till P</a:t>
            </a:r>
            <a:r>
              <a:rPr lang="en" baseline="-25000">
                <a:solidFill>
                  <a:schemeClr val="accent1"/>
                </a:solidFill>
                <a:latin typeface="Oxanium"/>
                <a:ea typeface="Oxanium"/>
                <a:cs typeface="Oxanium"/>
                <a:sym typeface="Oxanium"/>
              </a:rPr>
              <a:t>error</a:t>
            </a:r>
            <a:r>
              <a:rPr lang="en">
                <a:solidFill>
                  <a:schemeClr val="accent1"/>
                </a:solidFill>
                <a:latin typeface="Oxanium"/>
                <a:ea typeface="Oxanium"/>
                <a:cs typeface="Oxanium"/>
                <a:sym typeface="Oxanium"/>
              </a:rPr>
              <a:t> =0.63.</a:t>
            </a:r>
            <a:endParaRPr>
              <a:solidFill>
                <a:schemeClr val="accent1"/>
              </a:solidFill>
              <a:latin typeface="Oxanium"/>
              <a:ea typeface="Oxanium"/>
              <a:cs typeface="Oxanium"/>
              <a:sym typeface="Oxan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60"/>
          <p:cNvSpPr txBox="1">
            <a:spLocks noGrp="1"/>
          </p:cNvSpPr>
          <p:nvPr>
            <p:ph type="title"/>
          </p:nvPr>
        </p:nvSpPr>
        <p:spPr>
          <a:xfrm>
            <a:off x="2299500" y="1618350"/>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a:t>
            </a:r>
            <a:endParaRPr/>
          </a:p>
        </p:txBody>
      </p:sp>
      <p:sp>
        <p:nvSpPr>
          <p:cNvPr id="1110" name="Google Shape;1110;p60"/>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11" name="Google Shape;1111;p60"/>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61"/>
          <p:cNvSpPr txBox="1">
            <a:spLocks noGrp="1"/>
          </p:cNvSpPr>
          <p:nvPr>
            <p:ph type="title"/>
          </p:nvPr>
        </p:nvSpPr>
        <p:spPr>
          <a:xfrm>
            <a:off x="692400" y="483925"/>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Efficiency of various decoders</a:t>
            </a:r>
            <a:endParaRPr/>
          </a:p>
        </p:txBody>
      </p:sp>
      <p:sp>
        <p:nvSpPr>
          <p:cNvPr id="1117" name="Google Shape;1117;p61"/>
          <p:cNvSpPr/>
          <p:nvPr/>
        </p:nvSpPr>
        <p:spPr>
          <a:xfrm>
            <a:off x="3997857" y="2099884"/>
            <a:ext cx="1079100" cy="1079100"/>
          </a:xfrm>
          <a:prstGeom prst="donut">
            <a:avLst>
              <a:gd name="adj" fmla="val 10182"/>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1"/>
          <p:cNvSpPr/>
          <p:nvPr/>
        </p:nvSpPr>
        <p:spPr>
          <a:xfrm>
            <a:off x="6320100" y="2756189"/>
            <a:ext cx="540000" cy="540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119" name="Google Shape;1119;p61"/>
          <p:cNvSpPr/>
          <p:nvPr/>
        </p:nvSpPr>
        <p:spPr>
          <a:xfrm>
            <a:off x="6320100" y="1050864"/>
            <a:ext cx="540000" cy="540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120" name="Google Shape;1120;p61"/>
          <p:cNvSpPr/>
          <p:nvPr/>
        </p:nvSpPr>
        <p:spPr>
          <a:xfrm>
            <a:off x="3717153" y="1819125"/>
            <a:ext cx="1640700" cy="1639500"/>
          </a:xfrm>
          <a:prstGeom prst="donut">
            <a:avLst>
              <a:gd name="adj" fmla="val 764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1"/>
          <p:cNvSpPr txBox="1">
            <a:spLocks noGrp="1"/>
          </p:cNvSpPr>
          <p:nvPr>
            <p:ph type="title" idx="4294967295"/>
          </p:nvPr>
        </p:nvSpPr>
        <p:spPr>
          <a:xfrm>
            <a:off x="6320100" y="1181297"/>
            <a:ext cx="595500"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5"/>
                </a:solidFill>
              </a:rPr>
              <a:t>9%</a:t>
            </a:r>
            <a:endParaRPr sz="1900">
              <a:solidFill>
                <a:schemeClr val="accent5"/>
              </a:solidFill>
            </a:endParaRPr>
          </a:p>
        </p:txBody>
      </p:sp>
      <p:sp>
        <p:nvSpPr>
          <p:cNvPr id="1122" name="Google Shape;1122;p61"/>
          <p:cNvSpPr/>
          <p:nvPr/>
        </p:nvSpPr>
        <p:spPr>
          <a:xfrm>
            <a:off x="3458454" y="1560342"/>
            <a:ext cx="2157300" cy="2157000"/>
          </a:xfrm>
          <a:prstGeom prst="donut">
            <a:avLst>
              <a:gd name="adj" fmla="val 5814"/>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3207147" y="1309010"/>
            <a:ext cx="2660700" cy="2660700"/>
          </a:xfrm>
          <a:prstGeom prst="donut">
            <a:avLst>
              <a:gd name="adj" fmla="val 471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1"/>
          <p:cNvSpPr txBox="1">
            <a:spLocks noGrp="1"/>
          </p:cNvSpPr>
          <p:nvPr>
            <p:ph type="title" idx="4294967295"/>
          </p:nvPr>
        </p:nvSpPr>
        <p:spPr>
          <a:xfrm>
            <a:off x="2153499" y="1181300"/>
            <a:ext cx="672000"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1"/>
                </a:solidFill>
              </a:rPr>
              <a:t>60%</a:t>
            </a:r>
            <a:endParaRPr sz="1900">
              <a:solidFill>
                <a:schemeClr val="accent1"/>
              </a:solidFill>
            </a:endParaRPr>
          </a:p>
        </p:txBody>
      </p:sp>
      <p:sp>
        <p:nvSpPr>
          <p:cNvPr id="1125" name="Google Shape;1125;p61"/>
          <p:cNvSpPr/>
          <p:nvPr/>
        </p:nvSpPr>
        <p:spPr>
          <a:xfrm rot="-3810084">
            <a:off x="3209095" y="1309102"/>
            <a:ext cx="2660610" cy="2660610"/>
          </a:xfrm>
          <a:prstGeom prst="blockArc">
            <a:avLst>
              <a:gd name="adj1" fmla="val 7575793"/>
              <a:gd name="adj2" fmla="val 19995741"/>
              <a:gd name="adj3" fmla="val 46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rot="-3906116">
            <a:off x="3458500" y="1559663"/>
            <a:ext cx="2158406" cy="2158406"/>
          </a:xfrm>
          <a:prstGeom prst="blockArc">
            <a:avLst>
              <a:gd name="adj1" fmla="val 7013055"/>
              <a:gd name="adj2" fmla="val 20100839"/>
              <a:gd name="adj3" fmla="val 55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txBox="1">
            <a:spLocks noGrp="1"/>
          </p:cNvSpPr>
          <p:nvPr>
            <p:ph type="title" idx="4294967295"/>
          </p:nvPr>
        </p:nvSpPr>
        <p:spPr>
          <a:xfrm>
            <a:off x="2068103" y="2895075"/>
            <a:ext cx="749101"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accent4"/>
                </a:solidFill>
              </a:rPr>
              <a:t>63%</a:t>
            </a:r>
            <a:endParaRPr sz="1900" dirty="0">
              <a:solidFill>
                <a:schemeClr val="accent4"/>
              </a:solidFill>
            </a:endParaRPr>
          </a:p>
        </p:txBody>
      </p:sp>
      <p:sp>
        <p:nvSpPr>
          <p:cNvPr id="1128" name="Google Shape;1128;p61"/>
          <p:cNvSpPr/>
          <p:nvPr/>
        </p:nvSpPr>
        <p:spPr>
          <a:xfrm>
            <a:off x="2215295" y="1034889"/>
            <a:ext cx="540000" cy="540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129" name="Google Shape;1129;p61"/>
          <p:cNvSpPr/>
          <p:nvPr/>
        </p:nvSpPr>
        <p:spPr>
          <a:xfrm rot="-4221954">
            <a:off x="3719207" y="1818861"/>
            <a:ext cx="1641012" cy="1641012"/>
          </a:xfrm>
          <a:prstGeom prst="blockArc">
            <a:avLst>
              <a:gd name="adj1" fmla="val 17170183"/>
              <a:gd name="adj2" fmla="val 20414899"/>
              <a:gd name="adj3" fmla="val 768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rot="-4538329">
            <a:off x="3997960" y="2099683"/>
            <a:ext cx="1077676" cy="1077676"/>
          </a:xfrm>
          <a:prstGeom prst="blockArc">
            <a:avLst>
              <a:gd name="adj1" fmla="val 16708326"/>
              <a:gd name="adj2" fmla="val 20700625"/>
              <a:gd name="adj3" fmla="val 1015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p:nvPr/>
        </p:nvSpPr>
        <p:spPr>
          <a:xfrm>
            <a:off x="1811725" y="1708075"/>
            <a:ext cx="12555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BEC Hard</a:t>
            </a:r>
            <a:endParaRPr sz="2100">
              <a:solidFill>
                <a:schemeClr val="lt1"/>
              </a:solidFill>
              <a:latin typeface="Blinker"/>
              <a:ea typeface="Blinker"/>
              <a:cs typeface="Blinker"/>
              <a:sym typeface="Blinker"/>
            </a:endParaRPr>
          </a:p>
        </p:txBody>
      </p:sp>
      <p:sp>
        <p:nvSpPr>
          <p:cNvPr id="1132" name="Google Shape;1132;p61"/>
          <p:cNvSpPr/>
          <p:nvPr/>
        </p:nvSpPr>
        <p:spPr>
          <a:xfrm>
            <a:off x="2169470" y="2756189"/>
            <a:ext cx="540000" cy="540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133" name="Google Shape;1133;p61"/>
          <p:cNvSpPr txBox="1"/>
          <p:nvPr/>
        </p:nvSpPr>
        <p:spPr>
          <a:xfrm>
            <a:off x="1811725" y="3413400"/>
            <a:ext cx="12555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BEC Soft</a:t>
            </a:r>
            <a:endParaRPr sz="2100">
              <a:solidFill>
                <a:schemeClr val="lt1"/>
              </a:solidFill>
              <a:latin typeface="Blinker"/>
              <a:ea typeface="Blinker"/>
              <a:cs typeface="Blinker"/>
              <a:sym typeface="Blinker"/>
            </a:endParaRPr>
          </a:p>
        </p:txBody>
      </p:sp>
      <p:sp>
        <p:nvSpPr>
          <p:cNvPr id="1134" name="Google Shape;1134;p61"/>
          <p:cNvSpPr txBox="1"/>
          <p:nvPr/>
        </p:nvSpPr>
        <p:spPr>
          <a:xfrm>
            <a:off x="6008175" y="3413400"/>
            <a:ext cx="12024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BSC Soft</a:t>
            </a:r>
            <a:endParaRPr sz="2100">
              <a:solidFill>
                <a:schemeClr val="lt1"/>
              </a:solidFill>
              <a:latin typeface="Blinker"/>
              <a:ea typeface="Blinker"/>
              <a:cs typeface="Blinker"/>
              <a:sym typeface="Blinker"/>
            </a:endParaRPr>
          </a:p>
        </p:txBody>
      </p:sp>
      <p:sp>
        <p:nvSpPr>
          <p:cNvPr id="1135" name="Google Shape;1135;p61"/>
          <p:cNvSpPr txBox="1">
            <a:spLocks noGrp="1"/>
          </p:cNvSpPr>
          <p:nvPr>
            <p:ph type="title" idx="4294967295"/>
          </p:nvPr>
        </p:nvSpPr>
        <p:spPr>
          <a:xfrm>
            <a:off x="6258202" y="2886622"/>
            <a:ext cx="657398"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accent3"/>
                </a:solidFill>
              </a:rPr>
              <a:t>14%</a:t>
            </a:r>
            <a:endParaRPr sz="1900" dirty="0">
              <a:solidFill>
                <a:schemeClr val="accent3"/>
              </a:solidFill>
            </a:endParaRPr>
          </a:p>
        </p:txBody>
      </p:sp>
      <p:sp>
        <p:nvSpPr>
          <p:cNvPr id="1136" name="Google Shape;1136;p61"/>
          <p:cNvSpPr txBox="1"/>
          <p:nvPr/>
        </p:nvSpPr>
        <p:spPr>
          <a:xfrm>
            <a:off x="5962350" y="1708075"/>
            <a:ext cx="12555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BSC Hard</a:t>
            </a:r>
            <a:endParaRPr sz="2100">
              <a:solidFill>
                <a:schemeClr val="lt1"/>
              </a:solidFill>
              <a:latin typeface="Blinker"/>
              <a:ea typeface="Blinker"/>
              <a:cs typeface="Blinker"/>
              <a:sym typeface="Blinker"/>
            </a:endParaRPr>
          </a:p>
        </p:txBody>
      </p:sp>
      <p:cxnSp>
        <p:nvCxnSpPr>
          <p:cNvPr id="1137" name="Google Shape;1137;p61"/>
          <p:cNvCxnSpPr>
            <a:stCxn id="1132" idx="6"/>
            <a:endCxn id="1122" idx="2"/>
          </p:cNvCxnSpPr>
          <p:nvPr/>
        </p:nvCxnSpPr>
        <p:spPr>
          <a:xfrm rot="10800000" flipH="1">
            <a:off x="2709470" y="2638889"/>
            <a:ext cx="749100" cy="387300"/>
          </a:xfrm>
          <a:prstGeom prst="bentConnector3">
            <a:avLst>
              <a:gd name="adj1" fmla="val 49992"/>
            </a:avLst>
          </a:prstGeom>
          <a:noFill/>
          <a:ln w="19050" cap="flat" cmpd="sng">
            <a:solidFill>
              <a:schemeClr val="lt2"/>
            </a:solidFill>
            <a:prstDash val="solid"/>
            <a:round/>
            <a:headEnd type="none" w="med" len="med"/>
            <a:tailEnd type="none" w="med" len="med"/>
          </a:ln>
        </p:spPr>
      </p:cxnSp>
      <p:cxnSp>
        <p:nvCxnSpPr>
          <p:cNvPr id="1138" name="Google Shape;1138;p61"/>
          <p:cNvCxnSpPr>
            <a:stCxn id="1128" idx="6"/>
            <a:endCxn id="1123" idx="1"/>
          </p:cNvCxnSpPr>
          <p:nvPr/>
        </p:nvCxnSpPr>
        <p:spPr>
          <a:xfrm>
            <a:off x="2755295" y="1304889"/>
            <a:ext cx="841500" cy="393900"/>
          </a:xfrm>
          <a:prstGeom prst="bentConnector2">
            <a:avLst/>
          </a:prstGeom>
          <a:noFill/>
          <a:ln w="19050" cap="flat" cmpd="sng">
            <a:solidFill>
              <a:schemeClr val="accent1"/>
            </a:solidFill>
            <a:prstDash val="solid"/>
            <a:round/>
            <a:headEnd type="none" w="med" len="med"/>
            <a:tailEnd type="none" w="med" len="med"/>
          </a:ln>
        </p:spPr>
      </p:cxnSp>
      <p:cxnSp>
        <p:nvCxnSpPr>
          <p:cNvPr id="1139" name="Google Shape;1139;p61"/>
          <p:cNvCxnSpPr>
            <a:stCxn id="1129" idx="1"/>
            <a:endCxn id="1119" idx="2"/>
          </p:cNvCxnSpPr>
          <p:nvPr/>
        </p:nvCxnSpPr>
        <p:spPr>
          <a:xfrm rot="10800000" flipH="1">
            <a:off x="4538159" y="1320943"/>
            <a:ext cx="1782000" cy="561000"/>
          </a:xfrm>
          <a:prstGeom prst="bentConnector3">
            <a:avLst>
              <a:gd name="adj1" fmla="val 50002"/>
            </a:avLst>
          </a:prstGeom>
          <a:noFill/>
          <a:ln w="19050" cap="flat" cmpd="sng">
            <a:solidFill>
              <a:schemeClr val="accent5"/>
            </a:solidFill>
            <a:prstDash val="solid"/>
            <a:round/>
            <a:headEnd type="none" w="med" len="med"/>
            <a:tailEnd type="none" w="med" len="med"/>
          </a:ln>
        </p:spPr>
      </p:cxnSp>
      <p:cxnSp>
        <p:nvCxnSpPr>
          <p:cNvPr id="1140" name="Google Shape;1140;p61"/>
          <p:cNvCxnSpPr>
            <a:stCxn id="1130" idx="1"/>
            <a:endCxn id="1118" idx="2"/>
          </p:cNvCxnSpPr>
          <p:nvPr/>
        </p:nvCxnSpPr>
        <p:spPr>
          <a:xfrm>
            <a:off x="4531489" y="2154436"/>
            <a:ext cx="1788600" cy="871800"/>
          </a:xfrm>
          <a:prstGeom prst="bentConnector3">
            <a:avLst>
              <a:gd name="adj1" fmla="val 50017"/>
            </a:avLst>
          </a:prstGeom>
          <a:noFill/>
          <a:ln w="19050" cap="flat" cmpd="sng">
            <a:solidFill>
              <a:schemeClr val="accent3"/>
            </a:solidFill>
            <a:prstDash val="solid"/>
            <a:round/>
            <a:headEnd type="none" w="med" len="med"/>
            <a:tailEnd type="none" w="med" len="med"/>
          </a:ln>
        </p:spPr>
      </p:cxnSp>
      <p:sp>
        <p:nvSpPr>
          <p:cNvPr id="1141" name="Google Shape;1141;p61"/>
          <p:cNvSpPr txBox="1"/>
          <p:nvPr/>
        </p:nvSpPr>
        <p:spPr>
          <a:xfrm>
            <a:off x="2485650" y="4236600"/>
            <a:ext cx="4172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Oxanium"/>
                <a:ea typeface="Oxanium"/>
                <a:cs typeface="Oxanium"/>
                <a:sym typeface="Oxanium"/>
              </a:rPr>
              <a:t>For Hmatrix1 (3792 x 5056)</a:t>
            </a:r>
            <a:endParaRPr sz="2300">
              <a:solidFill>
                <a:schemeClr val="accent1"/>
              </a:solidFill>
              <a:latin typeface="Oxanium"/>
              <a:ea typeface="Oxanium"/>
              <a:cs typeface="Oxanium"/>
              <a:sym typeface="Oxanium"/>
            </a:endParaRPr>
          </a:p>
        </p:txBody>
      </p:sp>
      <p:sp>
        <p:nvSpPr>
          <p:cNvPr id="1142" name="Google Shape;1142;p61"/>
          <p:cNvSpPr txBox="1"/>
          <p:nvPr/>
        </p:nvSpPr>
        <p:spPr>
          <a:xfrm>
            <a:off x="1619125" y="1950450"/>
            <a:ext cx="1640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accent4"/>
                </a:solidFill>
                <a:latin typeface="Oxanium"/>
                <a:ea typeface="Oxanium"/>
                <a:cs typeface="Oxanium"/>
                <a:sym typeface="Oxanium"/>
              </a:rPr>
              <a:t>Decodes successfully till 0.6</a:t>
            </a:r>
            <a:endParaRPr sz="1200">
              <a:solidFill>
                <a:schemeClr val="accent4"/>
              </a:solidFill>
              <a:latin typeface="Oxanium"/>
              <a:ea typeface="Oxanium"/>
              <a:cs typeface="Oxanium"/>
              <a:sym typeface="Oxanium"/>
            </a:endParaRPr>
          </a:p>
        </p:txBody>
      </p:sp>
      <p:sp>
        <p:nvSpPr>
          <p:cNvPr id="1143" name="Google Shape;1143;p61"/>
          <p:cNvSpPr txBox="1"/>
          <p:nvPr/>
        </p:nvSpPr>
        <p:spPr>
          <a:xfrm>
            <a:off x="1564875" y="3710125"/>
            <a:ext cx="1695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accent4"/>
                </a:solidFill>
                <a:latin typeface="Oxanium"/>
                <a:ea typeface="Oxanium"/>
                <a:cs typeface="Oxanium"/>
                <a:sym typeface="Oxanium"/>
              </a:rPr>
              <a:t>Decodes successfully till 0.63</a:t>
            </a:r>
            <a:endParaRPr sz="1200">
              <a:solidFill>
                <a:schemeClr val="accent4"/>
              </a:solidFill>
              <a:latin typeface="Oxanium"/>
              <a:ea typeface="Oxanium"/>
              <a:cs typeface="Oxanium"/>
              <a:sym typeface="Oxanium"/>
            </a:endParaRPr>
          </a:p>
        </p:txBody>
      </p:sp>
      <p:sp>
        <p:nvSpPr>
          <p:cNvPr id="1144" name="Google Shape;1144;p61"/>
          <p:cNvSpPr txBox="1"/>
          <p:nvPr/>
        </p:nvSpPr>
        <p:spPr>
          <a:xfrm>
            <a:off x="5741250" y="3710125"/>
            <a:ext cx="1753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accent4"/>
                </a:solidFill>
                <a:latin typeface="Oxanium"/>
                <a:ea typeface="Oxanium"/>
                <a:cs typeface="Oxanium"/>
                <a:sym typeface="Oxanium"/>
              </a:rPr>
              <a:t>Decodes successfully till 0.14 and 0.88-1</a:t>
            </a:r>
            <a:endParaRPr sz="1200">
              <a:solidFill>
                <a:schemeClr val="accent4"/>
              </a:solidFill>
              <a:latin typeface="Oxanium"/>
              <a:ea typeface="Oxanium"/>
              <a:cs typeface="Oxanium"/>
              <a:sym typeface="Oxanium"/>
            </a:endParaRPr>
          </a:p>
        </p:txBody>
      </p:sp>
      <p:sp>
        <p:nvSpPr>
          <p:cNvPr id="1145" name="Google Shape;1145;p61"/>
          <p:cNvSpPr txBox="1"/>
          <p:nvPr/>
        </p:nvSpPr>
        <p:spPr>
          <a:xfrm>
            <a:off x="5661450" y="2028863"/>
            <a:ext cx="191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accent4"/>
                </a:solidFill>
                <a:latin typeface="Oxanium"/>
                <a:ea typeface="Oxanium"/>
                <a:cs typeface="Oxanium"/>
                <a:sym typeface="Oxanium"/>
              </a:rPr>
              <a:t>Decodes successfully till 0.9</a:t>
            </a:r>
            <a:endParaRPr sz="1200">
              <a:solidFill>
                <a:schemeClr val="accent4"/>
              </a:solidFill>
              <a:latin typeface="Oxanium"/>
              <a:ea typeface="Oxanium"/>
              <a:cs typeface="Oxanium"/>
              <a:sym typeface="Oxanium"/>
            </a:endParaRPr>
          </a:p>
        </p:txBody>
      </p:sp>
      <p:sp>
        <p:nvSpPr>
          <p:cNvPr id="1146" name="Google Shape;1146;p61"/>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47" name="Google Shape;1147;p61"/>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wheel(1)">
                                      <p:cBhvr>
                                        <p:cTn id="7" dur="2000"/>
                                        <p:tgtEl>
                                          <p:spTgt spid="11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18"/>
                                        </p:tgtEl>
                                        <p:attrNameLst>
                                          <p:attrName>style.visibility</p:attrName>
                                        </p:attrNameLst>
                                      </p:cBhvr>
                                      <p:to>
                                        <p:strVal val="visible"/>
                                      </p:to>
                                    </p:set>
                                    <p:animEffect transition="in" filter="wheel(1)">
                                      <p:cBhvr>
                                        <p:cTn id="10" dur="2000"/>
                                        <p:tgtEl>
                                          <p:spTgt spid="111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19"/>
                                        </p:tgtEl>
                                        <p:attrNameLst>
                                          <p:attrName>style.visibility</p:attrName>
                                        </p:attrNameLst>
                                      </p:cBhvr>
                                      <p:to>
                                        <p:strVal val="visible"/>
                                      </p:to>
                                    </p:set>
                                    <p:animEffect transition="in" filter="wheel(1)">
                                      <p:cBhvr>
                                        <p:cTn id="13" dur="2000"/>
                                        <p:tgtEl>
                                          <p:spTgt spid="111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120"/>
                                        </p:tgtEl>
                                        <p:attrNameLst>
                                          <p:attrName>style.visibility</p:attrName>
                                        </p:attrNameLst>
                                      </p:cBhvr>
                                      <p:to>
                                        <p:strVal val="visible"/>
                                      </p:to>
                                    </p:set>
                                    <p:animEffect transition="in" filter="wheel(1)">
                                      <p:cBhvr>
                                        <p:cTn id="16" dur="2000"/>
                                        <p:tgtEl>
                                          <p:spTgt spid="112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121"/>
                                        </p:tgtEl>
                                        <p:attrNameLst>
                                          <p:attrName>style.visibility</p:attrName>
                                        </p:attrNameLst>
                                      </p:cBhvr>
                                      <p:to>
                                        <p:strVal val="visible"/>
                                      </p:to>
                                    </p:set>
                                    <p:animEffect transition="in" filter="wheel(1)">
                                      <p:cBhvr>
                                        <p:cTn id="19" dur="2000"/>
                                        <p:tgtEl>
                                          <p:spTgt spid="112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22"/>
                                        </p:tgtEl>
                                        <p:attrNameLst>
                                          <p:attrName>style.visibility</p:attrName>
                                        </p:attrNameLst>
                                      </p:cBhvr>
                                      <p:to>
                                        <p:strVal val="visible"/>
                                      </p:to>
                                    </p:set>
                                    <p:animEffect transition="in" filter="wheel(1)">
                                      <p:cBhvr>
                                        <p:cTn id="22" dur="2000"/>
                                        <p:tgtEl>
                                          <p:spTgt spid="112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23"/>
                                        </p:tgtEl>
                                        <p:attrNameLst>
                                          <p:attrName>style.visibility</p:attrName>
                                        </p:attrNameLst>
                                      </p:cBhvr>
                                      <p:to>
                                        <p:strVal val="visible"/>
                                      </p:to>
                                    </p:set>
                                    <p:animEffect transition="in" filter="wheel(1)">
                                      <p:cBhvr>
                                        <p:cTn id="25" dur="2000"/>
                                        <p:tgtEl>
                                          <p:spTgt spid="1123"/>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124"/>
                                        </p:tgtEl>
                                        <p:attrNameLst>
                                          <p:attrName>style.visibility</p:attrName>
                                        </p:attrNameLst>
                                      </p:cBhvr>
                                      <p:to>
                                        <p:strVal val="visible"/>
                                      </p:to>
                                    </p:set>
                                    <p:animEffect transition="in" filter="wheel(1)">
                                      <p:cBhvr>
                                        <p:cTn id="28" dur="2000"/>
                                        <p:tgtEl>
                                          <p:spTgt spid="1124"/>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126"/>
                                        </p:tgtEl>
                                        <p:attrNameLst>
                                          <p:attrName>style.visibility</p:attrName>
                                        </p:attrNameLst>
                                      </p:cBhvr>
                                      <p:to>
                                        <p:strVal val="visible"/>
                                      </p:to>
                                    </p:set>
                                    <p:animEffect transition="in" filter="wheel(1)">
                                      <p:cBhvr>
                                        <p:cTn id="31" dur="2000"/>
                                        <p:tgtEl>
                                          <p:spTgt spid="1126"/>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127"/>
                                        </p:tgtEl>
                                        <p:attrNameLst>
                                          <p:attrName>style.visibility</p:attrName>
                                        </p:attrNameLst>
                                      </p:cBhvr>
                                      <p:to>
                                        <p:strVal val="visible"/>
                                      </p:to>
                                    </p:set>
                                    <p:animEffect transition="in" filter="wheel(1)">
                                      <p:cBhvr>
                                        <p:cTn id="34" dur="2000"/>
                                        <p:tgtEl>
                                          <p:spTgt spid="1127"/>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128"/>
                                        </p:tgtEl>
                                        <p:attrNameLst>
                                          <p:attrName>style.visibility</p:attrName>
                                        </p:attrNameLst>
                                      </p:cBhvr>
                                      <p:to>
                                        <p:strVal val="visible"/>
                                      </p:to>
                                    </p:set>
                                    <p:animEffect transition="in" filter="wheel(1)">
                                      <p:cBhvr>
                                        <p:cTn id="37" dur="2000"/>
                                        <p:tgtEl>
                                          <p:spTgt spid="1128"/>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129"/>
                                        </p:tgtEl>
                                        <p:attrNameLst>
                                          <p:attrName>style.visibility</p:attrName>
                                        </p:attrNameLst>
                                      </p:cBhvr>
                                      <p:to>
                                        <p:strVal val="visible"/>
                                      </p:to>
                                    </p:set>
                                    <p:animEffect transition="in" filter="wheel(1)">
                                      <p:cBhvr>
                                        <p:cTn id="40" dur="2000"/>
                                        <p:tgtEl>
                                          <p:spTgt spid="1129"/>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130"/>
                                        </p:tgtEl>
                                        <p:attrNameLst>
                                          <p:attrName>style.visibility</p:attrName>
                                        </p:attrNameLst>
                                      </p:cBhvr>
                                      <p:to>
                                        <p:strVal val="visible"/>
                                      </p:to>
                                    </p:set>
                                    <p:animEffect transition="in" filter="wheel(1)">
                                      <p:cBhvr>
                                        <p:cTn id="43" dur="2000"/>
                                        <p:tgtEl>
                                          <p:spTgt spid="1130"/>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131"/>
                                        </p:tgtEl>
                                        <p:attrNameLst>
                                          <p:attrName>style.visibility</p:attrName>
                                        </p:attrNameLst>
                                      </p:cBhvr>
                                      <p:to>
                                        <p:strVal val="visible"/>
                                      </p:to>
                                    </p:set>
                                    <p:animEffect transition="in" filter="wheel(1)">
                                      <p:cBhvr>
                                        <p:cTn id="46" dur="2000"/>
                                        <p:tgtEl>
                                          <p:spTgt spid="1131"/>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132"/>
                                        </p:tgtEl>
                                        <p:attrNameLst>
                                          <p:attrName>style.visibility</p:attrName>
                                        </p:attrNameLst>
                                      </p:cBhvr>
                                      <p:to>
                                        <p:strVal val="visible"/>
                                      </p:to>
                                    </p:set>
                                    <p:animEffect transition="in" filter="wheel(1)">
                                      <p:cBhvr>
                                        <p:cTn id="49" dur="2000"/>
                                        <p:tgtEl>
                                          <p:spTgt spid="1132"/>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133"/>
                                        </p:tgtEl>
                                        <p:attrNameLst>
                                          <p:attrName>style.visibility</p:attrName>
                                        </p:attrNameLst>
                                      </p:cBhvr>
                                      <p:to>
                                        <p:strVal val="visible"/>
                                      </p:to>
                                    </p:set>
                                    <p:animEffect transition="in" filter="wheel(1)">
                                      <p:cBhvr>
                                        <p:cTn id="52" dur="2000"/>
                                        <p:tgtEl>
                                          <p:spTgt spid="113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134"/>
                                        </p:tgtEl>
                                        <p:attrNameLst>
                                          <p:attrName>style.visibility</p:attrName>
                                        </p:attrNameLst>
                                      </p:cBhvr>
                                      <p:to>
                                        <p:strVal val="visible"/>
                                      </p:to>
                                    </p:set>
                                    <p:animEffect transition="in" filter="wheel(1)">
                                      <p:cBhvr>
                                        <p:cTn id="55" dur="2000"/>
                                        <p:tgtEl>
                                          <p:spTgt spid="1134"/>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1135"/>
                                        </p:tgtEl>
                                        <p:attrNameLst>
                                          <p:attrName>style.visibility</p:attrName>
                                        </p:attrNameLst>
                                      </p:cBhvr>
                                      <p:to>
                                        <p:strVal val="visible"/>
                                      </p:to>
                                    </p:set>
                                    <p:animEffect transition="in" filter="wheel(1)">
                                      <p:cBhvr>
                                        <p:cTn id="58" dur="2000"/>
                                        <p:tgtEl>
                                          <p:spTgt spid="1135"/>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1136"/>
                                        </p:tgtEl>
                                        <p:attrNameLst>
                                          <p:attrName>style.visibility</p:attrName>
                                        </p:attrNameLst>
                                      </p:cBhvr>
                                      <p:to>
                                        <p:strVal val="visible"/>
                                      </p:to>
                                    </p:set>
                                    <p:animEffect transition="in" filter="wheel(1)">
                                      <p:cBhvr>
                                        <p:cTn id="61" dur="2000"/>
                                        <p:tgtEl>
                                          <p:spTgt spid="1136"/>
                                        </p:tgtEl>
                                      </p:cBhvr>
                                    </p:animEffect>
                                  </p:childTnLst>
                                </p:cTn>
                              </p:par>
                              <p:par>
                                <p:cTn id="62" presetID="21" presetClass="entr" presetSubtype="1" fill="hold" nodeType="withEffect">
                                  <p:stCondLst>
                                    <p:cond delay="0"/>
                                  </p:stCondLst>
                                  <p:childTnLst>
                                    <p:set>
                                      <p:cBhvr>
                                        <p:cTn id="63" dur="1" fill="hold">
                                          <p:stCondLst>
                                            <p:cond delay="0"/>
                                          </p:stCondLst>
                                        </p:cTn>
                                        <p:tgtEl>
                                          <p:spTgt spid="1137"/>
                                        </p:tgtEl>
                                        <p:attrNameLst>
                                          <p:attrName>style.visibility</p:attrName>
                                        </p:attrNameLst>
                                      </p:cBhvr>
                                      <p:to>
                                        <p:strVal val="visible"/>
                                      </p:to>
                                    </p:set>
                                    <p:animEffect transition="in" filter="wheel(1)">
                                      <p:cBhvr>
                                        <p:cTn id="64" dur="2000"/>
                                        <p:tgtEl>
                                          <p:spTgt spid="1137"/>
                                        </p:tgtEl>
                                      </p:cBhvr>
                                    </p:animEffect>
                                  </p:childTnLst>
                                </p:cTn>
                              </p:par>
                              <p:par>
                                <p:cTn id="65" presetID="21" presetClass="entr" presetSubtype="1" fill="hold" nodeType="withEffect">
                                  <p:stCondLst>
                                    <p:cond delay="0"/>
                                  </p:stCondLst>
                                  <p:childTnLst>
                                    <p:set>
                                      <p:cBhvr>
                                        <p:cTn id="66" dur="1" fill="hold">
                                          <p:stCondLst>
                                            <p:cond delay="0"/>
                                          </p:stCondLst>
                                        </p:cTn>
                                        <p:tgtEl>
                                          <p:spTgt spid="1138"/>
                                        </p:tgtEl>
                                        <p:attrNameLst>
                                          <p:attrName>style.visibility</p:attrName>
                                        </p:attrNameLst>
                                      </p:cBhvr>
                                      <p:to>
                                        <p:strVal val="visible"/>
                                      </p:to>
                                    </p:set>
                                    <p:animEffect transition="in" filter="wheel(1)">
                                      <p:cBhvr>
                                        <p:cTn id="67" dur="2000"/>
                                        <p:tgtEl>
                                          <p:spTgt spid="1138"/>
                                        </p:tgtEl>
                                      </p:cBhvr>
                                    </p:animEffect>
                                  </p:childTnLst>
                                </p:cTn>
                              </p:par>
                              <p:par>
                                <p:cTn id="68" presetID="21" presetClass="entr" presetSubtype="1" fill="hold" nodeType="withEffect">
                                  <p:stCondLst>
                                    <p:cond delay="0"/>
                                  </p:stCondLst>
                                  <p:childTnLst>
                                    <p:set>
                                      <p:cBhvr>
                                        <p:cTn id="69" dur="1" fill="hold">
                                          <p:stCondLst>
                                            <p:cond delay="0"/>
                                          </p:stCondLst>
                                        </p:cTn>
                                        <p:tgtEl>
                                          <p:spTgt spid="1139"/>
                                        </p:tgtEl>
                                        <p:attrNameLst>
                                          <p:attrName>style.visibility</p:attrName>
                                        </p:attrNameLst>
                                      </p:cBhvr>
                                      <p:to>
                                        <p:strVal val="visible"/>
                                      </p:to>
                                    </p:set>
                                    <p:animEffect transition="in" filter="wheel(1)">
                                      <p:cBhvr>
                                        <p:cTn id="70" dur="2000"/>
                                        <p:tgtEl>
                                          <p:spTgt spid="1139"/>
                                        </p:tgtEl>
                                      </p:cBhvr>
                                    </p:animEffect>
                                  </p:childTnLst>
                                </p:cTn>
                              </p:par>
                              <p:par>
                                <p:cTn id="71" presetID="21" presetClass="entr" presetSubtype="1" fill="hold" nodeType="withEffect">
                                  <p:stCondLst>
                                    <p:cond delay="0"/>
                                  </p:stCondLst>
                                  <p:childTnLst>
                                    <p:set>
                                      <p:cBhvr>
                                        <p:cTn id="72" dur="1" fill="hold">
                                          <p:stCondLst>
                                            <p:cond delay="0"/>
                                          </p:stCondLst>
                                        </p:cTn>
                                        <p:tgtEl>
                                          <p:spTgt spid="1140"/>
                                        </p:tgtEl>
                                        <p:attrNameLst>
                                          <p:attrName>style.visibility</p:attrName>
                                        </p:attrNameLst>
                                      </p:cBhvr>
                                      <p:to>
                                        <p:strVal val="visible"/>
                                      </p:to>
                                    </p:set>
                                    <p:animEffect transition="in" filter="wheel(1)">
                                      <p:cBhvr>
                                        <p:cTn id="73" dur="2000"/>
                                        <p:tgtEl>
                                          <p:spTgt spid="1140"/>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1142"/>
                                        </p:tgtEl>
                                        <p:attrNameLst>
                                          <p:attrName>style.visibility</p:attrName>
                                        </p:attrNameLst>
                                      </p:cBhvr>
                                      <p:to>
                                        <p:strVal val="visible"/>
                                      </p:to>
                                    </p:set>
                                    <p:animEffect transition="in" filter="wheel(1)">
                                      <p:cBhvr>
                                        <p:cTn id="76" dur="2000"/>
                                        <p:tgtEl>
                                          <p:spTgt spid="1142"/>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1143"/>
                                        </p:tgtEl>
                                        <p:attrNameLst>
                                          <p:attrName>style.visibility</p:attrName>
                                        </p:attrNameLst>
                                      </p:cBhvr>
                                      <p:to>
                                        <p:strVal val="visible"/>
                                      </p:to>
                                    </p:set>
                                    <p:animEffect transition="in" filter="wheel(1)">
                                      <p:cBhvr>
                                        <p:cTn id="79" dur="2000"/>
                                        <p:tgtEl>
                                          <p:spTgt spid="1143"/>
                                        </p:tgtEl>
                                      </p:cBhvr>
                                    </p:animEffect>
                                  </p:childTnLst>
                                </p:cTn>
                              </p:par>
                              <p:par>
                                <p:cTn id="80" presetID="21" presetClass="entr" presetSubtype="1" fill="hold" grpId="0" nodeType="withEffect">
                                  <p:stCondLst>
                                    <p:cond delay="0"/>
                                  </p:stCondLst>
                                  <p:childTnLst>
                                    <p:set>
                                      <p:cBhvr>
                                        <p:cTn id="81" dur="1" fill="hold">
                                          <p:stCondLst>
                                            <p:cond delay="0"/>
                                          </p:stCondLst>
                                        </p:cTn>
                                        <p:tgtEl>
                                          <p:spTgt spid="1144"/>
                                        </p:tgtEl>
                                        <p:attrNameLst>
                                          <p:attrName>style.visibility</p:attrName>
                                        </p:attrNameLst>
                                      </p:cBhvr>
                                      <p:to>
                                        <p:strVal val="visible"/>
                                      </p:to>
                                    </p:set>
                                    <p:animEffect transition="in" filter="wheel(1)">
                                      <p:cBhvr>
                                        <p:cTn id="82" dur="2000"/>
                                        <p:tgtEl>
                                          <p:spTgt spid="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 grpId="0" animBg="1"/>
      <p:bldP spid="1118" grpId="0" animBg="1"/>
      <p:bldP spid="1119" grpId="0" animBg="1"/>
      <p:bldP spid="1120" grpId="0" animBg="1"/>
      <p:bldP spid="1121" grpId="0"/>
      <p:bldP spid="1122" grpId="0" animBg="1"/>
      <p:bldP spid="1123" grpId="0" animBg="1"/>
      <p:bldP spid="1124" grpId="0"/>
      <p:bldP spid="1126" grpId="0" animBg="1"/>
      <p:bldP spid="1127" grpId="0"/>
      <p:bldP spid="1128" grpId="0" animBg="1"/>
      <p:bldP spid="1129" grpId="0" animBg="1"/>
      <p:bldP spid="1130" grpId="0" animBg="1"/>
      <p:bldP spid="1131" grpId="0"/>
      <p:bldP spid="1132" grpId="0" animBg="1"/>
      <p:bldP spid="1133" grpId="0"/>
      <p:bldP spid="1134" grpId="0"/>
      <p:bldP spid="1135" grpId="0"/>
      <p:bldP spid="1136" grpId="0"/>
      <p:bldP spid="1142" grpId="0"/>
      <p:bldP spid="1143" grpId="0"/>
      <p:bldP spid="11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62"/>
          <p:cNvSpPr txBox="1">
            <a:spLocks noGrp="1"/>
          </p:cNvSpPr>
          <p:nvPr>
            <p:ph type="title"/>
          </p:nvPr>
        </p:nvSpPr>
        <p:spPr>
          <a:xfrm>
            <a:off x="692400" y="36565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Brief Discussion on Every Algorithm</a:t>
            </a:r>
            <a:endParaRPr/>
          </a:p>
        </p:txBody>
      </p:sp>
      <p:sp>
        <p:nvSpPr>
          <p:cNvPr id="1153" name="Google Shape;1153;p62"/>
          <p:cNvSpPr txBox="1"/>
          <p:nvPr/>
        </p:nvSpPr>
        <p:spPr>
          <a:xfrm>
            <a:off x="2069100" y="1065400"/>
            <a:ext cx="50058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Oxanium"/>
              <a:buChar char="-"/>
            </a:pPr>
            <a:r>
              <a:rPr lang="en" sz="1800">
                <a:solidFill>
                  <a:schemeClr val="accent1"/>
                </a:solidFill>
                <a:latin typeface="Oxanium"/>
                <a:ea typeface="Oxanium"/>
                <a:cs typeface="Oxanium"/>
                <a:sym typeface="Oxanium"/>
              </a:rPr>
              <a:t>Our BEC algorithms were quite efficient as they were able to decode for error probabilities as high as 0.67.</a:t>
            </a:r>
            <a:endParaRPr sz="1800">
              <a:solidFill>
                <a:schemeClr val="accent1"/>
              </a:solidFill>
              <a:latin typeface="Oxanium"/>
              <a:ea typeface="Oxanium"/>
              <a:cs typeface="Oxanium"/>
              <a:sym typeface="Oxanium"/>
            </a:endParaRPr>
          </a:p>
          <a:p>
            <a:pPr marL="457200" lvl="0" indent="-342900" algn="l" rtl="0">
              <a:spcBef>
                <a:spcPts val="0"/>
              </a:spcBef>
              <a:spcAft>
                <a:spcPts val="0"/>
              </a:spcAft>
              <a:buClr>
                <a:schemeClr val="accent1"/>
              </a:buClr>
              <a:buSzPts val="1800"/>
              <a:buFont typeface="Oxanium"/>
              <a:buChar char="-"/>
            </a:pPr>
            <a:r>
              <a:rPr lang="en" sz="1800">
                <a:solidFill>
                  <a:schemeClr val="accent1"/>
                </a:solidFill>
                <a:latin typeface="Oxanium"/>
                <a:ea typeface="Oxanium"/>
                <a:cs typeface="Oxanium"/>
                <a:sym typeface="Oxanium"/>
              </a:rPr>
              <a:t>While BSC algorithms were not that efficient. So it’s practical to use BEC algorithms in Real world applications.</a:t>
            </a:r>
            <a:endParaRPr sz="1800">
              <a:solidFill>
                <a:schemeClr val="accent1"/>
              </a:solidFill>
              <a:latin typeface="Oxanium"/>
              <a:ea typeface="Oxanium"/>
              <a:cs typeface="Oxanium"/>
              <a:sym typeface="Oxanium"/>
            </a:endParaRPr>
          </a:p>
          <a:p>
            <a:pPr marL="457200" lvl="0" indent="-342900" algn="l" rtl="0">
              <a:spcBef>
                <a:spcPts val="0"/>
              </a:spcBef>
              <a:spcAft>
                <a:spcPts val="0"/>
              </a:spcAft>
              <a:buClr>
                <a:schemeClr val="accent1"/>
              </a:buClr>
              <a:buSzPts val="1800"/>
              <a:buFont typeface="Oxanium"/>
              <a:buChar char="-"/>
            </a:pPr>
            <a:r>
              <a:rPr lang="en" sz="1800">
                <a:solidFill>
                  <a:schemeClr val="accent1"/>
                </a:solidFill>
                <a:latin typeface="Oxanium"/>
                <a:ea typeface="Oxanium"/>
                <a:cs typeface="Oxanium"/>
                <a:sym typeface="Oxanium"/>
              </a:rPr>
              <a:t>In BSC Hard decision decoding, Hmatrix1 and small H matrix will not be decoded at error probability = 1. </a:t>
            </a:r>
            <a:endParaRPr sz="1800">
              <a:solidFill>
                <a:schemeClr val="accent1"/>
              </a:solidFill>
              <a:latin typeface="Oxanium"/>
              <a:ea typeface="Oxanium"/>
              <a:cs typeface="Oxanium"/>
              <a:sym typeface="Oxanium"/>
            </a:endParaRPr>
          </a:p>
          <a:p>
            <a:pPr marL="457200" lvl="0" indent="0" algn="l" rtl="0">
              <a:spcBef>
                <a:spcPts val="0"/>
              </a:spcBef>
              <a:spcAft>
                <a:spcPts val="0"/>
              </a:spcAft>
              <a:buNone/>
            </a:pPr>
            <a:r>
              <a:rPr lang="en" sz="1800">
                <a:solidFill>
                  <a:schemeClr val="accent1"/>
                </a:solidFill>
                <a:latin typeface="Oxanium"/>
                <a:ea typeface="Oxanium"/>
                <a:cs typeface="Oxanium"/>
                <a:sym typeface="Oxanium"/>
              </a:rPr>
              <a:t>(Reason: they have even degree of check Node)</a:t>
            </a:r>
            <a:endParaRPr sz="1800">
              <a:solidFill>
                <a:schemeClr val="accent1"/>
              </a:solidFill>
              <a:latin typeface="Oxanium"/>
              <a:ea typeface="Oxanium"/>
              <a:cs typeface="Oxanium"/>
              <a:sym typeface="Oxanium"/>
            </a:endParaRPr>
          </a:p>
        </p:txBody>
      </p:sp>
      <p:sp>
        <p:nvSpPr>
          <p:cNvPr id="1154" name="Google Shape;1154;p62"/>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55" name="Google Shape;1155;p62"/>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63"/>
          <p:cNvSpPr txBox="1">
            <a:spLocks noGrp="1"/>
          </p:cNvSpPr>
          <p:nvPr>
            <p:ph type="title"/>
          </p:nvPr>
        </p:nvSpPr>
        <p:spPr>
          <a:xfrm>
            <a:off x="3168000" y="749288"/>
            <a:ext cx="2808000" cy="7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Difficulty Level for implementing various decoders</a:t>
            </a:r>
            <a:endParaRPr/>
          </a:p>
        </p:txBody>
      </p:sp>
      <p:sp>
        <p:nvSpPr>
          <p:cNvPr id="1161" name="Google Shape;1161;p63"/>
          <p:cNvSpPr txBox="1"/>
          <p:nvPr/>
        </p:nvSpPr>
        <p:spPr>
          <a:xfrm>
            <a:off x="2485650" y="1782600"/>
            <a:ext cx="41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2"/>
              </a:solidFill>
              <a:latin typeface="Big Shoulders Text"/>
              <a:ea typeface="Big Shoulders Text"/>
              <a:cs typeface="Big Shoulders Text"/>
              <a:sym typeface="Big Shoulders Text"/>
            </a:endParaRPr>
          </a:p>
        </p:txBody>
      </p:sp>
      <p:sp>
        <p:nvSpPr>
          <p:cNvPr id="1162" name="Google Shape;1162;p63"/>
          <p:cNvSpPr txBox="1"/>
          <p:nvPr/>
        </p:nvSpPr>
        <p:spPr>
          <a:xfrm>
            <a:off x="999800" y="2302350"/>
            <a:ext cx="72588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a:solidFill>
                  <a:schemeClr val="accent1"/>
                </a:solidFill>
                <a:latin typeface="Oxanium"/>
                <a:ea typeface="Oxanium"/>
                <a:cs typeface="Oxanium"/>
                <a:sym typeface="Oxanium"/>
              </a:rPr>
              <a:t>BSC Hard &lt; BEC Hard &lt; BSC Soft &lt; BEC Soft</a:t>
            </a:r>
            <a:endParaRPr sz="2300">
              <a:solidFill>
                <a:schemeClr val="accent1"/>
              </a:solidFill>
              <a:latin typeface="Oxanium"/>
              <a:ea typeface="Oxanium"/>
              <a:cs typeface="Oxanium"/>
              <a:sym typeface="Oxanium"/>
            </a:endParaRPr>
          </a:p>
        </p:txBody>
      </p:sp>
      <p:sp>
        <p:nvSpPr>
          <p:cNvPr id="1163" name="Google Shape;1163;p63"/>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64" name="Google Shape;1164;p63"/>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64"/>
          <p:cNvSpPr txBox="1">
            <a:spLocks noGrp="1"/>
          </p:cNvSpPr>
          <p:nvPr>
            <p:ph type="subTitle" idx="5"/>
          </p:nvPr>
        </p:nvSpPr>
        <p:spPr>
          <a:xfrm>
            <a:off x="4777525" y="1934988"/>
            <a:ext cx="21873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Gallager’s original LDPC Paper</a:t>
            </a:r>
            <a:endParaRPr/>
          </a:p>
        </p:txBody>
      </p:sp>
      <p:sp>
        <p:nvSpPr>
          <p:cNvPr id="1170" name="Google Shape;1170;p64"/>
          <p:cNvSpPr txBox="1">
            <a:spLocks noGrp="1"/>
          </p:cNvSpPr>
          <p:nvPr>
            <p:ph type="subTitle" idx="2"/>
          </p:nvPr>
        </p:nvSpPr>
        <p:spPr>
          <a:xfrm>
            <a:off x="2220825" y="1934987"/>
            <a:ext cx="21873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Tutorial paper by Bernard Leiner</a:t>
            </a:r>
            <a:endParaRPr/>
          </a:p>
        </p:txBody>
      </p:sp>
      <p:sp>
        <p:nvSpPr>
          <p:cNvPr id="1171" name="Google Shape;1171;p64"/>
          <p:cNvSpPr txBox="1">
            <a:spLocks noGrp="1"/>
          </p:cNvSpPr>
          <p:nvPr>
            <p:ph type="subTitle" idx="8"/>
          </p:nvPr>
        </p:nvSpPr>
        <p:spPr>
          <a:xfrm>
            <a:off x="3470338" y="3520811"/>
            <a:ext cx="21924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hlinkClick r:id="rId3"/>
              </a:rPr>
              <a:t>GeeksforGeeks</a:t>
            </a:r>
            <a:endParaRPr dirty="0"/>
          </a:p>
        </p:txBody>
      </p:sp>
      <p:sp>
        <p:nvSpPr>
          <p:cNvPr id="1172" name="Google Shape;1172;p64"/>
          <p:cNvSpPr txBox="1">
            <a:spLocks noGrp="1"/>
          </p:cNvSpPr>
          <p:nvPr>
            <p:ph type="title" idx="15"/>
          </p:nvPr>
        </p:nvSpPr>
        <p:spPr>
          <a:xfrm>
            <a:off x="713225" y="6930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1173" name="Google Shape;1173;p64"/>
          <p:cNvSpPr txBox="1">
            <a:spLocks noGrp="1"/>
          </p:cNvSpPr>
          <p:nvPr>
            <p:ph type="title"/>
          </p:nvPr>
        </p:nvSpPr>
        <p:spPr>
          <a:xfrm>
            <a:off x="2471775" y="1409013"/>
            <a:ext cx="16854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01</a:t>
            </a:r>
            <a:endParaRPr sz="4000"/>
          </a:p>
        </p:txBody>
      </p:sp>
      <p:sp>
        <p:nvSpPr>
          <p:cNvPr id="1174" name="Google Shape;1174;p64"/>
          <p:cNvSpPr txBox="1">
            <a:spLocks noGrp="1"/>
          </p:cNvSpPr>
          <p:nvPr>
            <p:ph type="title" idx="3"/>
          </p:nvPr>
        </p:nvSpPr>
        <p:spPr>
          <a:xfrm>
            <a:off x="4777525" y="1330188"/>
            <a:ext cx="1936200" cy="6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02</a:t>
            </a:r>
            <a:endParaRPr sz="4000"/>
          </a:p>
        </p:txBody>
      </p:sp>
      <p:sp>
        <p:nvSpPr>
          <p:cNvPr id="1175" name="Google Shape;1175;p64"/>
          <p:cNvSpPr txBox="1">
            <a:spLocks noGrp="1"/>
          </p:cNvSpPr>
          <p:nvPr>
            <p:ph type="title" idx="6"/>
          </p:nvPr>
        </p:nvSpPr>
        <p:spPr>
          <a:xfrm>
            <a:off x="3543100" y="2915988"/>
            <a:ext cx="2046900" cy="5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03</a:t>
            </a:r>
            <a:endParaRPr sz="4000"/>
          </a:p>
        </p:txBody>
      </p:sp>
      <p:sp>
        <p:nvSpPr>
          <p:cNvPr id="1176" name="Google Shape;1176;p64"/>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77" name="Google Shape;1177;p64"/>
          <p:cNvPicPr preferRelativeResize="0"/>
          <p:nvPr/>
        </p:nvPicPr>
        <p:blipFill>
          <a:blip r:embed="rId4">
            <a:alphaModFix/>
          </a:blip>
          <a:stretch>
            <a:fillRect/>
          </a:stretch>
        </p:blipFill>
        <p:spPr>
          <a:xfrm>
            <a:off x="3131816" y="4959275"/>
            <a:ext cx="166650" cy="160950"/>
          </a:xfrm>
          <a:prstGeom prst="rect">
            <a:avLst/>
          </a:prstGeom>
          <a:noFill/>
          <a:ln>
            <a:noFill/>
          </a:ln>
        </p:spPr>
      </p:pic>
      <p:sp>
        <p:nvSpPr>
          <p:cNvPr id="1178" name="Google Shape;1178;p64"/>
          <p:cNvSpPr txBox="1">
            <a:spLocks noGrp="1"/>
          </p:cNvSpPr>
          <p:nvPr>
            <p:ph type="title" idx="15"/>
          </p:nvPr>
        </p:nvSpPr>
        <p:spPr>
          <a:xfrm>
            <a:off x="713225" y="4202775"/>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Presentation Template by: </a:t>
            </a:r>
            <a:r>
              <a:rPr lang="en" sz="1800">
                <a:solidFill>
                  <a:schemeClr val="accent1"/>
                </a:solidFill>
              </a:rPr>
              <a:t>SlidesGo.com</a:t>
            </a:r>
            <a:endParaRPr sz="1800">
              <a:solidFill>
                <a:schemeClr val="accent1"/>
              </a:solidFill>
            </a:endParaRPr>
          </a:p>
        </p:txBody>
      </p:sp>
      <p:sp>
        <p:nvSpPr>
          <p:cNvPr id="1179" name="Google Shape;1179;p64"/>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80" name="Google Shape;1180;p64"/>
          <p:cNvPicPr preferRelativeResize="0"/>
          <p:nvPr/>
        </p:nvPicPr>
        <p:blipFill>
          <a:blip r:embed="rId4">
            <a:alphaModFix/>
          </a:blip>
          <a:stretch>
            <a:fillRect/>
          </a:stretch>
        </p:blipFill>
        <p:spPr>
          <a:xfrm>
            <a:off x="3131816" y="4959275"/>
            <a:ext cx="166650" cy="160950"/>
          </a:xfrm>
          <a:prstGeom prst="rect">
            <a:avLst/>
          </a:prstGeom>
          <a:noFill/>
          <a:ln>
            <a:noFill/>
          </a:ln>
        </p:spPr>
      </p:pic>
      <p:sp>
        <p:nvSpPr>
          <p:cNvPr id="1181" name="Google Shape;1181;p64"/>
          <p:cNvSpPr txBox="1">
            <a:spLocks noGrp="1"/>
          </p:cNvSpPr>
          <p:nvPr>
            <p:ph type="title" idx="15"/>
          </p:nvPr>
        </p:nvSpPr>
        <p:spPr>
          <a:xfrm>
            <a:off x="713225" y="453275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Vector Images by: </a:t>
            </a:r>
            <a:r>
              <a:rPr lang="en" sz="1800">
                <a:solidFill>
                  <a:schemeClr val="accent1"/>
                </a:solidFill>
              </a:rPr>
              <a:t>freepik.com</a:t>
            </a:r>
            <a:endParaRPr sz="1800">
              <a:solidFill>
                <a:schemeClr val="accent1"/>
              </a:solidFill>
            </a:endParaRPr>
          </a:p>
        </p:txBody>
      </p:sp>
      <p:grpSp>
        <p:nvGrpSpPr>
          <p:cNvPr id="1182" name="Google Shape;1182;p64"/>
          <p:cNvGrpSpPr/>
          <p:nvPr/>
        </p:nvGrpSpPr>
        <p:grpSpPr>
          <a:xfrm>
            <a:off x="4275575" y="58500"/>
            <a:ext cx="634500" cy="634500"/>
            <a:chOff x="5406025" y="3020850"/>
            <a:chExt cx="634500" cy="634500"/>
          </a:xfrm>
        </p:grpSpPr>
        <p:sp>
          <p:nvSpPr>
            <p:cNvPr id="1183" name="Google Shape;1183;p64"/>
            <p:cNvSpPr/>
            <p:nvPr/>
          </p:nvSpPr>
          <p:spPr>
            <a:xfrm>
              <a:off x="5406025" y="3020850"/>
              <a:ext cx="634500" cy="634500"/>
            </a:xfrm>
            <a:prstGeom prst="ellipse">
              <a:avLst/>
            </a:prstGeom>
            <a:noFill/>
            <a:ln w="19050" cap="flat" cmpd="sng">
              <a:solidFill>
                <a:schemeClr val="accent6"/>
              </a:solidFill>
              <a:prstDash val="solid"/>
              <a:round/>
              <a:headEnd type="none" w="sm" len="sm"/>
              <a:tailEnd type="none" w="sm" len="sm"/>
            </a:ln>
            <a:effectLst>
              <a:outerShdw blurRad="128588"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4"/>
            <p:cNvSpPr/>
            <p:nvPr/>
          </p:nvSpPr>
          <p:spPr>
            <a:xfrm>
              <a:off x="5510685" y="3176964"/>
              <a:ext cx="359967" cy="350879"/>
            </a:xfrm>
            <a:custGeom>
              <a:avLst/>
              <a:gdLst/>
              <a:ahLst/>
              <a:cxnLst/>
              <a:rect l="l" t="t" r="r" b="b"/>
              <a:pathLst>
                <a:path w="9443" h="9204" extrusionOk="0">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4"/>
            <p:cNvSpPr/>
            <p:nvPr/>
          </p:nvSpPr>
          <p:spPr>
            <a:xfrm>
              <a:off x="5562453" y="3135104"/>
              <a:ext cx="359014" cy="351909"/>
            </a:xfrm>
            <a:custGeom>
              <a:avLst/>
              <a:gdLst/>
              <a:ahLst/>
              <a:cxnLst/>
              <a:rect l="l" t="t" r="r" b="b"/>
              <a:pathLst>
                <a:path w="9418" h="9231" extrusionOk="0">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0"/>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Information is the resolution of uncertainty.</a:t>
            </a:r>
            <a:endParaRPr/>
          </a:p>
        </p:txBody>
      </p:sp>
      <p:pic>
        <p:nvPicPr>
          <p:cNvPr id="775" name="Google Shape;775;p30"/>
          <p:cNvPicPr preferRelativeResize="0"/>
          <p:nvPr/>
        </p:nvPicPr>
        <p:blipFill rotWithShape="1">
          <a:blip r:embed="rId3">
            <a:alphaModFix/>
          </a:blip>
          <a:srcRect l="21597" r="21597"/>
          <a:stretch/>
        </p:blipFill>
        <p:spPr>
          <a:xfrm>
            <a:off x="968304" y="671750"/>
            <a:ext cx="4155900" cy="4064400"/>
          </a:xfrm>
          <a:prstGeom prst="ellipse">
            <a:avLst/>
          </a:prstGeom>
          <a:noFill/>
          <a:ln w="19050" cap="flat" cmpd="sng">
            <a:solidFill>
              <a:schemeClr val="accent4"/>
            </a:solidFill>
            <a:prstDash val="solid"/>
            <a:round/>
            <a:headEnd type="none" w="sm" len="sm"/>
            <a:tailEnd type="none" w="sm" len="sm"/>
          </a:ln>
          <a:effectLst>
            <a:outerShdw blurRad="142875" algn="bl" rotWithShape="0">
              <a:schemeClr val="accent5">
                <a:alpha val="90000"/>
              </a:schemeClr>
            </a:outerShdw>
          </a:effectLst>
        </p:spPr>
      </p:pic>
      <p:sp>
        <p:nvSpPr>
          <p:cNvPr id="776" name="Google Shape;776;p30"/>
          <p:cNvSpPr txBox="1"/>
          <p:nvPr/>
        </p:nvSpPr>
        <p:spPr>
          <a:xfrm>
            <a:off x="5592800" y="2488400"/>
            <a:ext cx="41727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600">
                <a:solidFill>
                  <a:schemeClr val="accent1"/>
                </a:solidFill>
                <a:latin typeface="Oxanium"/>
                <a:ea typeface="Oxanium"/>
                <a:cs typeface="Oxanium"/>
                <a:sym typeface="Oxanium"/>
              </a:rPr>
              <a:t>-Claude Shannon</a:t>
            </a:r>
            <a:endParaRPr sz="1600">
              <a:solidFill>
                <a:schemeClr val="accent1"/>
              </a:solidFill>
              <a:latin typeface="Oxanium"/>
              <a:ea typeface="Oxanium"/>
              <a:cs typeface="Oxanium"/>
              <a:sym typeface="Oxanium"/>
            </a:endParaRPr>
          </a:p>
        </p:txBody>
      </p:sp>
      <p:sp>
        <p:nvSpPr>
          <p:cNvPr id="777" name="Google Shape;777;p30"/>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778" name="Google Shape;778;p30"/>
          <p:cNvPicPr preferRelativeResize="0"/>
          <p:nvPr/>
        </p:nvPicPr>
        <p:blipFill>
          <a:blip r:embed="rId4">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65"/>
          <p:cNvSpPr txBox="1">
            <a:spLocks noGrp="1"/>
          </p:cNvSpPr>
          <p:nvPr>
            <p:ph type="title"/>
          </p:nvPr>
        </p:nvSpPr>
        <p:spPr>
          <a:xfrm>
            <a:off x="2299500" y="1618350"/>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Appendix</a:t>
            </a:r>
            <a:endParaRPr/>
          </a:p>
        </p:txBody>
      </p:sp>
      <p:sp>
        <p:nvSpPr>
          <p:cNvPr id="1191" name="Google Shape;1191;p65"/>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192" name="Google Shape;1192;p65"/>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66"/>
          <p:cNvSpPr txBox="1">
            <a:spLocks noGrp="1"/>
          </p:cNvSpPr>
          <p:nvPr>
            <p:ph type="title" idx="4294967295"/>
          </p:nvPr>
        </p:nvSpPr>
        <p:spPr>
          <a:xfrm>
            <a:off x="772350" y="459525"/>
            <a:ext cx="75993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Why does the graph of Hmatrix1 and small H matrix does not go upwards at higher error probability = 1?</a:t>
            </a:r>
            <a:endParaRPr sz="2200"/>
          </a:p>
        </p:txBody>
      </p:sp>
      <p:sp>
        <p:nvSpPr>
          <p:cNvPr id="1198" name="Google Shape;1198;p66"/>
          <p:cNvSpPr txBox="1"/>
          <p:nvPr/>
        </p:nvSpPr>
        <p:spPr>
          <a:xfrm>
            <a:off x="1623600" y="1709850"/>
            <a:ext cx="58968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Because degree of check node is even in Hmatrix1 and small H matrix. That’s why the parity check equations will give value 1.</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Because the Variable Node receives 1, it’s not said to be decoded. </a:t>
            </a:r>
            <a:endParaRPr sz="2000">
              <a:solidFill>
                <a:schemeClr val="accent1"/>
              </a:solidFill>
              <a:latin typeface="Oxanium"/>
              <a:ea typeface="Oxanium"/>
              <a:cs typeface="Oxanium"/>
              <a:sym typeface="Oxanium"/>
            </a:endParaRPr>
          </a:p>
        </p:txBody>
      </p:sp>
      <p:sp>
        <p:nvSpPr>
          <p:cNvPr id="1199" name="Google Shape;1199;p66"/>
          <p:cNvSpPr txBox="1"/>
          <p:nvPr/>
        </p:nvSpPr>
        <p:spPr>
          <a:xfrm>
            <a:off x="3506350" y="2717100"/>
            <a:ext cx="41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ig Shoulders Text"/>
              <a:ea typeface="Big Shoulders Text"/>
              <a:cs typeface="Big Shoulders Text"/>
              <a:sym typeface="Big Shoulders Text"/>
            </a:endParaRPr>
          </a:p>
        </p:txBody>
      </p:sp>
      <p:sp>
        <p:nvSpPr>
          <p:cNvPr id="1200" name="Google Shape;1200;p66"/>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201" name="Google Shape;1201;p66"/>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67"/>
          <p:cNvSpPr txBox="1">
            <a:spLocks noGrp="1"/>
          </p:cNvSpPr>
          <p:nvPr>
            <p:ph type="title" idx="4294967295"/>
          </p:nvPr>
        </p:nvSpPr>
        <p:spPr>
          <a:xfrm>
            <a:off x="772350" y="459525"/>
            <a:ext cx="75993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What could have been changed in the soft decision decoding algorithms?</a:t>
            </a:r>
            <a:endParaRPr sz="2200"/>
          </a:p>
        </p:txBody>
      </p:sp>
      <p:sp>
        <p:nvSpPr>
          <p:cNvPr id="1207" name="Google Shape;1207;p67"/>
          <p:cNvSpPr txBox="1"/>
          <p:nvPr/>
        </p:nvSpPr>
        <p:spPr>
          <a:xfrm>
            <a:off x="1623600" y="1507000"/>
            <a:ext cx="5896800" cy="3263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We could have implement log likelihood ratio based algorithm instead of simple likelihood ratios because addition operations takes less time to be done compared to multiplication operations.</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Though we did not notice any slowing in the algorithm of the tutorial paper by Bernard too.</a:t>
            </a:r>
            <a:endParaRPr sz="2000">
              <a:solidFill>
                <a:schemeClr val="accent1"/>
              </a:solidFill>
              <a:latin typeface="Oxanium"/>
              <a:ea typeface="Oxanium"/>
              <a:cs typeface="Oxanium"/>
              <a:sym typeface="Oxanium"/>
            </a:endParaRPr>
          </a:p>
          <a:p>
            <a:pPr marL="457200" lvl="0" indent="-355600" algn="l" rtl="0">
              <a:spcBef>
                <a:spcPts val="0"/>
              </a:spcBef>
              <a:spcAft>
                <a:spcPts val="0"/>
              </a:spcAft>
              <a:buClr>
                <a:schemeClr val="accent1"/>
              </a:buClr>
              <a:buSzPts val="2000"/>
              <a:buFont typeface="Oxanium"/>
              <a:buChar char="-"/>
            </a:pPr>
            <a:r>
              <a:rPr lang="en" sz="2000">
                <a:solidFill>
                  <a:schemeClr val="accent1"/>
                </a:solidFill>
                <a:latin typeface="Oxanium"/>
                <a:ea typeface="Oxanium"/>
                <a:cs typeface="Oxanium"/>
                <a:sym typeface="Oxanium"/>
              </a:rPr>
              <a:t>Because of C++ our Multiplication operations were faster too.</a:t>
            </a:r>
            <a:endParaRPr sz="2000">
              <a:solidFill>
                <a:schemeClr val="accent1"/>
              </a:solidFill>
              <a:latin typeface="Oxanium"/>
              <a:ea typeface="Oxanium"/>
              <a:cs typeface="Oxanium"/>
              <a:sym typeface="Oxanium"/>
            </a:endParaRPr>
          </a:p>
        </p:txBody>
      </p:sp>
      <p:sp>
        <p:nvSpPr>
          <p:cNvPr id="1208" name="Google Shape;1208;p67"/>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209" name="Google Shape;1209;p67"/>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68"/>
          <p:cNvSpPr txBox="1">
            <a:spLocks noGrp="1"/>
          </p:cNvSpPr>
          <p:nvPr>
            <p:ph type="title" idx="4294967295"/>
          </p:nvPr>
        </p:nvSpPr>
        <p:spPr>
          <a:xfrm>
            <a:off x="772350" y="343625"/>
            <a:ext cx="75993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Why did not we faced the issue of having 0 in the denominator in soft decision decoding schemes?</a:t>
            </a:r>
            <a:endParaRPr sz="2200"/>
          </a:p>
          <a:p>
            <a:pPr marL="0" lvl="0" indent="0" algn="ctr" rtl="0">
              <a:spcBef>
                <a:spcPts val="0"/>
              </a:spcBef>
              <a:spcAft>
                <a:spcPts val="0"/>
              </a:spcAft>
              <a:buNone/>
            </a:pPr>
            <a:endParaRPr sz="2200"/>
          </a:p>
        </p:txBody>
      </p:sp>
      <p:sp>
        <p:nvSpPr>
          <p:cNvPr id="1215" name="Google Shape;1215;p68"/>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216" name="Google Shape;1216;p68"/>
          <p:cNvPicPr preferRelativeResize="0"/>
          <p:nvPr/>
        </p:nvPicPr>
        <p:blipFill>
          <a:blip r:embed="rId3">
            <a:alphaModFix/>
          </a:blip>
          <a:stretch>
            <a:fillRect/>
          </a:stretch>
        </p:blipFill>
        <p:spPr>
          <a:xfrm>
            <a:off x="3131816" y="4959275"/>
            <a:ext cx="166650" cy="160950"/>
          </a:xfrm>
          <a:prstGeom prst="rect">
            <a:avLst/>
          </a:prstGeom>
          <a:noFill/>
          <a:ln>
            <a:noFill/>
          </a:ln>
        </p:spPr>
      </p:pic>
      <p:pic>
        <p:nvPicPr>
          <p:cNvPr id="1217" name="Google Shape;1217;p68"/>
          <p:cNvPicPr preferRelativeResize="0"/>
          <p:nvPr/>
        </p:nvPicPr>
        <p:blipFill>
          <a:blip r:embed="rId4">
            <a:alphaModFix/>
          </a:blip>
          <a:stretch>
            <a:fillRect/>
          </a:stretch>
        </p:blipFill>
        <p:spPr>
          <a:xfrm>
            <a:off x="574750" y="1101875"/>
            <a:ext cx="2557076" cy="3731626"/>
          </a:xfrm>
          <a:prstGeom prst="rect">
            <a:avLst/>
          </a:prstGeom>
          <a:noFill/>
          <a:ln>
            <a:noFill/>
          </a:ln>
        </p:spPr>
      </p:pic>
      <p:sp>
        <p:nvSpPr>
          <p:cNvPr id="1218" name="Google Shape;1218;p68"/>
          <p:cNvSpPr txBox="1"/>
          <p:nvPr/>
        </p:nvSpPr>
        <p:spPr>
          <a:xfrm>
            <a:off x="4375650" y="1648200"/>
            <a:ext cx="41727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Oxanium"/>
              <a:buChar char="-"/>
            </a:pPr>
            <a:r>
              <a:rPr lang="en" sz="1800" dirty="0">
                <a:solidFill>
                  <a:schemeClr val="accent1"/>
                </a:solidFill>
                <a:latin typeface="Oxanium"/>
                <a:ea typeface="Oxanium"/>
                <a:cs typeface="Oxanium"/>
                <a:sym typeface="Oxanium"/>
              </a:rPr>
              <a:t>At a time we do not divide 1’s and 0’s belief. We do multiply them.</a:t>
            </a:r>
            <a:endParaRPr sz="1800" dirty="0">
              <a:solidFill>
                <a:schemeClr val="accent1"/>
              </a:solidFill>
              <a:latin typeface="Oxanium"/>
              <a:ea typeface="Oxanium"/>
              <a:cs typeface="Oxanium"/>
              <a:sym typeface="Oxanium"/>
            </a:endParaRPr>
          </a:p>
          <a:p>
            <a:pPr marL="457200" lvl="0" indent="-342900" algn="l" rtl="0">
              <a:spcBef>
                <a:spcPts val="0"/>
              </a:spcBef>
              <a:spcAft>
                <a:spcPts val="0"/>
              </a:spcAft>
              <a:buClr>
                <a:schemeClr val="accent1"/>
              </a:buClr>
              <a:buSzPts val="1800"/>
              <a:buFont typeface="Oxanium"/>
              <a:buChar char="-"/>
            </a:pPr>
            <a:r>
              <a:rPr lang="en" sz="1800" dirty="0">
                <a:solidFill>
                  <a:schemeClr val="accent1"/>
                </a:solidFill>
                <a:latin typeface="Oxanium"/>
                <a:ea typeface="Oxanium"/>
                <a:cs typeface="Oxanium"/>
                <a:sym typeface="Oxanium"/>
              </a:rPr>
              <a:t>Then we find the constant and then we divide so we will never get 0 in denominator. </a:t>
            </a:r>
            <a:endParaRPr sz="1800" dirty="0">
              <a:solidFill>
                <a:schemeClr val="accent1"/>
              </a:solidFill>
              <a:latin typeface="Oxanium"/>
              <a:ea typeface="Oxanium"/>
              <a:cs typeface="Oxanium"/>
              <a:sym typeface="Oxanium"/>
            </a:endParaRPr>
          </a:p>
          <a:p>
            <a:pPr marL="457200" lvl="0" indent="-342900" algn="l" rtl="0">
              <a:spcBef>
                <a:spcPts val="0"/>
              </a:spcBef>
              <a:spcAft>
                <a:spcPts val="0"/>
              </a:spcAft>
              <a:buClr>
                <a:schemeClr val="accent1"/>
              </a:buClr>
              <a:buSzPts val="1800"/>
              <a:buFont typeface="Oxanium"/>
              <a:buChar char="-"/>
            </a:pPr>
            <a:r>
              <a:rPr lang="en" sz="1800" dirty="0">
                <a:solidFill>
                  <a:schemeClr val="accent1"/>
                </a:solidFill>
                <a:latin typeface="Oxanium"/>
                <a:ea typeface="Oxanium"/>
                <a:cs typeface="Oxanium"/>
                <a:sym typeface="Oxanium"/>
              </a:rPr>
              <a:t>As belief of 0+belief of 1 can not be 0 at a time.</a:t>
            </a:r>
            <a:endParaRPr sz="1800" dirty="0">
              <a:solidFill>
                <a:schemeClr val="accent1"/>
              </a:solidFill>
              <a:latin typeface="Oxanium"/>
              <a:ea typeface="Oxanium"/>
              <a:cs typeface="Oxanium"/>
              <a:sym typeface="Oxanium"/>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69"/>
          <p:cNvSpPr txBox="1">
            <a:spLocks noGrp="1"/>
          </p:cNvSpPr>
          <p:nvPr>
            <p:ph type="title"/>
          </p:nvPr>
        </p:nvSpPr>
        <p:spPr>
          <a:xfrm>
            <a:off x="2075750" y="101005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 You</a:t>
            </a:r>
            <a:endParaRPr>
              <a:solidFill>
                <a:schemeClr val="accent1"/>
              </a:solidFill>
            </a:endParaRPr>
          </a:p>
        </p:txBody>
      </p:sp>
      <p:sp>
        <p:nvSpPr>
          <p:cNvPr id="1224" name="Google Shape;1224;p69"/>
          <p:cNvSpPr txBox="1"/>
          <p:nvPr/>
        </p:nvSpPr>
        <p:spPr>
          <a:xfrm>
            <a:off x="2503025" y="3919675"/>
            <a:ext cx="4093718"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ig Shoulders Text"/>
              <a:ea typeface="Big Shoulders Text"/>
              <a:cs typeface="Big Shoulders Text"/>
              <a:sym typeface="Big Shoulders Text"/>
            </a:endParaRPr>
          </a:p>
        </p:txBody>
      </p:sp>
      <p:sp>
        <p:nvSpPr>
          <p:cNvPr id="1225" name="Google Shape;1225;p69"/>
          <p:cNvSpPr txBox="1"/>
          <p:nvPr/>
        </p:nvSpPr>
        <p:spPr>
          <a:xfrm>
            <a:off x="2503025" y="1920225"/>
            <a:ext cx="41727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2"/>
                </a:solidFill>
                <a:latin typeface="Oxanium"/>
                <a:ea typeface="Oxanium"/>
                <a:cs typeface="Oxanium"/>
                <a:sym typeface="Oxanium"/>
              </a:rPr>
              <a:t>Guided By:</a:t>
            </a:r>
            <a:endParaRPr b="1">
              <a:solidFill>
                <a:schemeClr val="lt2"/>
              </a:solidFill>
              <a:latin typeface="Oxanium"/>
              <a:ea typeface="Oxanium"/>
              <a:cs typeface="Oxanium"/>
              <a:sym typeface="Oxanium"/>
            </a:endParaRPr>
          </a:p>
          <a:p>
            <a:pPr marL="0" lvl="0" indent="0" algn="ctr" rtl="0">
              <a:spcBef>
                <a:spcPts val="0"/>
              </a:spcBef>
              <a:spcAft>
                <a:spcPts val="0"/>
              </a:spcAft>
              <a:buNone/>
            </a:pPr>
            <a:endParaRPr b="1">
              <a:solidFill>
                <a:schemeClr val="lt2"/>
              </a:solidFill>
              <a:latin typeface="Oxanium"/>
              <a:ea typeface="Oxanium"/>
              <a:cs typeface="Oxanium"/>
              <a:sym typeface="Oxanium"/>
            </a:endParaRPr>
          </a:p>
          <a:p>
            <a:pPr marL="0" lvl="0" indent="0" algn="ctr" rtl="0">
              <a:spcBef>
                <a:spcPts val="0"/>
              </a:spcBef>
              <a:spcAft>
                <a:spcPts val="0"/>
              </a:spcAft>
              <a:buNone/>
            </a:pPr>
            <a:r>
              <a:rPr lang="en" b="1">
                <a:solidFill>
                  <a:schemeClr val="accent3"/>
                </a:solidFill>
                <a:latin typeface="Oxanium"/>
                <a:ea typeface="Oxanium"/>
                <a:cs typeface="Oxanium"/>
                <a:sym typeface="Oxanium"/>
              </a:rPr>
              <a:t>Prof. Yash Vasavada</a:t>
            </a:r>
            <a:endParaRPr b="1">
              <a:solidFill>
                <a:schemeClr val="accent3"/>
              </a:solidFill>
              <a:latin typeface="Oxanium"/>
              <a:ea typeface="Oxanium"/>
              <a:cs typeface="Oxanium"/>
              <a:sym typeface="Oxanium"/>
            </a:endParaRPr>
          </a:p>
          <a:p>
            <a:pPr marL="0" lvl="0" indent="0" algn="ctr" rtl="0">
              <a:spcBef>
                <a:spcPts val="0"/>
              </a:spcBef>
              <a:spcAft>
                <a:spcPts val="0"/>
              </a:spcAft>
              <a:buNone/>
            </a:pPr>
            <a:r>
              <a:rPr lang="en" b="1">
                <a:solidFill>
                  <a:schemeClr val="accent3"/>
                </a:solidFill>
                <a:latin typeface="Oxanium"/>
                <a:ea typeface="Oxanium"/>
                <a:cs typeface="Oxanium"/>
                <a:sym typeface="Oxanium"/>
              </a:rPr>
              <a:t>Teaching Assistants: </a:t>
            </a:r>
            <a:endParaRPr b="1">
              <a:solidFill>
                <a:schemeClr val="accent3"/>
              </a:solidFill>
              <a:latin typeface="Oxanium"/>
              <a:ea typeface="Oxanium"/>
              <a:cs typeface="Oxanium"/>
              <a:sym typeface="Oxanium"/>
            </a:endParaRPr>
          </a:p>
          <a:p>
            <a:pPr marL="0" lvl="0" indent="0" algn="ctr" rtl="0">
              <a:spcBef>
                <a:spcPts val="0"/>
              </a:spcBef>
              <a:spcAft>
                <a:spcPts val="0"/>
              </a:spcAft>
              <a:buNone/>
            </a:pPr>
            <a:r>
              <a:rPr lang="en" b="1">
                <a:solidFill>
                  <a:schemeClr val="accent3"/>
                </a:solidFill>
                <a:latin typeface="Oxanium"/>
                <a:ea typeface="Oxanium"/>
                <a:cs typeface="Oxanium"/>
                <a:sym typeface="Oxanium"/>
              </a:rPr>
              <a:t>Ritik Malaviya sir and Vivek Aswani sir</a:t>
            </a:r>
            <a:endParaRPr b="1">
              <a:solidFill>
                <a:schemeClr val="accent3"/>
              </a:solidFill>
              <a:latin typeface="Oxanium"/>
              <a:ea typeface="Oxanium"/>
              <a:cs typeface="Oxanium"/>
              <a:sym typeface="Oxanium"/>
            </a:endParaRPr>
          </a:p>
          <a:p>
            <a:pPr marL="0" lvl="0" indent="0" algn="ctr" rtl="0">
              <a:spcBef>
                <a:spcPts val="0"/>
              </a:spcBef>
              <a:spcAft>
                <a:spcPts val="0"/>
              </a:spcAft>
              <a:buNone/>
            </a:pPr>
            <a:endParaRPr b="1">
              <a:solidFill>
                <a:schemeClr val="accent3"/>
              </a:solidFill>
              <a:latin typeface="Oxanium"/>
              <a:ea typeface="Oxanium"/>
              <a:cs typeface="Oxanium"/>
              <a:sym typeface="Oxanium"/>
            </a:endParaRPr>
          </a:p>
          <a:p>
            <a:pPr marL="0" lvl="0" indent="0" algn="ctr" rtl="0">
              <a:spcBef>
                <a:spcPts val="0"/>
              </a:spcBef>
              <a:spcAft>
                <a:spcPts val="0"/>
              </a:spcAft>
              <a:buNone/>
            </a:pPr>
            <a:endParaRPr b="1">
              <a:solidFill>
                <a:schemeClr val="accent3"/>
              </a:solidFill>
              <a:latin typeface="Oxanium"/>
              <a:ea typeface="Oxanium"/>
              <a:cs typeface="Oxanium"/>
              <a:sym typeface="Oxanium"/>
            </a:endParaRPr>
          </a:p>
          <a:p>
            <a:pPr marL="0" lvl="0" indent="0" algn="ctr" rtl="0">
              <a:spcBef>
                <a:spcPts val="0"/>
              </a:spcBef>
              <a:spcAft>
                <a:spcPts val="0"/>
              </a:spcAft>
              <a:buNone/>
            </a:pPr>
            <a:r>
              <a:rPr lang="en" b="1">
                <a:solidFill>
                  <a:schemeClr val="lt2"/>
                </a:solidFill>
                <a:latin typeface="Oxanium"/>
                <a:ea typeface="Oxanium"/>
                <a:cs typeface="Oxanium"/>
                <a:sym typeface="Oxanium"/>
              </a:rPr>
              <a:t>Project is also Available at...</a:t>
            </a:r>
            <a:endParaRPr b="1">
              <a:solidFill>
                <a:schemeClr val="lt2"/>
              </a:solidFill>
              <a:latin typeface="Oxanium"/>
              <a:ea typeface="Oxanium"/>
              <a:cs typeface="Oxanium"/>
              <a:sym typeface="Oxanium"/>
            </a:endParaRPr>
          </a:p>
        </p:txBody>
      </p:sp>
      <p:pic>
        <p:nvPicPr>
          <p:cNvPr id="1226" name="Google Shape;1226;p69">
            <a:hlinkClick r:id="rId3"/>
          </p:cNvPr>
          <p:cNvPicPr preferRelativeResize="0"/>
          <p:nvPr/>
        </p:nvPicPr>
        <p:blipFill>
          <a:blip r:embed="rId4">
            <a:alphaModFix/>
          </a:blip>
          <a:stretch>
            <a:fillRect/>
          </a:stretch>
        </p:blipFill>
        <p:spPr>
          <a:xfrm>
            <a:off x="4286225" y="3833942"/>
            <a:ext cx="571651" cy="571651"/>
          </a:xfrm>
          <a:prstGeom prst="rect">
            <a:avLst/>
          </a:prstGeom>
          <a:noFill/>
          <a:ln>
            <a:noFill/>
          </a:ln>
        </p:spPr>
      </p:pic>
      <p:sp>
        <p:nvSpPr>
          <p:cNvPr id="1227" name="Google Shape;1227;p69"/>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1228" name="Google Shape;1228;p69"/>
          <p:cNvPicPr preferRelativeResize="0"/>
          <p:nvPr/>
        </p:nvPicPr>
        <p:blipFill>
          <a:blip r:embed="rId5">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713225" y="41635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Contribution of Members</a:t>
            </a:r>
            <a:endParaRPr/>
          </a:p>
        </p:txBody>
      </p:sp>
      <p:graphicFrame>
        <p:nvGraphicFramePr>
          <p:cNvPr id="784" name="Google Shape;784;p31"/>
          <p:cNvGraphicFramePr/>
          <p:nvPr/>
        </p:nvGraphicFramePr>
        <p:xfrm>
          <a:off x="575175" y="1056863"/>
          <a:ext cx="8035300" cy="3175335"/>
        </p:xfrm>
        <a:graphic>
          <a:graphicData uri="http://schemas.openxmlformats.org/drawingml/2006/table">
            <a:tbl>
              <a:tblPr>
                <a:noFill/>
                <a:tableStyleId>{0EEB54C1-BE14-4B23-8660-C52C282501D2}</a:tableStyleId>
              </a:tblPr>
              <a:tblGrid>
                <a:gridCol w="2753750">
                  <a:extLst>
                    <a:ext uri="{9D8B030D-6E8A-4147-A177-3AD203B41FA5}">
                      <a16:colId xmlns:a16="http://schemas.microsoft.com/office/drawing/2014/main" val="20000"/>
                    </a:ext>
                  </a:extLst>
                </a:gridCol>
                <a:gridCol w="19618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806375">
                  <a:extLst>
                    <a:ext uri="{9D8B030D-6E8A-4147-A177-3AD203B41FA5}">
                      <a16:colId xmlns:a16="http://schemas.microsoft.com/office/drawing/2014/main" val="20003"/>
                    </a:ext>
                  </a:extLst>
                </a:gridCol>
                <a:gridCol w="440175">
                  <a:extLst>
                    <a:ext uri="{9D8B030D-6E8A-4147-A177-3AD203B41FA5}">
                      <a16:colId xmlns:a16="http://schemas.microsoft.com/office/drawing/2014/main" val="20004"/>
                    </a:ext>
                  </a:extLst>
                </a:gridCol>
              </a:tblGrid>
              <a:tr h="699025">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Task</a:t>
                      </a:r>
                      <a:endParaRPr sz="2100">
                        <a:solidFill>
                          <a:schemeClr val="lt1"/>
                        </a:solidFill>
                        <a:latin typeface="Blinker"/>
                        <a:ea typeface="Blinker"/>
                        <a:cs typeface="Blinker"/>
                        <a:sym typeface="Blinke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Name</a:t>
                      </a:r>
                      <a:endParaRPr sz="2100">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ID</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Contribution</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830450">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BEC &amp; BSC Channel Coding</a:t>
                      </a:r>
                      <a:endParaRPr b="1">
                        <a:solidFill>
                          <a:schemeClr val="lt1"/>
                        </a:solidFill>
                        <a:latin typeface="Oxanium"/>
                        <a:ea typeface="Oxanium"/>
                        <a:cs typeface="Oxanium"/>
                        <a:sym typeface="Oxan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Kunal Hotwani</a:t>
                      </a:r>
                      <a:endParaRPr>
                        <a:solidFill>
                          <a:schemeClr val="lt1"/>
                        </a:solidFill>
                      </a:endParaRPr>
                    </a:p>
                    <a:p>
                      <a:pPr marL="0" lvl="0" indent="0" algn="ctr" rtl="0">
                        <a:spcBef>
                          <a:spcPts val="0"/>
                        </a:spcBef>
                        <a:spcAft>
                          <a:spcPts val="0"/>
                        </a:spcAft>
                        <a:buNone/>
                      </a:pPr>
                      <a:r>
                        <a:rPr lang="en">
                          <a:solidFill>
                            <a:schemeClr val="lt1"/>
                          </a:solidFill>
                        </a:rPr>
                        <a:t>Smit Bhavsar</a:t>
                      </a:r>
                      <a:endParaRPr>
                        <a:solidFill>
                          <a:schemeClr val="lt1"/>
                        </a:solidFill>
                      </a:endParaRPr>
                    </a:p>
                    <a:p>
                      <a:pPr marL="0" lvl="0" indent="0" algn="ctr" rtl="0">
                        <a:spcBef>
                          <a:spcPts val="0"/>
                        </a:spcBef>
                        <a:spcAft>
                          <a:spcPts val="0"/>
                        </a:spcAft>
                        <a:buNone/>
                      </a:pPr>
                      <a:r>
                        <a:rPr lang="en">
                          <a:solidFill>
                            <a:schemeClr val="lt1"/>
                          </a:solidFill>
                        </a:rPr>
                        <a:t>Om Patel</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202001468</a:t>
                      </a:r>
                      <a:endParaRPr>
                        <a:solidFill>
                          <a:schemeClr val="lt1"/>
                        </a:solidFill>
                      </a:endParaRPr>
                    </a:p>
                    <a:p>
                      <a:pPr marL="0" lvl="0" indent="0" algn="ctr" rtl="0">
                        <a:spcBef>
                          <a:spcPts val="0"/>
                        </a:spcBef>
                        <a:spcAft>
                          <a:spcPts val="0"/>
                        </a:spcAft>
                        <a:buNone/>
                      </a:pPr>
                      <a:r>
                        <a:rPr lang="en">
                          <a:solidFill>
                            <a:schemeClr val="lt1"/>
                          </a:solidFill>
                        </a:rPr>
                        <a:t>202001464</a:t>
                      </a:r>
                      <a:endParaRPr>
                        <a:solidFill>
                          <a:schemeClr val="lt1"/>
                        </a:solidFill>
                      </a:endParaRPr>
                    </a:p>
                    <a:p>
                      <a:pPr marL="0" lvl="0" indent="0" algn="ctr" rtl="0">
                        <a:spcBef>
                          <a:spcPts val="0"/>
                        </a:spcBef>
                        <a:spcAft>
                          <a:spcPts val="0"/>
                        </a:spcAft>
                        <a:buNone/>
                      </a:pPr>
                      <a:r>
                        <a:rPr lang="en">
                          <a:solidFill>
                            <a:schemeClr val="lt1"/>
                          </a:solidFill>
                        </a:rPr>
                        <a:t>202001462</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Designed channel for generating random Message.</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655975">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BEC Hard decision decoder</a:t>
                      </a:r>
                      <a:endParaRPr sz="1600">
                        <a:solidFill>
                          <a:schemeClr val="lt1"/>
                        </a:solidFill>
                        <a:latin typeface="Big Shoulders Text"/>
                        <a:ea typeface="Big Shoulders Text"/>
                        <a:cs typeface="Big Shoulders Text"/>
                        <a:sym typeface="Big Shoulders Tex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Om Patel</a:t>
                      </a:r>
                      <a:endParaRPr>
                        <a:solidFill>
                          <a:schemeClr val="lt1"/>
                        </a:solidFill>
                      </a:endParaRPr>
                    </a:p>
                    <a:p>
                      <a:pPr marL="0" lvl="0" indent="0" algn="ctr" rtl="0">
                        <a:spcBef>
                          <a:spcPts val="0"/>
                        </a:spcBef>
                        <a:spcAft>
                          <a:spcPts val="0"/>
                        </a:spcAft>
                        <a:buNone/>
                      </a:pPr>
                      <a:r>
                        <a:rPr lang="en">
                          <a:solidFill>
                            <a:schemeClr val="lt1"/>
                          </a:solidFill>
                        </a:rPr>
                        <a:t>Kalp Pandya</a:t>
                      </a:r>
                      <a:endParaRPr>
                        <a:solidFill>
                          <a:schemeClr val="lt1"/>
                        </a:solidFill>
                      </a:endParaRPr>
                    </a:p>
                    <a:p>
                      <a:pPr marL="0" lvl="0" indent="0" algn="ctr" rtl="0">
                        <a:spcBef>
                          <a:spcPts val="0"/>
                        </a:spcBef>
                        <a:spcAft>
                          <a:spcPts val="0"/>
                        </a:spcAft>
                        <a:buNone/>
                      </a:pPr>
                      <a:r>
                        <a:rPr lang="en">
                          <a:solidFill>
                            <a:schemeClr val="lt1"/>
                          </a:solidFill>
                        </a:rPr>
                        <a:t>Kunal Hotwani</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202001462</a:t>
                      </a:r>
                      <a:endParaRPr>
                        <a:solidFill>
                          <a:schemeClr val="lt1"/>
                        </a:solidFill>
                      </a:endParaRPr>
                    </a:p>
                    <a:p>
                      <a:pPr marL="0" lvl="0" indent="0" algn="ctr" rtl="0">
                        <a:spcBef>
                          <a:spcPts val="0"/>
                        </a:spcBef>
                        <a:spcAft>
                          <a:spcPts val="0"/>
                        </a:spcAft>
                        <a:buNone/>
                      </a:pPr>
                      <a:r>
                        <a:rPr lang="en">
                          <a:solidFill>
                            <a:schemeClr val="lt1"/>
                          </a:solidFill>
                        </a:rPr>
                        <a:t>202001466</a:t>
                      </a:r>
                      <a:endParaRPr>
                        <a:solidFill>
                          <a:schemeClr val="lt1"/>
                        </a:solidFill>
                      </a:endParaRPr>
                    </a:p>
                    <a:p>
                      <a:pPr marL="0" lvl="0" indent="0" algn="ctr" rtl="0">
                        <a:spcBef>
                          <a:spcPts val="0"/>
                        </a:spcBef>
                        <a:spcAft>
                          <a:spcPts val="0"/>
                        </a:spcAft>
                        <a:buNone/>
                      </a:pPr>
                      <a:r>
                        <a:rPr lang="en">
                          <a:solidFill>
                            <a:schemeClr val="lt1"/>
                          </a:solidFill>
                        </a:rPr>
                        <a:t>202001468</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Designed algorithm and implementation in c++</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655975">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BSC Hard decision decoder</a:t>
                      </a:r>
                      <a:endParaRPr b="1">
                        <a:solidFill>
                          <a:schemeClr val="lt1"/>
                        </a:solidFill>
                        <a:latin typeface="Oxanium"/>
                        <a:ea typeface="Oxanium"/>
                        <a:cs typeface="Oxanium"/>
                        <a:sym typeface="Oxan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Om Patel</a:t>
                      </a:r>
                      <a:endParaRPr>
                        <a:solidFill>
                          <a:schemeClr val="lt1"/>
                        </a:solidFill>
                      </a:endParaRPr>
                    </a:p>
                    <a:p>
                      <a:pPr marL="0" lvl="0" indent="0" algn="ctr" rtl="0">
                        <a:spcBef>
                          <a:spcPts val="0"/>
                        </a:spcBef>
                        <a:spcAft>
                          <a:spcPts val="0"/>
                        </a:spcAft>
                        <a:buNone/>
                      </a:pPr>
                      <a:r>
                        <a:rPr lang="en">
                          <a:solidFill>
                            <a:schemeClr val="lt1"/>
                          </a:solidFill>
                        </a:rPr>
                        <a:t>Chintan Kanpariya</a:t>
                      </a:r>
                      <a:endParaRPr>
                        <a:solidFill>
                          <a:schemeClr val="lt1"/>
                        </a:solidFill>
                      </a:endParaRPr>
                    </a:p>
                    <a:p>
                      <a:pPr marL="0" lvl="0" indent="0" algn="ctr" rtl="0">
                        <a:spcBef>
                          <a:spcPts val="0"/>
                        </a:spcBef>
                        <a:spcAft>
                          <a:spcPts val="0"/>
                        </a:spcAft>
                        <a:buNone/>
                      </a:pPr>
                      <a:r>
                        <a:rPr lang="en">
                          <a:solidFill>
                            <a:schemeClr val="lt1"/>
                          </a:solidFill>
                        </a:rPr>
                        <a:t>Raj Shah</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202001462</a:t>
                      </a:r>
                      <a:endParaRPr>
                        <a:solidFill>
                          <a:schemeClr val="lt1"/>
                        </a:solidFill>
                      </a:endParaRPr>
                    </a:p>
                    <a:p>
                      <a:pPr marL="0" lvl="0" indent="0" algn="ctr" rtl="0">
                        <a:spcBef>
                          <a:spcPts val="0"/>
                        </a:spcBef>
                        <a:spcAft>
                          <a:spcPts val="0"/>
                        </a:spcAft>
                        <a:buNone/>
                      </a:pPr>
                      <a:r>
                        <a:rPr lang="en">
                          <a:solidFill>
                            <a:schemeClr val="lt1"/>
                          </a:solidFill>
                        </a:rPr>
                        <a:t>202001463</a:t>
                      </a:r>
                      <a:endParaRPr>
                        <a:solidFill>
                          <a:schemeClr val="lt1"/>
                        </a:solidFill>
                      </a:endParaRPr>
                    </a:p>
                    <a:p>
                      <a:pPr marL="0" lvl="0" indent="0" algn="ctr" rtl="0">
                        <a:spcBef>
                          <a:spcPts val="0"/>
                        </a:spcBef>
                        <a:spcAft>
                          <a:spcPts val="0"/>
                        </a:spcAft>
                        <a:buNone/>
                      </a:pPr>
                      <a:r>
                        <a:rPr lang="en">
                          <a:solidFill>
                            <a:schemeClr val="lt1"/>
                          </a:solidFill>
                        </a:rPr>
                        <a:t>202001460</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Designed algorithm and implementation in c++</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85" name="Google Shape;785;p31"/>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786" name="Google Shape;786;p31"/>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Contribution of Members</a:t>
            </a:r>
            <a:endParaRPr/>
          </a:p>
        </p:txBody>
      </p:sp>
      <p:graphicFrame>
        <p:nvGraphicFramePr>
          <p:cNvPr id="792" name="Google Shape;792;p32"/>
          <p:cNvGraphicFramePr/>
          <p:nvPr/>
        </p:nvGraphicFramePr>
        <p:xfrm>
          <a:off x="575175" y="1151038"/>
          <a:ext cx="8035300" cy="3175335"/>
        </p:xfrm>
        <a:graphic>
          <a:graphicData uri="http://schemas.openxmlformats.org/drawingml/2006/table">
            <a:tbl>
              <a:tblPr>
                <a:noFill/>
                <a:tableStyleId>{0EEB54C1-BE14-4B23-8660-C52C282501D2}</a:tableStyleId>
              </a:tblPr>
              <a:tblGrid>
                <a:gridCol w="2753750">
                  <a:extLst>
                    <a:ext uri="{9D8B030D-6E8A-4147-A177-3AD203B41FA5}">
                      <a16:colId xmlns:a16="http://schemas.microsoft.com/office/drawing/2014/main" val="20000"/>
                    </a:ext>
                  </a:extLst>
                </a:gridCol>
                <a:gridCol w="19618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806375">
                  <a:extLst>
                    <a:ext uri="{9D8B030D-6E8A-4147-A177-3AD203B41FA5}">
                      <a16:colId xmlns:a16="http://schemas.microsoft.com/office/drawing/2014/main" val="20003"/>
                    </a:ext>
                  </a:extLst>
                </a:gridCol>
                <a:gridCol w="440175">
                  <a:extLst>
                    <a:ext uri="{9D8B030D-6E8A-4147-A177-3AD203B41FA5}">
                      <a16:colId xmlns:a16="http://schemas.microsoft.com/office/drawing/2014/main" val="20004"/>
                    </a:ext>
                  </a:extLst>
                </a:gridCol>
              </a:tblGrid>
              <a:tr h="699025">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Task</a:t>
                      </a:r>
                      <a:endParaRPr sz="2100">
                        <a:solidFill>
                          <a:schemeClr val="lt1"/>
                        </a:solidFill>
                        <a:latin typeface="Blinker"/>
                        <a:ea typeface="Blinker"/>
                        <a:cs typeface="Blinker"/>
                        <a:sym typeface="Blinke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Name</a:t>
                      </a:r>
                      <a:endParaRPr sz="2100">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ID</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Contribution</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830450">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BEC Soft decision decoder</a:t>
                      </a:r>
                      <a:endParaRPr b="1">
                        <a:solidFill>
                          <a:schemeClr val="lt1"/>
                        </a:solidFill>
                        <a:latin typeface="Oxanium"/>
                        <a:ea typeface="Oxanium"/>
                        <a:cs typeface="Oxanium"/>
                        <a:sym typeface="Oxan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Om Patel</a:t>
                      </a:r>
                      <a:endParaRPr>
                        <a:solidFill>
                          <a:schemeClr val="lt1"/>
                        </a:solidFill>
                      </a:endParaRPr>
                    </a:p>
                    <a:p>
                      <a:pPr marL="0" lvl="0" indent="0" algn="ctr" rtl="0">
                        <a:spcBef>
                          <a:spcPts val="0"/>
                        </a:spcBef>
                        <a:spcAft>
                          <a:spcPts val="0"/>
                        </a:spcAft>
                        <a:buNone/>
                      </a:pPr>
                      <a:r>
                        <a:rPr lang="en">
                          <a:solidFill>
                            <a:schemeClr val="lt1"/>
                          </a:solidFill>
                        </a:rPr>
                        <a:t>Jay Navadiya</a:t>
                      </a:r>
                      <a:endParaRPr>
                        <a:solidFill>
                          <a:schemeClr val="lt1"/>
                        </a:solidFill>
                      </a:endParaRPr>
                    </a:p>
                    <a:p>
                      <a:pPr marL="0" lvl="0" indent="0" algn="ctr" rtl="0">
                        <a:spcBef>
                          <a:spcPts val="0"/>
                        </a:spcBef>
                        <a:spcAft>
                          <a:spcPts val="0"/>
                        </a:spcAft>
                        <a:buNone/>
                      </a:pPr>
                      <a:r>
                        <a:rPr lang="en">
                          <a:solidFill>
                            <a:schemeClr val="lt1"/>
                          </a:solidFill>
                        </a:rPr>
                        <a:t>Jay Grover</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202001462</a:t>
                      </a:r>
                      <a:endParaRPr>
                        <a:solidFill>
                          <a:schemeClr val="lt1"/>
                        </a:solidFill>
                      </a:endParaRPr>
                    </a:p>
                    <a:p>
                      <a:pPr marL="0" lvl="0" indent="0" algn="ctr" rtl="0">
                        <a:spcBef>
                          <a:spcPts val="0"/>
                        </a:spcBef>
                        <a:spcAft>
                          <a:spcPts val="0"/>
                        </a:spcAft>
                        <a:buNone/>
                      </a:pPr>
                      <a:r>
                        <a:rPr lang="en">
                          <a:solidFill>
                            <a:schemeClr val="lt1"/>
                          </a:solidFill>
                        </a:rPr>
                        <a:t>202001465</a:t>
                      </a:r>
                      <a:endParaRPr>
                        <a:solidFill>
                          <a:schemeClr val="lt1"/>
                        </a:solidFill>
                      </a:endParaRPr>
                    </a:p>
                    <a:p>
                      <a:pPr marL="0" lvl="0" indent="0" algn="ctr" rtl="0">
                        <a:spcBef>
                          <a:spcPts val="0"/>
                        </a:spcBef>
                        <a:spcAft>
                          <a:spcPts val="0"/>
                        </a:spcAft>
                        <a:buNone/>
                      </a:pPr>
                      <a:r>
                        <a:rPr lang="en">
                          <a:solidFill>
                            <a:schemeClr val="lt1"/>
                          </a:solidFill>
                        </a:rPr>
                        <a:t>202001467</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Designed algorithm and implementation in c++</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655975">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BSC soft decision decoder</a:t>
                      </a:r>
                      <a:endParaRPr sz="1600">
                        <a:solidFill>
                          <a:schemeClr val="lt1"/>
                        </a:solidFill>
                        <a:latin typeface="Big Shoulders Text"/>
                        <a:ea typeface="Big Shoulders Text"/>
                        <a:cs typeface="Big Shoulders Text"/>
                        <a:sym typeface="Big Shoulders Tex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Om Patel</a:t>
                      </a:r>
                      <a:endParaRPr>
                        <a:solidFill>
                          <a:schemeClr val="lt1"/>
                        </a:solidFill>
                      </a:endParaRPr>
                    </a:p>
                    <a:p>
                      <a:pPr marL="0" lvl="0" indent="0" algn="ctr" rtl="0">
                        <a:spcBef>
                          <a:spcPts val="0"/>
                        </a:spcBef>
                        <a:spcAft>
                          <a:spcPts val="0"/>
                        </a:spcAft>
                        <a:buNone/>
                      </a:pPr>
                      <a:r>
                        <a:rPr lang="en">
                          <a:solidFill>
                            <a:schemeClr val="lt1"/>
                          </a:solidFill>
                        </a:rPr>
                        <a:t>Jay Navadiya</a:t>
                      </a:r>
                      <a:endParaRPr>
                        <a:solidFill>
                          <a:schemeClr val="lt1"/>
                        </a:solidFill>
                      </a:endParaRPr>
                    </a:p>
                    <a:p>
                      <a:pPr marL="0" lvl="0" indent="0" algn="ctr" rtl="0">
                        <a:spcBef>
                          <a:spcPts val="0"/>
                        </a:spcBef>
                        <a:spcAft>
                          <a:spcPts val="0"/>
                        </a:spcAft>
                        <a:buNone/>
                      </a:pPr>
                      <a:r>
                        <a:rPr lang="en">
                          <a:solidFill>
                            <a:schemeClr val="lt1"/>
                          </a:solidFill>
                        </a:rPr>
                        <a:t>Kalp Pandya</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202001462</a:t>
                      </a:r>
                      <a:endParaRPr>
                        <a:solidFill>
                          <a:schemeClr val="lt1"/>
                        </a:solidFill>
                      </a:endParaRPr>
                    </a:p>
                    <a:p>
                      <a:pPr marL="0" lvl="0" indent="0" algn="ctr" rtl="0">
                        <a:spcBef>
                          <a:spcPts val="0"/>
                        </a:spcBef>
                        <a:spcAft>
                          <a:spcPts val="0"/>
                        </a:spcAft>
                        <a:buNone/>
                      </a:pPr>
                      <a:r>
                        <a:rPr lang="en">
                          <a:solidFill>
                            <a:schemeClr val="lt1"/>
                          </a:solidFill>
                        </a:rPr>
                        <a:t>202001465</a:t>
                      </a:r>
                      <a:endParaRPr>
                        <a:solidFill>
                          <a:schemeClr val="lt1"/>
                        </a:solidFill>
                      </a:endParaRPr>
                    </a:p>
                    <a:p>
                      <a:pPr marL="0" lvl="0" indent="0" algn="ctr" rtl="0">
                        <a:spcBef>
                          <a:spcPts val="0"/>
                        </a:spcBef>
                        <a:spcAft>
                          <a:spcPts val="0"/>
                        </a:spcAft>
                        <a:buNone/>
                      </a:pPr>
                      <a:r>
                        <a:rPr lang="en">
                          <a:solidFill>
                            <a:schemeClr val="lt1"/>
                          </a:solidFill>
                        </a:rPr>
                        <a:t>202001466</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Designed algorithm and implementation in c++</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655975">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Presentation</a:t>
                      </a:r>
                      <a:endParaRPr sz="1600">
                        <a:solidFill>
                          <a:schemeClr val="lt1"/>
                        </a:solidFill>
                        <a:latin typeface="Big Shoulders Text"/>
                        <a:ea typeface="Big Shoulders Text"/>
                        <a:cs typeface="Big Shoulders Text"/>
                        <a:sym typeface="Big Shoulders Tex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Jay Navadiya</a:t>
                      </a:r>
                      <a:endParaRPr>
                        <a:solidFill>
                          <a:schemeClr val="lt1"/>
                        </a:solidFill>
                      </a:endParaRPr>
                    </a:p>
                    <a:p>
                      <a:pPr marL="0" lvl="0" indent="0" algn="ctr" rtl="0">
                        <a:spcBef>
                          <a:spcPts val="0"/>
                        </a:spcBef>
                        <a:spcAft>
                          <a:spcPts val="0"/>
                        </a:spcAft>
                        <a:buNone/>
                      </a:pPr>
                      <a:r>
                        <a:rPr lang="en">
                          <a:solidFill>
                            <a:schemeClr val="lt1"/>
                          </a:solidFill>
                        </a:rPr>
                        <a:t>Raj Shah</a:t>
                      </a:r>
                      <a:endParaRPr>
                        <a:solidFill>
                          <a:schemeClr val="lt1"/>
                        </a:solidFill>
                      </a:endParaRPr>
                    </a:p>
                    <a:p>
                      <a:pPr marL="0" lvl="0" indent="0" algn="ctr" rtl="0">
                        <a:spcBef>
                          <a:spcPts val="0"/>
                        </a:spcBef>
                        <a:spcAft>
                          <a:spcPts val="0"/>
                        </a:spcAft>
                        <a:buNone/>
                      </a:pPr>
                      <a:r>
                        <a:rPr lang="en">
                          <a:solidFill>
                            <a:schemeClr val="lt1"/>
                          </a:solidFill>
                        </a:rPr>
                        <a:t>Harsh Agheda</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202001465</a:t>
                      </a:r>
                      <a:endParaRPr>
                        <a:solidFill>
                          <a:schemeClr val="lt1"/>
                        </a:solidFill>
                      </a:endParaRPr>
                    </a:p>
                    <a:p>
                      <a:pPr marL="0" lvl="0" indent="0" algn="ctr" rtl="0">
                        <a:spcBef>
                          <a:spcPts val="0"/>
                        </a:spcBef>
                        <a:spcAft>
                          <a:spcPts val="0"/>
                        </a:spcAft>
                        <a:buNone/>
                      </a:pPr>
                      <a:r>
                        <a:rPr lang="en">
                          <a:solidFill>
                            <a:schemeClr val="lt1"/>
                          </a:solidFill>
                        </a:rPr>
                        <a:t>202001460</a:t>
                      </a:r>
                      <a:endParaRPr>
                        <a:solidFill>
                          <a:schemeClr val="lt1"/>
                        </a:solidFill>
                      </a:endParaRPr>
                    </a:p>
                    <a:p>
                      <a:pPr marL="0" lvl="0" indent="0" algn="ctr" rtl="0">
                        <a:spcBef>
                          <a:spcPts val="0"/>
                        </a:spcBef>
                        <a:spcAft>
                          <a:spcPts val="0"/>
                        </a:spcAft>
                        <a:buNone/>
                      </a:pPr>
                      <a:r>
                        <a:rPr lang="en">
                          <a:solidFill>
                            <a:schemeClr val="lt1"/>
                          </a:solidFill>
                        </a:rPr>
                        <a:t>202001461</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Content Creation, Designing and Animations. </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93" name="Google Shape;793;p32"/>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794" name="Google Shape;794;p32"/>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Contribution of Members</a:t>
            </a:r>
            <a:endParaRPr/>
          </a:p>
        </p:txBody>
      </p:sp>
      <p:graphicFrame>
        <p:nvGraphicFramePr>
          <p:cNvPr id="800" name="Google Shape;800;p33"/>
          <p:cNvGraphicFramePr/>
          <p:nvPr/>
        </p:nvGraphicFramePr>
        <p:xfrm>
          <a:off x="575175" y="1151038"/>
          <a:ext cx="8035300" cy="3198325"/>
        </p:xfrm>
        <a:graphic>
          <a:graphicData uri="http://schemas.openxmlformats.org/drawingml/2006/table">
            <a:tbl>
              <a:tblPr>
                <a:noFill/>
                <a:tableStyleId>{0EEB54C1-BE14-4B23-8660-C52C282501D2}</a:tableStyleId>
              </a:tblPr>
              <a:tblGrid>
                <a:gridCol w="2753750">
                  <a:extLst>
                    <a:ext uri="{9D8B030D-6E8A-4147-A177-3AD203B41FA5}">
                      <a16:colId xmlns:a16="http://schemas.microsoft.com/office/drawing/2014/main" val="20000"/>
                    </a:ext>
                  </a:extLst>
                </a:gridCol>
                <a:gridCol w="1961850">
                  <a:extLst>
                    <a:ext uri="{9D8B030D-6E8A-4147-A177-3AD203B41FA5}">
                      <a16:colId xmlns:a16="http://schemas.microsoft.com/office/drawing/2014/main" val="20001"/>
                    </a:ext>
                  </a:extLst>
                </a:gridCol>
                <a:gridCol w="1109400">
                  <a:extLst>
                    <a:ext uri="{9D8B030D-6E8A-4147-A177-3AD203B41FA5}">
                      <a16:colId xmlns:a16="http://schemas.microsoft.com/office/drawing/2014/main" val="20002"/>
                    </a:ext>
                  </a:extLst>
                </a:gridCol>
                <a:gridCol w="18274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tblGrid>
              <a:tr h="699025">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Task</a:t>
                      </a:r>
                      <a:endParaRPr sz="2100">
                        <a:solidFill>
                          <a:schemeClr val="lt1"/>
                        </a:solidFill>
                        <a:latin typeface="Blinker"/>
                        <a:ea typeface="Blinker"/>
                        <a:cs typeface="Blinker"/>
                        <a:sym typeface="Blinke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Name</a:t>
                      </a:r>
                      <a:endParaRPr sz="2100">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ID</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2100">
                          <a:solidFill>
                            <a:schemeClr val="lt1"/>
                          </a:solidFill>
                          <a:latin typeface="Blinker"/>
                          <a:ea typeface="Blinker"/>
                          <a:cs typeface="Blinker"/>
                          <a:sym typeface="Blinker"/>
                        </a:rPr>
                        <a:t>Contribution</a:t>
                      </a: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sz="2100">
                        <a:solidFill>
                          <a:schemeClr val="lt1"/>
                        </a:solidFill>
                        <a:latin typeface="Blinker"/>
                        <a:ea typeface="Blinker"/>
                        <a:cs typeface="Blinker"/>
                        <a:sym typeface="Blinke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830450">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Monte-Carlo Simulations </a:t>
                      </a:r>
                      <a:endParaRPr b="1">
                        <a:solidFill>
                          <a:schemeClr val="lt1"/>
                        </a:solidFill>
                        <a:latin typeface="Oxanium"/>
                        <a:ea typeface="Oxanium"/>
                        <a:cs typeface="Oxanium"/>
                        <a:sym typeface="Oxan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
                          <a:solidFill>
                            <a:schemeClr val="lt1"/>
                          </a:solidFill>
                        </a:rPr>
                        <a:t>Jay Navadiya</a:t>
                      </a:r>
                      <a:endParaRPr>
                        <a:solidFill>
                          <a:schemeClr val="lt1"/>
                        </a:solidFill>
                      </a:endParaRPr>
                    </a:p>
                    <a:p>
                      <a:pPr marL="0" lvl="0" indent="0" algn="ctr" rtl="0">
                        <a:spcBef>
                          <a:spcPts val="0"/>
                        </a:spcBef>
                        <a:spcAft>
                          <a:spcPts val="0"/>
                        </a:spcAft>
                        <a:buNone/>
                      </a:pPr>
                      <a:r>
                        <a:rPr lang="en">
                          <a:solidFill>
                            <a:schemeClr val="lt1"/>
                          </a:solidFill>
                        </a:rPr>
                        <a:t>Chintan Kanpariya</a:t>
                      </a:r>
                      <a:endParaRPr>
                        <a:solidFill>
                          <a:schemeClr val="lt1"/>
                        </a:solidFill>
                      </a:endParaRPr>
                    </a:p>
                    <a:p>
                      <a:pPr marL="0" lvl="0" indent="0" algn="ctr" rtl="0">
                        <a:spcBef>
                          <a:spcPts val="0"/>
                        </a:spcBef>
                        <a:spcAft>
                          <a:spcPts val="0"/>
                        </a:spcAft>
                        <a:buNone/>
                      </a:pPr>
                      <a:r>
                        <a:rPr lang="en">
                          <a:solidFill>
                            <a:schemeClr val="lt1"/>
                          </a:solidFill>
                        </a:rPr>
                        <a:t>Harsh Agheda</a:t>
                      </a:r>
                      <a:endParaRPr>
                        <a:solidFill>
                          <a:schemeClr val="lt1"/>
                        </a:solidFill>
                      </a:endParaRPr>
                    </a:p>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202001465</a:t>
                      </a:r>
                      <a:endParaRPr>
                        <a:solidFill>
                          <a:schemeClr val="lt1"/>
                        </a:solidFill>
                      </a:endParaRPr>
                    </a:p>
                    <a:p>
                      <a:pPr marL="0" lvl="0" indent="0" algn="ctr" rtl="0">
                        <a:spcBef>
                          <a:spcPts val="0"/>
                        </a:spcBef>
                        <a:spcAft>
                          <a:spcPts val="0"/>
                        </a:spcAft>
                        <a:buNone/>
                      </a:pPr>
                      <a:r>
                        <a:rPr lang="en">
                          <a:solidFill>
                            <a:schemeClr val="lt1"/>
                          </a:solidFill>
                        </a:rPr>
                        <a:t>202001463</a:t>
                      </a:r>
                      <a:endParaRPr>
                        <a:solidFill>
                          <a:schemeClr val="lt1"/>
                        </a:solidFill>
                      </a:endParaRPr>
                    </a:p>
                    <a:p>
                      <a:pPr marL="0" lvl="0" indent="0" algn="ctr" rtl="0">
                        <a:spcBef>
                          <a:spcPts val="0"/>
                        </a:spcBef>
                        <a:spcAft>
                          <a:spcPts val="0"/>
                        </a:spcAft>
                        <a:buNone/>
                      </a:pPr>
                      <a:r>
                        <a:rPr lang="en">
                          <a:solidFill>
                            <a:schemeClr val="lt1"/>
                          </a:solidFill>
                        </a:rPr>
                        <a:t>202001461</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Did most number of simulations and derived data for graphs</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830450">
                <a:tc>
                  <a:txBody>
                    <a:bodyPr/>
                    <a:lstStyle/>
                    <a:p>
                      <a:pPr marL="0" lvl="0" indent="0" algn="ctr" rtl="0">
                        <a:spcBef>
                          <a:spcPts val="0"/>
                        </a:spcBef>
                        <a:spcAft>
                          <a:spcPts val="0"/>
                        </a:spcAft>
                        <a:buNone/>
                      </a:pPr>
                      <a:r>
                        <a:rPr lang="en" b="1">
                          <a:solidFill>
                            <a:schemeClr val="lt1"/>
                          </a:solidFill>
                          <a:latin typeface="Oxanium"/>
                          <a:ea typeface="Oxanium"/>
                          <a:cs typeface="Oxanium"/>
                          <a:sym typeface="Oxanium"/>
                        </a:rPr>
                        <a:t>Graph Plotting &amp; Matrix Loading </a:t>
                      </a:r>
                      <a:endParaRPr b="1">
                        <a:solidFill>
                          <a:schemeClr val="lt1"/>
                        </a:solidFill>
                        <a:latin typeface="Oxanium"/>
                        <a:ea typeface="Oxanium"/>
                        <a:cs typeface="Oxanium"/>
                        <a:sym typeface="Oxan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Kunal Hotwani</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202001468</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Plotted graphs in MATLAB with the data generated, Loaded H matrices in C++.</a:t>
                      </a: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01" name="Google Shape;801;p33"/>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02" name="Google Shape;802;p33"/>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4"/>
          <p:cNvSpPr txBox="1">
            <a:spLocks noGrp="1"/>
          </p:cNvSpPr>
          <p:nvPr>
            <p:ph type="title"/>
          </p:nvPr>
        </p:nvSpPr>
        <p:spPr>
          <a:xfrm>
            <a:off x="5083225" y="381750"/>
            <a:ext cx="3602700" cy="114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MVP of Our Team</a:t>
            </a:r>
            <a:endParaRPr/>
          </a:p>
        </p:txBody>
      </p:sp>
      <p:sp>
        <p:nvSpPr>
          <p:cNvPr id="808" name="Google Shape;808;p34"/>
          <p:cNvSpPr txBox="1">
            <a:spLocks noGrp="1"/>
          </p:cNvSpPr>
          <p:nvPr>
            <p:ph type="title" idx="2"/>
          </p:nvPr>
        </p:nvSpPr>
        <p:spPr>
          <a:xfrm>
            <a:off x="520900" y="1973900"/>
            <a:ext cx="1610400" cy="114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 MVP</a:t>
            </a:r>
            <a:endParaRPr sz="4000"/>
          </a:p>
        </p:txBody>
      </p:sp>
      <p:sp>
        <p:nvSpPr>
          <p:cNvPr id="809" name="Google Shape;809;p34"/>
          <p:cNvSpPr txBox="1">
            <a:spLocks noGrp="1"/>
          </p:cNvSpPr>
          <p:nvPr>
            <p:ph type="subTitle" idx="1"/>
          </p:nvPr>
        </p:nvSpPr>
        <p:spPr>
          <a:xfrm>
            <a:off x="5021125" y="1635450"/>
            <a:ext cx="3726900" cy="9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Oxanium"/>
                <a:ea typeface="Oxanium"/>
                <a:cs typeface="Oxanium"/>
                <a:sym typeface="Oxanium"/>
              </a:rPr>
              <a:t>Om Patel</a:t>
            </a:r>
            <a:endParaRPr>
              <a:solidFill>
                <a:schemeClr val="accent1"/>
              </a:solidFill>
              <a:latin typeface="Oxanium"/>
              <a:ea typeface="Oxanium"/>
              <a:cs typeface="Oxanium"/>
              <a:sym typeface="Oxanium"/>
            </a:endParaRPr>
          </a:p>
          <a:p>
            <a:pPr marL="0" lvl="0" indent="0" algn="ctr" rtl="0">
              <a:spcBef>
                <a:spcPts val="0"/>
              </a:spcBef>
              <a:spcAft>
                <a:spcPts val="0"/>
              </a:spcAft>
              <a:buNone/>
            </a:pPr>
            <a:r>
              <a:rPr lang="en">
                <a:solidFill>
                  <a:schemeClr val="accent1"/>
                </a:solidFill>
                <a:latin typeface="Oxanium"/>
                <a:ea typeface="Oxanium"/>
                <a:cs typeface="Oxanium"/>
                <a:sym typeface="Oxanium"/>
              </a:rPr>
              <a:t>(202001462)</a:t>
            </a:r>
            <a:endParaRPr>
              <a:solidFill>
                <a:schemeClr val="accent1"/>
              </a:solidFill>
              <a:latin typeface="Oxanium"/>
              <a:ea typeface="Oxanium"/>
              <a:cs typeface="Oxanium"/>
              <a:sym typeface="Oxanium"/>
            </a:endParaRPr>
          </a:p>
        </p:txBody>
      </p:sp>
      <p:sp>
        <p:nvSpPr>
          <p:cNvPr id="810" name="Google Shape;810;p34"/>
          <p:cNvSpPr txBox="1"/>
          <p:nvPr/>
        </p:nvSpPr>
        <p:spPr>
          <a:xfrm>
            <a:off x="4798225" y="3245950"/>
            <a:ext cx="4172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solidFill>
                  <a:schemeClr val="accent2"/>
                </a:solidFill>
                <a:latin typeface="Oxanium"/>
                <a:ea typeface="Oxanium"/>
                <a:cs typeface="Oxanium"/>
                <a:sym typeface="Oxanium"/>
              </a:rPr>
              <a:t>Jaykumar</a:t>
            </a:r>
            <a:r>
              <a:rPr lang="en" sz="1600" dirty="0">
                <a:solidFill>
                  <a:schemeClr val="accent2"/>
                </a:solidFill>
                <a:latin typeface="Oxanium"/>
                <a:ea typeface="Oxanium"/>
                <a:cs typeface="Oxanium"/>
                <a:sym typeface="Oxanium"/>
              </a:rPr>
              <a:t> </a:t>
            </a:r>
            <a:r>
              <a:rPr lang="en" sz="1600" dirty="0" err="1">
                <a:solidFill>
                  <a:schemeClr val="accent2"/>
                </a:solidFill>
                <a:latin typeface="Oxanium"/>
                <a:ea typeface="Oxanium"/>
                <a:cs typeface="Oxanium"/>
                <a:sym typeface="Oxanium"/>
              </a:rPr>
              <a:t>Navadiya</a:t>
            </a:r>
            <a:r>
              <a:rPr lang="en" sz="1600" dirty="0">
                <a:solidFill>
                  <a:schemeClr val="accent2"/>
                </a:solidFill>
                <a:latin typeface="Oxanium"/>
                <a:ea typeface="Oxanium"/>
                <a:cs typeface="Oxanium"/>
                <a:sym typeface="Oxanium"/>
              </a:rPr>
              <a:t> </a:t>
            </a:r>
            <a:r>
              <a:rPr lang="en-US" sz="1600" dirty="0">
                <a:solidFill>
                  <a:schemeClr val="accent2"/>
                </a:solidFill>
                <a:latin typeface="Oxanium"/>
                <a:ea typeface="Oxanium"/>
                <a:cs typeface="Oxanium"/>
                <a:sym typeface="Oxanium"/>
              </a:rPr>
              <a:t>(202001465)</a:t>
            </a:r>
            <a:endParaRPr sz="1600" dirty="0">
              <a:solidFill>
                <a:schemeClr val="accent2"/>
              </a:solidFill>
              <a:latin typeface="Oxanium"/>
              <a:ea typeface="Oxanium"/>
              <a:cs typeface="Oxanium"/>
              <a:sym typeface="Oxanium"/>
            </a:endParaRPr>
          </a:p>
          <a:p>
            <a:pPr marL="0" lvl="0" indent="0" algn="ctr" rtl="0">
              <a:spcBef>
                <a:spcPts val="0"/>
              </a:spcBef>
              <a:spcAft>
                <a:spcPts val="0"/>
              </a:spcAft>
              <a:buNone/>
            </a:pPr>
            <a:r>
              <a:rPr lang="en" sz="1600" dirty="0">
                <a:solidFill>
                  <a:schemeClr val="accent2"/>
                </a:solidFill>
                <a:latin typeface="Oxanium"/>
                <a:ea typeface="Oxanium"/>
                <a:cs typeface="Oxanium"/>
                <a:sym typeface="Oxanium"/>
              </a:rPr>
              <a:t>Kunal </a:t>
            </a:r>
            <a:r>
              <a:rPr lang="en" sz="1600" dirty="0" err="1">
                <a:solidFill>
                  <a:schemeClr val="accent2"/>
                </a:solidFill>
                <a:latin typeface="Oxanium"/>
                <a:ea typeface="Oxanium"/>
                <a:cs typeface="Oxanium"/>
                <a:sym typeface="Oxanium"/>
              </a:rPr>
              <a:t>Hotwani</a:t>
            </a:r>
            <a:r>
              <a:rPr lang="en" sz="1600" dirty="0">
                <a:solidFill>
                  <a:schemeClr val="accent2"/>
                </a:solidFill>
                <a:latin typeface="Oxanium"/>
                <a:ea typeface="Oxanium"/>
                <a:cs typeface="Oxanium"/>
                <a:sym typeface="Oxanium"/>
              </a:rPr>
              <a:t> (202001468)</a:t>
            </a:r>
            <a:endParaRPr sz="1600" dirty="0">
              <a:solidFill>
                <a:schemeClr val="accent2"/>
              </a:solidFill>
              <a:latin typeface="Oxanium"/>
              <a:ea typeface="Oxanium"/>
              <a:cs typeface="Oxanium"/>
              <a:sym typeface="Oxanium"/>
            </a:endParaRPr>
          </a:p>
          <a:p>
            <a:pPr marL="0" lvl="0" indent="0" algn="ctr" rtl="0">
              <a:spcBef>
                <a:spcPts val="0"/>
              </a:spcBef>
              <a:spcAft>
                <a:spcPts val="0"/>
              </a:spcAft>
              <a:buNone/>
            </a:pPr>
            <a:r>
              <a:rPr lang="en" sz="1600" dirty="0" err="1">
                <a:solidFill>
                  <a:schemeClr val="accent2"/>
                </a:solidFill>
                <a:latin typeface="Oxanium"/>
                <a:ea typeface="Oxanium"/>
                <a:cs typeface="Oxanium"/>
                <a:sym typeface="Oxanium"/>
              </a:rPr>
              <a:t>Kalp</a:t>
            </a:r>
            <a:r>
              <a:rPr lang="en" sz="1600" dirty="0">
                <a:solidFill>
                  <a:schemeClr val="accent2"/>
                </a:solidFill>
                <a:latin typeface="Oxanium"/>
                <a:ea typeface="Oxanium"/>
                <a:cs typeface="Oxanium"/>
                <a:sym typeface="Oxanium"/>
              </a:rPr>
              <a:t> Pandya (202001466)</a:t>
            </a:r>
            <a:endParaRPr sz="1600" dirty="0">
              <a:solidFill>
                <a:schemeClr val="accent2"/>
              </a:solidFill>
              <a:latin typeface="Oxanium"/>
              <a:ea typeface="Oxanium"/>
              <a:cs typeface="Oxanium"/>
              <a:sym typeface="Oxanium"/>
            </a:endParaRPr>
          </a:p>
        </p:txBody>
      </p:sp>
      <p:sp>
        <p:nvSpPr>
          <p:cNvPr id="811" name="Google Shape;811;p34"/>
          <p:cNvSpPr txBox="1">
            <a:spLocks noGrp="1"/>
          </p:cNvSpPr>
          <p:nvPr>
            <p:ph type="title"/>
          </p:nvPr>
        </p:nvSpPr>
        <p:spPr>
          <a:xfrm>
            <a:off x="4459225" y="2530750"/>
            <a:ext cx="48507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Special Mentions</a:t>
            </a:r>
            <a:endParaRPr sz="2800"/>
          </a:p>
        </p:txBody>
      </p:sp>
      <p:sp>
        <p:nvSpPr>
          <p:cNvPr id="812" name="Google Shape;812;p34"/>
          <p:cNvSpPr txBox="1"/>
          <p:nvPr/>
        </p:nvSpPr>
        <p:spPr>
          <a:xfrm>
            <a:off x="2485650" y="4862750"/>
            <a:ext cx="417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13" name="Google Shape;813;p34"/>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5"/>
          <p:cNvSpPr txBox="1"/>
          <p:nvPr/>
        </p:nvSpPr>
        <p:spPr>
          <a:xfrm>
            <a:off x="2485650" y="1940700"/>
            <a:ext cx="41727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a:solidFill>
                  <a:schemeClr val="accent2"/>
                </a:solidFill>
                <a:latin typeface="Oxanium"/>
                <a:ea typeface="Oxanium"/>
                <a:cs typeface="Oxanium"/>
                <a:sym typeface="Oxanium"/>
              </a:rPr>
              <a:t>The Main Learnings</a:t>
            </a:r>
            <a:endParaRPr sz="3500">
              <a:solidFill>
                <a:schemeClr val="accent2"/>
              </a:solidFill>
              <a:latin typeface="Oxanium"/>
              <a:ea typeface="Oxanium"/>
              <a:cs typeface="Oxanium"/>
              <a:sym typeface="Oxanium"/>
            </a:endParaRPr>
          </a:p>
        </p:txBody>
      </p:sp>
      <p:sp>
        <p:nvSpPr>
          <p:cNvPr id="819" name="Google Shape;819;p35"/>
          <p:cNvSpPr txBox="1"/>
          <p:nvPr/>
        </p:nvSpPr>
        <p:spPr>
          <a:xfrm>
            <a:off x="2485650" y="4862750"/>
            <a:ext cx="4172700" cy="354000"/>
          </a:xfrm>
          <a:prstGeom prst="rect">
            <a:avLst/>
          </a:prstGeom>
          <a:solidFill>
            <a:schemeClr val="dk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2"/>
                </a:solidFill>
                <a:latin typeface="Calibri"/>
                <a:ea typeface="Calibri"/>
                <a:cs typeface="Calibri"/>
                <a:sym typeface="Calibri"/>
              </a:rPr>
              <a:t>DA-IICT | CT111 Project | Group 6 | Team 6</a:t>
            </a:r>
            <a:endParaRPr sz="1100">
              <a:solidFill>
                <a:schemeClr val="lt2"/>
              </a:solidFill>
              <a:latin typeface="Calibri"/>
              <a:ea typeface="Calibri"/>
              <a:cs typeface="Calibri"/>
              <a:sym typeface="Calibri"/>
            </a:endParaRPr>
          </a:p>
        </p:txBody>
      </p:sp>
      <p:pic>
        <p:nvPicPr>
          <p:cNvPr id="820" name="Google Shape;820;p35"/>
          <p:cNvPicPr preferRelativeResize="0"/>
          <p:nvPr/>
        </p:nvPicPr>
        <p:blipFill>
          <a:blip r:embed="rId3">
            <a:alphaModFix/>
          </a:blip>
          <a:stretch>
            <a:fillRect/>
          </a:stretch>
        </p:blipFill>
        <p:spPr>
          <a:xfrm>
            <a:off x="3131816" y="4959275"/>
            <a:ext cx="166650" cy="160950"/>
          </a:xfrm>
          <a:prstGeom prst="rect">
            <a:avLst/>
          </a:prstGeom>
          <a:noFill/>
          <a:ln>
            <a:noFill/>
          </a:ln>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2623</Words>
  <Application>Microsoft Office PowerPoint</Application>
  <PresentationFormat>On-screen Show (16:9)</PresentationFormat>
  <Paragraphs>339</Paragraphs>
  <Slides>44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Be Vietnam</vt:lpstr>
      <vt:lpstr>Big Shoulders Text</vt:lpstr>
      <vt:lpstr>Blinker</vt:lpstr>
      <vt:lpstr>Calibri</vt:lpstr>
      <vt:lpstr>Fira Sans Condensed</vt:lpstr>
      <vt:lpstr>Oxanium</vt:lpstr>
      <vt:lpstr>Times New Roman</vt:lpstr>
      <vt:lpstr>Innovo AI Meeting by Slidesgo</vt:lpstr>
      <vt:lpstr>CT111 Project</vt:lpstr>
      <vt:lpstr>Honor Code</vt:lpstr>
      <vt:lpstr>Signatures of Team members</vt:lpstr>
      <vt:lpstr>Information is the resolution of uncertainty.</vt:lpstr>
      <vt:lpstr>Contribution of Members</vt:lpstr>
      <vt:lpstr>Contribution of Members</vt:lpstr>
      <vt:lpstr>Contribution of Members</vt:lpstr>
      <vt:lpstr>MVP of Our Team</vt:lpstr>
      <vt:lpstr>PowerPoint Presentation</vt:lpstr>
      <vt:lpstr>Main Learnings</vt:lpstr>
      <vt:lpstr>Difficulties we faced</vt:lpstr>
      <vt:lpstr>Solution to the problems</vt:lpstr>
      <vt:lpstr>Major Accomplishments (Novelty of our approach)</vt:lpstr>
      <vt:lpstr>Roadmap for Project</vt:lpstr>
      <vt:lpstr>Converting .mat to .txt</vt:lpstr>
      <vt:lpstr>PowerPoint Presentation</vt:lpstr>
      <vt:lpstr>Channels</vt:lpstr>
      <vt:lpstr>PowerPoint Presentation</vt:lpstr>
      <vt:lpstr>Decoding Algorithms</vt:lpstr>
      <vt:lpstr>PowerPoint Presentation</vt:lpstr>
      <vt:lpstr>PowerPoint Presentation</vt:lpstr>
      <vt:lpstr>PowerPoint Presentation</vt:lpstr>
      <vt:lpstr>PowerPoint Presentation</vt:lpstr>
      <vt:lpstr>PowerPoint Presentation</vt:lpstr>
      <vt:lpstr>Numerical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decoders</vt:lpstr>
      <vt:lpstr>Summary</vt:lpstr>
      <vt:lpstr>Efficiency of various decoders</vt:lpstr>
      <vt:lpstr>Brief Discussion on Every Algorithm</vt:lpstr>
      <vt:lpstr>Difficulty Level for implementing various decoders</vt:lpstr>
      <vt:lpstr>References</vt:lpstr>
      <vt:lpstr>Appendix</vt:lpstr>
      <vt:lpstr>Why does the graph of Hmatrix1 and small H matrix does not go upwards at higher error probability = 1?</vt:lpstr>
      <vt:lpstr>What could have been changed in the soft decision decoding algorithms?</vt:lpstr>
      <vt:lpstr>Why did not we faced the issue of having 0 in the denominator in soft decision decoding schemes?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CT111 Project</dc:title>
  <cp:lastModifiedBy>Patel</cp:lastModifiedBy>
  <cp:revision>14</cp:revision>
  <dcterms:modified xsi:type="dcterms:W3CDTF">2021-07-20T15:12:56Z</dcterms:modified>
</cp:coreProperties>
</file>