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749-6FBD-488D-8445-F0767581A122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F6EF5-6238-4153-A931-168358894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B91D9-A109-4C89-82F6-DF10225E9754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668"/>
            <a:ext cx="297180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27E4F-F8CA-42F9-B327-D939528DE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E4F-F8CA-42F9-B327-D939528DEF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  <a:alpha val="22000"/>
                </a:schemeClr>
              </a:gs>
            </a:gsLst>
            <a:lin ang="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588D67-A9F0-460D-9D91-A50475F3D06B}" type="datetimeFigureOut">
              <a:rPr lang="en-US" smtClean="0"/>
              <a:pPr/>
              <a:t>8/22/2008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37B911-56EA-45C9-9881-7BA4CA5E9D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42968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What did school council think?</a:t>
            </a:r>
          </a:p>
          <a:p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Pleased at more money being invested in rewards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Want a range of vouchers instead of just WHS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Prom ticket idea well received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Agreed with new DT system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Like the idea that students know what could happen next and that they would be warned before further action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Very much against whole class sanctions and think new system helps prevent this, focussing on individuals.</a:t>
            </a:r>
          </a:p>
          <a:p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13314" r:id="rId4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 l="15234" t="33887" r="15625" b="15576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4296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What did staff think?</a:t>
            </a:r>
          </a:p>
          <a:p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27650" r:id="rId5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4500562" y="1928802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14612" y="6429372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14612" y="5929330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00562" y="5929330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2462" y="5572140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14612" y="5072074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14612" y="4643446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00562" y="4143380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0562" y="3643314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00562" y="3071810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00562" y="2500306"/>
            <a:ext cx="85725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4296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What Now?</a:t>
            </a:r>
          </a:p>
          <a:p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The system launches for the whole school immediately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Letters have gone home to parents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Assemblies will take place to explain to students this week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Use it straight away BUT be aware that students may not know fully until the latter part of the week.</a:t>
            </a:r>
          </a:p>
          <a:p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28674" r:id="rId4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4296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Recap - How does it work?</a:t>
            </a:r>
          </a:p>
          <a:p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Dialogue on poster to be used with students.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Positive rewards </a:t>
            </a:r>
            <a:r>
              <a:rPr lang="en-GB" sz="2400" dirty="0" err="1" smtClean="0">
                <a:latin typeface="Tahoma" pitchFamily="34" charset="0"/>
                <a:cs typeface="Tahoma" pitchFamily="34" charset="0"/>
              </a:rPr>
              <a:t>actioned</a:t>
            </a:r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Sanctions system </a:t>
            </a:r>
            <a:r>
              <a:rPr lang="en-GB" sz="2400" dirty="0" err="1" smtClean="0">
                <a:latin typeface="Tahoma" pitchFamily="34" charset="0"/>
                <a:cs typeface="Tahoma" pitchFamily="34" charset="0"/>
              </a:rPr>
              <a:t>actioned</a:t>
            </a:r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System to be consistently used by all staff leading to students understanding where they stand and knowing what to expect.</a:t>
            </a:r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29698" r:id="rId4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64399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Positive Rewards?</a:t>
            </a:r>
          </a:p>
          <a:p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Praise &amp; Encouragement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Credits – ALL YEAR GROUPS – leading to new rewards prizes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Letters home where appropriate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Department policies as required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End of year trip – to be arranged by Learning Manager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30722" r:id="rId4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2910" y="4572008"/>
          <a:ext cx="7786742" cy="1857390"/>
        </p:xfrm>
        <a:graphic>
          <a:graphicData uri="http://schemas.openxmlformats.org/drawingml/2006/table">
            <a:tbl>
              <a:tblPr/>
              <a:tblGrid>
                <a:gridCol w="1714381"/>
                <a:gridCol w="1863936"/>
                <a:gridCol w="4208425"/>
              </a:tblGrid>
              <a:tr h="371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Years 7-10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Year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50 Credits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Holy Trinity USB Memory Stick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100 Credits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£5 Voucher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£5 voucher     OR   £5 off Prom Ticket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150 Credits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£10 Voucher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£10 voucher   OR   £10 off Prom ticket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200 Credits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£15 voucher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£15 voucher   OR   £15 off Prom ticket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715436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Sanctions System?</a:t>
            </a:r>
          </a:p>
          <a:p>
            <a:endParaRPr lang="en-GB" sz="8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cs typeface="Tahoma" pitchFamily="34" charset="0"/>
              </a:rPr>
              <a:t>Use your pad – one form for all DTs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ahoma" pitchFamily="34" charset="0"/>
                <a:cs typeface="Tahoma" pitchFamily="34" charset="0"/>
              </a:rPr>
              <a:t> Procedure –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Verbal warning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Loss of behaviour star (may also move seat/remove temp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Issue DT1 – Subject staff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Carry out DT1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If attends start a fresh next time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If not give another chance without issuing a new form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If ‘no show’ again then refer to HOD for DT2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Auto system then picks up attendance</a:t>
            </a: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If major incident or LM/SLT feels necessary they may issue DT3/DT4</a:t>
            </a:r>
          </a:p>
          <a:p>
            <a:pPr lvl="1">
              <a:buFont typeface="Arial" pitchFamily="34" charset="0"/>
              <a:buChar char="•"/>
            </a:pPr>
            <a:endParaRPr lang="en-GB" sz="2400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36866" r:id="rId4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844" y="0"/>
            <a:ext cx="9144064" cy="92869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2"/>
                </a:solidFill>
              </a:rPr>
              <a:t>Rewards &amp; Sanctions - Review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715436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latin typeface="Tahoma" pitchFamily="34" charset="0"/>
              <a:cs typeface="Tahoma" pitchFamily="34" charset="0"/>
            </a:endParaRPr>
          </a:p>
          <a:p>
            <a:r>
              <a:rPr lang="en-GB" sz="2400" b="1" dirty="0" smtClean="0">
                <a:latin typeface="Tahoma" pitchFamily="34" charset="0"/>
                <a:cs typeface="Tahoma" pitchFamily="34" charset="0"/>
              </a:rPr>
              <a:t>Trail main issues/comments?</a:t>
            </a:r>
          </a:p>
          <a:p>
            <a:endParaRPr lang="en-GB" sz="8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Admin role is vital – get forms to office ASAP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Students have a right to the verbal &amp; written warning first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DT1s must be in school time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Only Subject Leaders can issue DT2s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Only Learning Managers can issue DT3s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Only Senior Leaders can issue DT4s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Leadership pick ups not </a:t>
            </a: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fair so </a:t>
            </a: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staff to record students sent out on uniform card.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Staff running DT are on rota displayed in staff room, they should collect/return the relevant blue box from reception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Students may turn up </a:t>
            </a: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earlier </a:t>
            </a:r>
            <a:r>
              <a:rPr lang="en-GB" sz="24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than staff!</a:t>
            </a:r>
            <a:endParaRPr lang="en-GB" sz="24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Incident forms remain for serious incidents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Consistency from all staff is key!</a:t>
            </a:r>
          </a:p>
          <a:p>
            <a:pPr lvl="1"/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sz="2400" dirty="0" smtClean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dirty="0">
              <a:latin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cs typeface="Tahoma" pitchFamily="34" charset="0"/>
              </a:rPr>
              <a:t> 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643966" y="6143644"/>
          <a:ext cx="390324" cy="571480"/>
        </p:xfrm>
        <a:graphic>
          <a:graphicData uri="http://schemas.openxmlformats.org/presentationml/2006/ole">
            <p:oleObj spid="_x0000_s37890" r:id="rId4" imgW="7780952" imgH="11390476" progId="">
              <p:embed/>
            </p:oleObj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 l="2992" t="9352" r="4976" b="20345"/>
          <a:stretch>
            <a:fillRect/>
          </a:stretch>
        </p:blipFill>
        <p:spPr bwMode="auto">
          <a:xfrm>
            <a:off x="7507337" y="0"/>
            <a:ext cx="1636663" cy="10001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rgbClr val="00B050"/>
      </a:dk1>
      <a:lt1>
        <a:srgbClr val="00B050"/>
      </a:lt1>
      <a:dk2>
        <a:srgbClr val="FFFFFF"/>
      </a:dk2>
      <a:lt2>
        <a:srgbClr val="FFFFFF"/>
      </a:lt2>
      <a:accent1>
        <a:srgbClr val="92D050"/>
      </a:accent1>
      <a:accent2>
        <a:srgbClr val="FFFF00"/>
      </a:accent2>
      <a:accent3>
        <a:srgbClr val="B32C16"/>
      </a:accent3>
      <a:accent4>
        <a:srgbClr val="F5CD2D"/>
      </a:accent4>
      <a:accent5>
        <a:srgbClr val="AEBAD5"/>
      </a:accent5>
      <a:accent6>
        <a:srgbClr val="FFFFFF"/>
      </a:accent6>
      <a:hlink>
        <a:srgbClr val="D2611C"/>
      </a:hlink>
      <a:folHlink>
        <a:srgbClr val="3B435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</TotalTime>
  <Words>525</Words>
  <Application>Microsoft Office PowerPoint</Application>
  <PresentationFormat>On-screen Show (4:3)</PresentationFormat>
  <Paragraphs>137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Rewards &amp; Sanctions - Review</vt:lpstr>
      <vt:lpstr>Rewards &amp; Sanctions - Review</vt:lpstr>
      <vt:lpstr>Rewards &amp; Sanctions - Review</vt:lpstr>
      <vt:lpstr>Rewards &amp; Sanctions - Review</vt:lpstr>
      <vt:lpstr>Rewards &amp; Sanctions - Review</vt:lpstr>
      <vt:lpstr>Rewards &amp; Sanctions - Review</vt:lpstr>
      <vt:lpstr>Rewards &amp; Sanctions - 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Rewards &amp; sanctions</dc:title>
  <dc:creator>cjh</dc:creator>
  <cp:lastModifiedBy>cjh</cp:lastModifiedBy>
  <cp:revision>18</cp:revision>
  <dcterms:created xsi:type="dcterms:W3CDTF">2008-08-11T13:25:21Z</dcterms:created>
  <dcterms:modified xsi:type="dcterms:W3CDTF">2008-08-22T14:22:56Z</dcterms:modified>
</cp:coreProperties>
</file>