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handoutMasterIdLst>
    <p:handoutMasterId r:id="rId9"/>
  </p:handoutMasterIdLst>
  <p:sldIdLst>
    <p:sldId id="259" r:id="rId2"/>
    <p:sldId id="264" r:id="rId3"/>
    <p:sldId id="260" r:id="rId4"/>
    <p:sldId id="261" r:id="rId5"/>
    <p:sldId id="257" r:id="rId6"/>
    <p:sldId id="258" r:id="rId7"/>
    <p:sldId id="263" r:id="rId8"/>
  </p:sldIdLst>
  <p:sldSz cx="9144000" cy="6858000" type="screen4x3"/>
  <p:notesSz cx="6858000" cy="9107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C7696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5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AF1B-8C7A-46F0-9A1E-35EE29E8500C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50533"/>
            <a:ext cx="2971800" cy="45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50533"/>
            <a:ext cx="2971800" cy="45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94A-B419-46B4-BDFC-7A458D435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C83D42-487F-4638-B7EC-438A67E91347}" type="datetimeFigureOut">
              <a:rPr lang="en-US" smtClean="0"/>
              <a:pPr/>
              <a:t>7/21/09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DF5C75-28DF-444A-8F6F-1BF8CC3FD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5" Type="http://schemas.openxmlformats.org/officeDocument/2006/relationships/image" Target="../media/image7.gif"/><Relationship Id="rId7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6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04800"/>
            <a:ext cx="6172256" cy="857256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MFL Expectations</a:t>
            </a:r>
            <a:endParaRPr lang="en-US" b="1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905000"/>
            <a:ext cx="8001056" cy="4595834"/>
          </a:xfrm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pPr algn="l"/>
            <a:r>
              <a:rPr lang="en-GB" sz="3636" dirty="0" smtClean="0">
                <a:solidFill>
                  <a:schemeClr val="tx1"/>
                </a:solidFill>
                <a:latin typeface="Arial"/>
                <a:cs typeface="Arial"/>
              </a:rPr>
              <a:t>In the classroom:</a:t>
            </a:r>
          </a:p>
          <a:p>
            <a:pPr algn="l">
              <a:spcAft>
                <a:spcPts val="1200"/>
              </a:spcAft>
            </a:pPr>
            <a:endParaRPr lang="en-GB" sz="3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Aft>
                <a:spcPts val="1200"/>
              </a:spcAft>
              <a:buFont typeface="Wingdings" pitchFamily="2" charset="2"/>
              <a:buChar char="ü"/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 Listen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carefully to your teacher at all times</a:t>
            </a:r>
            <a:endParaRPr lang="en-GB" sz="3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Aft>
                <a:spcPts val="1200"/>
              </a:spcAft>
              <a:buFont typeface="Wingdings" pitchFamily="2" charset="2"/>
              <a:buChar char="ü"/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 Bring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all your equipment and exercise books</a:t>
            </a:r>
            <a:endParaRPr lang="en-GB" sz="3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Aft>
                <a:spcPts val="1200"/>
              </a:spcAft>
              <a:buFont typeface="Wingdings" pitchFamily="2" charset="2"/>
              <a:buChar char="ü"/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 Respect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your environment and each other</a:t>
            </a:r>
            <a:endParaRPr lang="en-GB" sz="3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Aft>
                <a:spcPts val="1200"/>
              </a:spcAft>
              <a:buFont typeface="Wingdings" pitchFamily="2" charset="2"/>
              <a:buChar char="ü"/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 Try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your best at all times</a:t>
            </a:r>
            <a:endParaRPr lang="en-GB" sz="3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Aft>
                <a:spcPts val="1200"/>
              </a:spcAft>
              <a:buFont typeface="Wingdings" pitchFamily="2" charset="2"/>
              <a:buChar char="ü"/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 Laugh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with not at </a:t>
            </a:r>
            <a:endParaRPr lang="en-GB" sz="3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Aft>
                <a:spcPts val="1200"/>
              </a:spcAft>
              <a:buFont typeface="Wingdings" pitchFamily="2" charset="2"/>
              <a:buChar char="ü"/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 Ask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if you need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help </a:t>
            </a:r>
            <a:r>
              <a:rPr lang="en-GB" sz="3000" dirty="0" smtClean="0">
                <a:latin typeface="Arial"/>
                <a:cs typeface="Arial"/>
              </a:rPr>
              <a:t>or do not understand</a:t>
            </a:r>
            <a:endParaRPr lang="en-GB" sz="3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Aft>
                <a:spcPts val="1200"/>
              </a:spcAft>
              <a:buFont typeface="Wingdings" pitchFamily="2" charset="2"/>
              <a:buChar char="ü"/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 DO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NOT chew gum</a:t>
            </a:r>
            <a:endParaRPr lang="en-GB" sz="3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Documents and Settings\staff.hollisl.TRINITY.012\Local Settings\Temporary Internet Files\Content.IE5\3AUA9WLB\MMj0178248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928694" cy="928694"/>
          </a:xfrm>
          <a:prstGeom prst="rect">
            <a:avLst/>
          </a:prstGeom>
          <a:noFill/>
        </p:spPr>
      </p:pic>
      <p:pic>
        <p:nvPicPr>
          <p:cNvPr id="1028" name="Picture 4" descr="C:\Documents and Settings\staff.hollisl.TRINITY.012\Local Settings\Temporary Internet Files\Content.IE5\EYQLBEQB\MMj0178249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304800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04800"/>
            <a:ext cx="6172256" cy="857256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MFL Expectations</a:t>
            </a:r>
            <a:endParaRPr lang="en-US" b="1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905000"/>
            <a:ext cx="8001056" cy="4595834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algn="l"/>
            <a:r>
              <a:rPr lang="en-GB" sz="2800" dirty="0" smtClean="0">
                <a:latin typeface="Arial"/>
                <a:cs typeface="Arial"/>
              </a:rPr>
              <a:t>In exercise books:</a:t>
            </a:r>
          </a:p>
          <a:p>
            <a:pPr algn="l"/>
            <a:endParaRPr lang="en-GB" sz="2968" dirty="0" smtClean="0">
              <a:latin typeface="Arial"/>
              <a:cs typeface="Arial"/>
            </a:endParaRPr>
          </a:p>
          <a:p>
            <a:pPr algn="l">
              <a:buFont typeface="Wingdings" pitchFamily="2" charset="2"/>
              <a:buChar char="ü"/>
            </a:pPr>
            <a:r>
              <a:rPr lang="en-GB" dirty="0" smtClean="0">
                <a:latin typeface="Arial"/>
                <a:cs typeface="Arial"/>
              </a:rPr>
              <a:t> Ensure </a:t>
            </a:r>
            <a:r>
              <a:rPr lang="en-GB" dirty="0" smtClean="0">
                <a:latin typeface="Arial"/>
                <a:cs typeface="Arial"/>
              </a:rPr>
              <a:t>you have a margin on each page</a:t>
            </a:r>
            <a:endParaRPr lang="en-GB" dirty="0" smtClean="0">
              <a:latin typeface="Arial"/>
              <a:cs typeface="Arial"/>
            </a:endParaRPr>
          </a:p>
          <a:p>
            <a:pPr algn="l">
              <a:buFont typeface="Wingdings" pitchFamily="2" charset="2"/>
              <a:buChar char="ü"/>
            </a:pPr>
            <a:r>
              <a:rPr lang="en-GB" dirty="0" smtClean="0">
                <a:latin typeface="Arial"/>
                <a:cs typeface="Arial"/>
              </a:rPr>
              <a:t> Ensure </a:t>
            </a:r>
            <a:r>
              <a:rPr lang="en-GB" dirty="0" smtClean="0">
                <a:latin typeface="Arial"/>
                <a:cs typeface="Arial"/>
              </a:rPr>
              <a:t>you underline your date and title</a:t>
            </a:r>
            <a:endParaRPr lang="en-GB" dirty="0" smtClean="0">
              <a:latin typeface="Arial"/>
              <a:cs typeface="Arial"/>
            </a:endParaRPr>
          </a:p>
          <a:p>
            <a:pPr algn="l">
              <a:buFont typeface="Wingdings" pitchFamily="2" charset="2"/>
              <a:buChar char="ü"/>
            </a:pPr>
            <a:r>
              <a:rPr lang="en-GB" dirty="0" smtClean="0">
                <a:latin typeface="Arial"/>
                <a:cs typeface="Arial"/>
              </a:rPr>
              <a:t> Keep </a:t>
            </a:r>
            <a:r>
              <a:rPr lang="en-GB" dirty="0" smtClean="0">
                <a:latin typeface="Arial"/>
                <a:cs typeface="Arial"/>
              </a:rPr>
              <a:t>work neat and write in blue or black ink</a:t>
            </a:r>
            <a:endParaRPr lang="en-GB" dirty="0" smtClean="0">
              <a:latin typeface="Arial"/>
              <a:cs typeface="Arial"/>
            </a:endParaRPr>
          </a:p>
          <a:p>
            <a:pPr algn="l">
              <a:buFont typeface="Wingdings" pitchFamily="2" charset="2"/>
              <a:buChar char="ü"/>
            </a:pPr>
            <a:r>
              <a:rPr lang="en-GB" dirty="0" smtClean="0">
                <a:latin typeface="Arial"/>
                <a:cs typeface="Arial"/>
              </a:rPr>
              <a:t> Draw </a:t>
            </a:r>
            <a:r>
              <a:rPr lang="en-GB" dirty="0" smtClean="0">
                <a:latin typeface="Arial"/>
                <a:cs typeface="Arial"/>
              </a:rPr>
              <a:t>in pencil and colour in </a:t>
            </a:r>
            <a:r>
              <a:rPr lang="en-GB" dirty="0" smtClean="0">
                <a:latin typeface="Arial"/>
                <a:cs typeface="Arial"/>
              </a:rPr>
              <a:t>crayon</a:t>
            </a:r>
          </a:p>
          <a:p>
            <a:pPr algn="l">
              <a:buFont typeface="Wingdings" pitchFamily="2" charset="2"/>
              <a:buChar char="ü"/>
            </a:pPr>
            <a:r>
              <a:rPr lang="en-GB" dirty="0" smtClean="0">
                <a:latin typeface="Arial"/>
                <a:cs typeface="Arial"/>
              </a:rPr>
              <a:t> S</a:t>
            </a:r>
            <a:r>
              <a:rPr lang="en-US" dirty="0" err="1" smtClean="0">
                <a:latin typeface="Arial"/>
                <a:cs typeface="Arial"/>
              </a:rPr>
              <a:t>t</a:t>
            </a:r>
            <a:r>
              <a:rPr lang="en-GB" dirty="0" err="1" smtClean="0">
                <a:latin typeface="Arial"/>
                <a:cs typeface="Arial"/>
              </a:rPr>
              <a:t>ick</a:t>
            </a:r>
            <a:r>
              <a:rPr lang="en-GB" dirty="0" smtClean="0">
                <a:latin typeface="Arial"/>
                <a:cs typeface="Arial"/>
              </a:rPr>
              <a:t> in any worksheets you are given</a:t>
            </a:r>
          </a:p>
          <a:p>
            <a:pPr algn="l">
              <a:buFont typeface="Wingdings" pitchFamily="2" charset="2"/>
              <a:buChar char="ü"/>
            </a:pPr>
            <a:r>
              <a:rPr lang="en-GB" dirty="0" smtClean="0">
                <a:latin typeface="Arial"/>
                <a:cs typeface="Arial"/>
              </a:rPr>
              <a:t> Take </a:t>
            </a:r>
            <a:r>
              <a:rPr lang="en-GB" dirty="0" smtClean="0">
                <a:latin typeface="Arial"/>
                <a:cs typeface="Arial"/>
              </a:rPr>
              <a:t>heed of comments written by your</a:t>
            </a:r>
            <a:r>
              <a:rPr lang="en-GB" dirty="0" smtClean="0">
                <a:latin typeface="Arial"/>
                <a:cs typeface="Arial"/>
              </a:rPr>
              <a:t>   </a:t>
            </a:r>
            <a:br>
              <a:rPr lang="en-GB" dirty="0" smtClean="0">
                <a:latin typeface="Arial"/>
                <a:cs typeface="Arial"/>
              </a:rPr>
            </a:br>
            <a:r>
              <a:rPr lang="en-GB" dirty="0" smtClean="0">
                <a:latin typeface="Arial"/>
                <a:cs typeface="Arial"/>
              </a:rPr>
              <a:t>    teacher</a:t>
            </a:r>
          </a:p>
          <a:p>
            <a:pPr algn="l">
              <a:buFont typeface="Wingdings" pitchFamily="2" charset="2"/>
              <a:buChar char="ü"/>
            </a:pPr>
            <a:r>
              <a:rPr lang="en-GB" dirty="0" smtClean="0">
                <a:latin typeface="Arial"/>
                <a:cs typeface="Arial"/>
              </a:rPr>
              <a:t> DO </a:t>
            </a:r>
            <a:r>
              <a:rPr lang="en-GB" dirty="0" smtClean="0">
                <a:latin typeface="Arial"/>
                <a:cs typeface="Arial"/>
              </a:rPr>
              <a:t>NOT graffiti anywhere</a:t>
            </a:r>
            <a:endParaRPr lang="en-US" dirty="0" smtClean="0">
              <a:latin typeface="Arial"/>
              <a:cs typeface="Arial"/>
            </a:endParaRPr>
          </a:p>
          <a:p>
            <a:pPr algn="l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Documents and Settings\staff.hollisl.TRINITY.012\Local Settings\Temporary Internet Files\Content.IE5\3AUA9WLB\MMj0178248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928694" cy="928694"/>
          </a:xfrm>
          <a:prstGeom prst="rect">
            <a:avLst/>
          </a:prstGeom>
          <a:noFill/>
        </p:spPr>
      </p:pic>
      <p:pic>
        <p:nvPicPr>
          <p:cNvPr id="1028" name="Picture 4" descr="C:\Documents and Settings\staff.hollisl.TRINITY.012\Local Settings\Temporary Internet Files\Content.IE5\EYQLBEQB\MMj0178249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304800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0"/>
            <a:ext cx="6672290" cy="857256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Your teacher will: </a:t>
            </a:r>
            <a:endParaRPr lang="en-US" b="1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272490" cy="4724400"/>
          </a:xfrm>
          <a:solidFill>
            <a:schemeClr val="bg2"/>
          </a:solidFill>
        </p:spPr>
        <p:txBody>
          <a:bodyPr>
            <a:normAutofit fontScale="40000" lnSpcReduction="20000"/>
          </a:bodyPr>
          <a:lstStyle/>
          <a:p>
            <a:pPr algn="l">
              <a:spcAft>
                <a:spcPts val="1200"/>
              </a:spcAft>
            </a:pPr>
            <a:endParaRPr lang="en-GB" sz="5053" dirty="0" smtClean="0">
              <a:solidFill>
                <a:schemeClr val="tx1"/>
              </a:solidFill>
              <a:latin typeface="Arial"/>
              <a:cs typeface="Arial"/>
              <a:sym typeface="Wingdings" pitchFamily="2" charset="2"/>
            </a:endParaRPr>
          </a:p>
          <a:p>
            <a:pPr algn="l">
              <a:spcAft>
                <a:spcPts val="1200"/>
              </a:spcAft>
              <a:buFont typeface="Wingdings" charset="2"/>
              <a:buChar char="u"/>
            </a:pP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 Not force you to answer questions if you don’t feel </a:t>
            </a:r>
            <a:b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    confident</a:t>
            </a:r>
          </a:p>
          <a:p>
            <a:pPr algn="l">
              <a:spcAft>
                <a:spcPts val="1200"/>
              </a:spcAft>
              <a:buFont typeface="Wingdings" charset="2"/>
              <a:buChar char="u"/>
            </a:pP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 Listen carefully to you if you have a question</a:t>
            </a:r>
          </a:p>
          <a:p>
            <a:pPr algn="l">
              <a:spcAft>
                <a:spcPts val="1200"/>
              </a:spcAft>
              <a:buFont typeface="Wingdings" charset="2"/>
              <a:buChar char="u"/>
            </a:pP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 Follow </a:t>
            </a: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the behaviour policy fairly</a:t>
            </a:r>
            <a:endParaRPr lang="en-GB" sz="5053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Aft>
                <a:spcPts val="1200"/>
              </a:spcAft>
              <a:buFont typeface="Wingdings" charset="2"/>
              <a:buChar char="u"/>
            </a:pP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 Try </a:t>
            </a: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to make your MFL lessons as much fun as possible</a:t>
            </a:r>
            <a:endParaRPr lang="en-GB" sz="5053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Aft>
                <a:spcPts val="1200"/>
              </a:spcAft>
              <a:buFont typeface="Wingdings" charset="2"/>
              <a:buChar char="u"/>
            </a:pP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 Encourage </a:t>
            </a: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you and explain how you can improve your</a:t>
            </a: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b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     work</a:t>
            </a:r>
          </a:p>
          <a:p>
            <a:pPr algn="l">
              <a:spcAft>
                <a:spcPts val="1200"/>
              </a:spcAft>
              <a:buFont typeface="Wingdings" charset="2"/>
              <a:buChar char="u"/>
            </a:pP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 Mark </a:t>
            </a: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your books regularly to tell you how you’re </a:t>
            </a:r>
            <a:r>
              <a:rPr lang="en-GB" sz="5053" dirty="0" smtClean="0">
                <a:solidFill>
                  <a:schemeClr val="tx1"/>
                </a:solidFill>
                <a:latin typeface="Arial"/>
                <a:cs typeface="Arial"/>
              </a:rPr>
              <a:t>doing</a:t>
            </a:r>
            <a:endParaRPr lang="en-GB" sz="5053" dirty="0" smtClean="0">
              <a:latin typeface="Arial"/>
              <a:cs typeface="Arial"/>
            </a:endParaRPr>
          </a:p>
          <a:p>
            <a:pPr algn="l">
              <a:spcAft>
                <a:spcPts val="1200"/>
              </a:spcAft>
              <a:buFont typeface="Wingdings" charset="2"/>
              <a:buChar char="u"/>
            </a:pPr>
            <a:r>
              <a:rPr lang="en-GB" sz="5053" dirty="0" smtClean="0">
                <a:latin typeface="Arial"/>
                <a:cs typeface="Arial"/>
                <a:sym typeface="Wingdings" pitchFamily="2" charset="2"/>
              </a:rPr>
              <a:t> Give </a:t>
            </a:r>
            <a:r>
              <a:rPr lang="en-GB" sz="5053" dirty="0" smtClean="0">
                <a:latin typeface="Arial"/>
                <a:cs typeface="Arial"/>
                <a:sym typeface="Wingdings" pitchFamily="2" charset="2"/>
              </a:rPr>
              <a:t>out stamps in lessons and exercise books</a:t>
            </a:r>
            <a:r>
              <a:rPr lang="en-GB" sz="5053" dirty="0" smtClean="0">
                <a:latin typeface="Arial"/>
                <a:cs typeface="Arial"/>
                <a:sym typeface="Wingdings" pitchFamily="2" charset="2"/>
              </a:rPr>
              <a:t> </a:t>
            </a:r>
          </a:p>
          <a:p>
            <a:pPr algn="l">
              <a:spcAft>
                <a:spcPts val="1200"/>
              </a:spcAft>
              <a:buFont typeface="Wingdings" charset="2"/>
              <a:buChar char="u"/>
            </a:pPr>
            <a:r>
              <a:rPr lang="en-GB" sz="5053" dirty="0" smtClean="0">
                <a:latin typeface="Arial"/>
                <a:cs typeface="Arial"/>
                <a:sym typeface="Wingdings" pitchFamily="2" charset="2"/>
              </a:rPr>
              <a:t> Set homework to help you reinforce what you have learned</a:t>
            </a:r>
            <a:endParaRPr lang="en-GB" sz="5053" dirty="0" smtClean="0">
              <a:latin typeface="Arial"/>
              <a:cs typeface="Arial"/>
              <a:sym typeface="Wingdings" pitchFamily="2" charset="2"/>
            </a:endParaRPr>
          </a:p>
        </p:txBody>
      </p:sp>
      <p:pic>
        <p:nvPicPr>
          <p:cNvPr id="1026" name="Picture 2" descr="C:\Documents and Settings\staff.hollisl.TRINITY.012\Local Settings\Temporary Internet Files\Content.IE5\3AUA9WLB\MMj0178248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928694" cy="928694"/>
          </a:xfrm>
          <a:prstGeom prst="rect">
            <a:avLst/>
          </a:prstGeom>
          <a:noFill/>
        </p:spPr>
      </p:pic>
      <p:pic>
        <p:nvPicPr>
          <p:cNvPr id="1028" name="Picture 4" descr="C:\Documents and Settings\staff.hollisl.TRINITY.012\Local Settings\Temporary Internet Files\Content.IE5\EYQLBEQB\MMj0178249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381000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91400" cy="857256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ctr"/>
            <a:r>
              <a:rPr lang="en-GB" sz="36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What might get you in trouble!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676400"/>
            <a:ext cx="8001056" cy="4824434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algn="l"/>
            <a:endParaRPr lang="en-GB" sz="3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Aft>
                <a:spcPts val="1200"/>
              </a:spcAft>
            </a:pPr>
            <a:r>
              <a:rPr lang="en-GB" sz="3000" dirty="0" err="1" smtClean="0">
                <a:solidFill>
                  <a:schemeClr val="tx1"/>
                </a:solidFill>
                <a:latin typeface="Arial"/>
                <a:cs typeface="Arial"/>
                <a:sym typeface="Wingdings" pitchFamily="2" charset="2"/>
              </a:rPr>
              <a:t>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  <a:sym typeface="Wingdings" pitchFamily="2" charset="2"/>
              </a:rPr>
              <a:t>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Chewing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gum</a:t>
            </a:r>
          </a:p>
          <a:p>
            <a:pPr algn="l">
              <a:spcAft>
                <a:spcPts val="1200"/>
              </a:spcAft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  <a:sym typeface="Wingdings" pitchFamily="2" charset="2"/>
              </a:rPr>
              <a:t>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Forgetting equipment/exercise books</a:t>
            </a:r>
          </a:p>
          <a:p>
            <a:pPr algn="l">
              <a:spcAft>
                <a:spcPts val="1200"/>
              </a:spcAft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  <a:sym typeface="Wingdings" pitchFamily="2" charset="2"/>
              </a:rPr>
              <a:t>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Distracting the teacher/other students</a:t>
            </a:r>
          </a:p>
          <a:p>
            <a:pPr algn="l">
              <a:spcAft>
                <a:spcPts val="1200"/>
              </a:spcAft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  <a:sym typeface="Wingdings" pitchFamily="2" charset="2"/>
              </a:rPr>
              <a:t>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Not completing homework</a:t>
            </a:r>
          </a:p>
          <a:p>
            <a:pPr algn="l">
              <a:spcAft>
                <a:spcPts val="1200"/>
              </a:spcAft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  <a:sym typeface="Wingdings" pitchFamily="2" charset="2"/>
              </a:rPr>
              <a:t> B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ullying others or making unkind comments</a:t>
            </a:r>
          </a:p>
          <a:p>
            <a:pPr algn="l">
              <a:spcAft>
                <a:spcPts val="1200"/>
              </a:spcAft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  <a:sym typeface="Wingdings" pitchFamily="2" charset="2"/>
              </a:rPr>
              <a:t>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Answering back</a:t>
            </a:r>
          </a:p>
          <a:p>
            <a:pPr algn="l">
              <a:spcAft>
                <a:spcPts val="1200"/>
              </a:spcAft>
            </a:pP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  <a:sym typeface="Wingdings" pitchFamily="2" charset="2"/>
              </a:rPr>
              <a:t> </a:t>
            </a:r>
            <a:r>
              <a:rPr lang="en-GB" sz="3000" dirty="0" smtClean="0">
                <a:solidFill>
                  <a:schemeClr val="tx1"/>
                </a:solidFill>
                <a:latin typeface="Arial"/>
                <a:cs typeface="Arial"/>
              </a:rPr>
              <a:t>Not trying your best</a:t>
            </a:r>
            <a:endParaRPr lang="en-GB" sz="3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Documents and Settings\staff.hollisl.TRINITY.012\Local Settings\Temporary Internet Files\Content.IE5\3AUA9WLB\MMj0178248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28694" cy="928694"/>
          </a:xfrm>
          <a:prstGeom prst="rect">
            <a:avLst/>
          </a:prstGeom>
          <a:noFill/>
        </p:spPr>
      </p:pic>
      <p:pic>
        <p:nvPicPr>
          <p:cNvPr id="1028" name="Picture 4" descr="C:\Documents and Settings\staff.hollisl.TRINITY.012\Local Settings\Temporary Internet Files\Content.IE5\EYQLBEQB\MMj0178249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06" y="381000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85928"/>
            <a:ext cx="8229600" cy="4972072"/>
          </a:xfrm>
          <a:solidFill>
            <a:schemeClr val="bg2"/>
          </a:solidFill>
        </p:spPr>
        <p:txBody>
          <a:bodyPr/>
          <a:lstStyle/>
          <a:p>
            <a:pPr>
              <a:buNone/>
            </a:pPr>
            <a:r>
              <a:rPr lang="en-GB" dirty="0" smtClean="0">
                <a:latin typeface="Arial"/>
                <a:cs typeface="Arial"/>
              </a:rPr>
              <a:t>In Modern Languages you are assessed in the</a:t>
            </a:r>
          </a:p>
          <a:p>
            <a:pPr>
              <a:buNone/>
            </a:pPr>
            <a:r>
              <a:rPr lang="en-GB" dirty="0" smtClean="0">
                <a:latin typeface="Arial"/>
                <a:cs typeface="Arial"/>
              </a:rPr>
              <a:t>following 4 </a:t>
            </a:r>
            <a:r>
              <a:rPr lang="en-GB" dirty="0" smtClean="0">
                <a:latin typeface="Arial"/>
                <a:cs typeface="Arial"/>
              </a:rPr>
              <a:t>skills (AT means attainment target):</a:t>
            </a:r>
            <a:endParaRPr lang="en-GB" dirty="0" smtClean="0">
              <a:latin typeface="Arial"/>
              <a:cs typeface="Arial"/>
            </a:endParaRPr>
          </a:p>
          <a:p>
            <a:pPr>
              <a:buNone/>
            </a:pPr>
            <a:endParaRPr lang="en-GB" dirty="0">
              <a:latin typeface="Arial"/>
              <a:cs typeface="Arial"/>
            </a:endParaRPr>
          </a:p>
          <a:p>
            <a:pPr>
              <a:spcAft>
                <a:spcPts val="2400"/>
              </a:spcAft>
              <a:buNone/>
            </a:pPr>
            <a:r>
              <a:rPr lang="en-GB" dirty="0">
                <a:latin typeface="Arial"/>
                <a:cs typeface="Arial"/>
              </a:rPr>
              <a:t>	</a:t>
            </a:r>
            <a:r>
              <a:rPr lang="en-GB" dirty="0" smtClean="0">
                <a:latin typeface="Arial"/>
                <a:cs typeface="Arial"/>
              </a:rPr>
              <a:t>	AT1	Listening</a:t>
            </a:r>
          </a:p>
          <a:p>
            <a:pPr>
              <a:spcAft>
                <a:spcPts val="2400"/>
              </a:spcAft>
              <a:buNone/>
            </a:pPr>
            <a:r>
              <a:rPr lang="en-GB" dirty="0" smtClean="0">
                <a:latin typeface="Arial"/>
                <a:cs typeface="Arial"/>
              </a:rPr>
              <a:t>		AT2	Speaking</a:t>
            </a:r>
          </a:p>
          <a:p>
            <a:pPr>
              <a:spcAft>
                <a:spcPts val="2400"/>
              </a:spcAft>
              <a:buNone/>
            </a:pPr>
            <a:r>
              <a:rPr lang="en-GB" dirty="0" smtClean="0">
                <a:latin typeface="Arial"/>
                <a:cs typeface="Arial"/>
              </a:rPr>
              <a:t>		AT3	Reading</a:t>
            </a:r>
          </a:p>
          <a:p>
            <a:pPr>
              <a:spcAft>
                <a:spcPts val="2400"/>
              </a:spcAft>
              <a:buNone/>
            </a:pPr>
            <a:r>
              <a:rPr lang="en-GB" dirty="0" smtClean="0">
                <a:latin typeface="Arial"/>
                <a:cs typeface="Arial"/>
              </a:rPr>
              <a:t>		AT4	Writing</a:t>
            </a:r>
          </a:p>
        </p:txBody>
      </p:sp>
      <p:pic>
        <p:nvPicPr>
          <p:cNvPr id="2050" name="Picture 2" descr="C:\Documents and Settings\staff.hollisl.TRINITY.012\Local Settings\Temporary Internet Files\Content.IE5\23X6DDUJ\MCj02114800000[1].wmf"/>
          <p:cNvPicPr>
            <a:picLocks noChangeAspect="1" noChangeArrowheads="1"/>
          </p:cNvPicPr>
          <p:nvPr/>
        </p:nvPicPr>
        <p:blipFill>
          <a:blip r:embed="rId2"/>
          <a:srcRect l="27987" b="21738"/>
          <a:stretch>
            <a:fillRect/>
          </a:stretch>
        </p:blipFill>
        <p:spPr bwMode="auto">
          <a:xfrm>
            <a:off x="4876800" y="3124200"/>
            <a:ext cx="367625" cy="857256"/>
          </a:xfrm>
          <a:prstGeom prst="rect">
            <a:avLst/>
          </a:prstGeom>
          <a:noFill/>
        </p:spPr>
      </p:pic>
      <p:pic>
        <p:nvPicPr>
          <p:cNvPr id="2051" name="Picture 3" descr="C:\Documents and Settings\staff.hollisl.TRINITY.012\Local Settings\Temporary Internet Files\Content.IE5\CQADXDS1\MCPE02758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114800"/>
            <a:ext cx="674586" cy="591485"/>
          </a:xfrm>
          <a:prstGeom prst="rect">
            <a:avLst/>
          </a:prstGeom>
          <a:noFill/>
        </p:spPr>
      </p:pic>
      <p:pic>
        <p:nvPicPr>
          <p:cNvPr id="2052" name="Picture 4" descr="C:\Documents and Settings\staff.hollisl.TRINITY.012\Local Settings\Temporary Internet Files\Content.IE5\CQADXDS1\MCj0339198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953000"/>
            <a:ext cx="428628" cy="428628"/>
          </a:xfrm>
          <a:prstGeom prst="rect">
            <a:avLst/>
          </a:prstGeom>
          <a:noFill/>
        </p:spPr>
      </p:pic>
      <p:pic>
        <p:nvPicPr>
          <p:cNvPr id="2053" name="Picture 5" descr="C:\Documents and Settings\staff.hollisl.TRINITY.012\Local Settings\Temporary Internet Files\Content.IE5\CQADXDS1\MCj0339198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4953000"/>
            <a:ext cx="428628" cy="428628"/>
          </a:xfrm>
          <a:prstGeom prst="rect">
            <a:avLst/>
          </a:prstGeom>
          <a:noFill/>
        </p:spPr>
      </p:pic>
      <p:pic>
        <p:nvPicPr>
          <p:cNvPr id="2054" name="Picture 6" descr="C:\Documents and Settings\staff.hollisl.TRINITY.012\Local Settings\Temporary Internet Files\Content.IE5\23X6DDUJ\MMj02866700000[1]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5638800"/>
            <a:ext cx="1143000" cy="990600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14400" y="457200"/>
            <a:ext cx="7086600" cy="7048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National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Curriculum Levels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1" name="Picture 2" descr="C:\Documents and Settings\staff.hollisl.TRINITY.012\Local Settings\Temporary Internet Files\Content.IE5\3AUA9WLB\MMj01782480000[1]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81000"/>
            <a:ext cx="928694" cy="928694"/>
          </a:xfrm>
          <a:prstGeom prst="rect">
            <a:avLst/>
          </a:prstGeom>
          <a:noFill/>
        </p:spPr>
      </p:pic>
      <p:pic>
        <p:nvPicPr>
          <p:cNvPr id="12" name="Picture 4" descr="C:\Documents and Settings\staff.hollisl.TRINITY.012\Local Settings\Temporary Internet Files\Content.IE5\EYQLBEQB\MMj01782490000[1]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24800" y="381000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6953280" cy="1752599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latin typeface="Arial"/>
                <a:cs typeface="Arial"/>
              </a:rPr>
              <a:t>You will need to record your levels at the end of tests and </a:t>
            </a:r>
            <a:r>
              <a:rPr lang="en-GB" sz="2400" dirty="0" smtClean="0">
                <a:latin typeface="Arial"/>
                <a:cs typeface="Arial"/>
              </a:rPr>
              <a:t>activities in </a:t>
            </a:r>
            <a:r>
              <a:rPr lang="en-GB" sz="2400" dirty="0" smtClean="0">
                <a:latin typeface="Arial"/>
                <a:cs typeface="Arial"/>
              </a:rPr>
              <a:t>your exercise book, using the grid provided. </a:t>
            </a:r>
          </a:p>
          <a:p>
            <a:pPr>
              <a:buNone/>
            </a:pPr>
            <a:endParaRPr lang="en-GB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352800"/>
          <a:ext cx="8215369" cy="3017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71702"/>
                <a:gridCol w="1500198"/>
                <a:gridCol w="1571636"/>
                <a:gridCol w="1500198"/>
                <a:gridCol w="1571635"/>
              </a:tblGrid>
              <a:tr h="537208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AT1 Listening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AT2 Speaking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AT3 Reading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AT4 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Writing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538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e.g. 13/09/08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2c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1a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1b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5384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5384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5384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Documents and Settings\staff.hollisl.TRINITY.012\Local Settings\Temporary Internet Files\Content.IE5\23X6DDUJ\MPj0439508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133600"/>
            <a:ext cx="885015" cy="1143008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9200" y="457200"/>
            <a:ext cx="6672290" cy="8572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lIns="0" tIns="0" rIns="18288" bIns="0" anchor="b">
            <a:normAutofit fontScale="85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Recording your levels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8" name="Picture 2" descr="C:\Documents and Settings\staff.hollisl.TRINITY.012\Local Settings\Temporary Internet Files\Content.IE5\3AUA9WLB\MMj0178248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"/>
            <a:ext cx="928694" cy="928694"/>
          </a:xfrm>
          <a:prstGeom prst="rect">
            <a:avLst/>
          </a:prstGeom>
          <a:noFill/>
        </p:spPr>
      </p:pic>
      <p:pic>
        <p:nvPicPr>
          <p:cNvPr id="9" name="Picture 4" descr="C:\Documents and Settings\staff.hollisl.TRINITY.012\Local Settings\Temporary Internet Files\Content.IE5\EYQLBEQB\MMj0178249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381000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>MFL WEBSITES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b="1" u="sng" dirty="0" smtClean="0">
                <a:latin typeface="Tahoma" pitchFamily="34" charset="0"/>
                <a:cs typeface="Tahoma" pitchFamily="34" charset="0"/>
              </a:rPr>
              <a:t>www.linguascope .</a:t>
            </a:r>
            <a:r>
              <a:rPr lang="en-GB" sz="1600" b="1" u="sng" dirty="0" err="1" smtClean="0">
                <a:latin typeface="Tahoma" pitchFamily="34" charset="0"/>
                <a:cs typeface="Tahoma" pitchFamily="34" charset="0"/>
              </a:rPr>
              <a:t>co.uk</a:t>
            </a:r>
            <a:endParaRPr lang="en-GB" sz="1600" b="1" u="sng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1600" dirty="0" smtClean="0">
                <a:latin typeface="Tahoma" pitchFamily="34" charset="0"/>
                <a:cs typeface="Tahoma" pitchFamily="34" charset="0"/>
              </a:rPr>
              <a:t>Username:  </a:t>
            </a:r>
            <a:r>
              <a:rPr lang="en-GB" sz="1600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r>
              <a:rPr lang="en-GB" sz="1600" dirty="0" smtClean="0">
                <a:latin typeface="Tahoma" pitchFamily="34" charset="0"/>
                <a:cs typeface="Tahoma" pitchFamily="34" charset="0"/>
              </a:rPr>
              <a:t>Password:  </a:t>
            </a:r>
            <a:r>
              <a:rPr lang="en-GB" sz="1600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endParaRPr lang="en-GB" sz="1600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1600" b="1" u="sng" dirty="0" smtClean="0">
                <a:latin typeface="Tahoma" pitchFamily="34" charset="0"/>
                <a:cs typeface="Tahoma" pitchFamily="34" charset="0"/>
              </a:rPr>
              <a:t>www.klar.co.uk</a:t>
            </a:r>
          </a:p>
          <a:p>
            <a:pPr>
              <a:buNone/>
            </a:pPr>
            <a:r>
              <a:rPr lang="en-GB" sz="1600" dirty="0" smtClean="0">
                <a:latin typeface="Tahoma" pitchFamily="34" charset="0"/>
                <a:cs typeface="Tahoma" pitchFamily="34" charset="0"/>
              </a:rPr>
              <a:t>Username</a:t>
            </a:r>
            <a:r>
              <a:rPr lang="en-GB" sz="1600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None/>
            </a:pPr>
            <a:r>
              <a:rPr lang="en-GB" sz="1600" dirty="0" smtClean="0">
                <a:latin typeface="Tahoma" pitchFamily="34" charset="0"/>
                <a:cs typeface="Tahoma" pitchFamily="34" charset="0"/>
              </a:rPr>
              <a:t>Password:</a:t>
            </a:r>
            <a:r>
              <a:rPr lang="en-GB" sz="1600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endParaRPr lang="en-GB" sz="1600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1600" b="1" u="sng" dirty="0" smtClean="0">
                <a:latin typeface="Tahoma" pitchFamily="34" charset="0"/>
                <a:cs typeface="Tahoma" pitchFamily="34" charset="0"/>
              </a:rPr>
              <a:t>www.zut.languageskills.co.uk</a:t>
            </a:r>
            <a:r>
              <a:rPr lang="en-GB" sz="1600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None/>
            </a:pPr>
            <a:r>
              <a:rPr lang="en-GB" sz="1600" dirty="0" smtClean="0">
                <a:latin typeface="Tahoma" pitchFamily="34" charset="0"/>
                <a:cs typeface="Tahoma" pitchFamily="34" charset="0"/>
              </a:rPr>
              <a:t>Username:</a:t>
            </a:r>
            <a:r>
              <a:rPr lang="en-GB" sz="1600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r>
              <a:rPr lang="en-GB" sz="1600" dirty="0" smtClean="0">
                <a:latin typeface="Tahoma" pitchFamily="34" charset="0"/>
                <a:cs typeface="Tahoma" pitchFamily="34" charset="0"/>
              </a:rPr>
              <a:t>Password:</a:t>
            </a:r>
            <a:r>
              <a:rPr lang="en-GB" sz="1600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endParaRPr lang="en-GB" sz="1600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1600" b="1" dirty="0" smtClean="0">
                <a:latin typeface="Tahoma" pitchFamily="34" charset="0"/>
                <a:cs typeface="Tahoma" pitchFamily="34" charset="0"/>
              </a:rPr>
              <a:t>www.oye.languageskills.co.uk</a:t>
            </a:r>
          </a:p>
          <a:p>
            <a:pPr>
              <a:buNone/>
            </a:pPr>
            <a:r>
              <a:rPr lang="en-GB" sz="1600" b="1" dirty="0" smtClean="0">
                <a:latin typeface="Tahoma" pitchFamily="34" charset="0"/>
                <a:cs typeface="Tahoma" pitchFamily="34" charset="0"/>
              </a:rPr>
              <a:t>www.vocab.co.uk</a:t>
            </a:r>
          </a:p>
          <a:p>
            <a:pPr>
              <a:buNone/>
            </a:pPr>
            <a:r>
              <a:rPr lang="en-GB" sz="1600" b="1" dirty="0" smtClean="0">
                <a:latin typeface="Tahoma" pitchFamily="34" charset="0"/>
                <a:cs typeface="Tahoma" pitchFamily="34" charset="0"/>
              </a:rPr>
              <a:t>www.edexcel.org.uk</a:t>
            </a:r>
          </a:p>
          <a:p>
            <a:pPr>
              <a:buNone/>
            </a:pPr>
            <a:r>
              <a:rPr lang="en-GB" sz="1600" b="1" dirty="0" smtClean="0">
                <a:latin typeface="Tahoma" pitchFamily="34" charset="0"/>
                <a:cs typeface="Tahoma" pitchFamily="34" charset="0"/>
              </a:rPr>
              <a:t>www.linguascope.org.uk</a:t>
            </a:r>
            <a:endParaRPr lang="en-US" sz="16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C:\Documents and Settings\staff.hollisl\Local Settings\Temporary Internet Files\Content.IE5\349A1ZAL\MCj042417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3082164" cy="35172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417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MFL Expectations</vt:lpstr>
      <vt:lpstr>MFL Expectations</vt:lpstr>
      <vt:lpstr>Your teacher will: </vt:lpstr>
      <vt:lpstr>What might get you in trouble!</vt:lpstr>
      <vt:lpstr>Slide 5</vt:lpstr>
      <vt:lpstr>Slide 6</vt:lpstr>
      <vt:lpstr>MFL WEBSITES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MFL Expectations</dc:title>
  <dc:creator>staff.hollisl</dc:creator>
  <cp:lastModifiedBy>Jayne Pritzlaff</cp:lastModifiedBy>
  <cp:revision>20</cp:revision>
  <dcterms:created xsi:type="dcterms:W3CDTF">2009-07-21T13:05:13Z</dcterms:created>
  <dcterms:modified xsi:type="dcterms:W3CDTF">2009-07-21T13:28:39Z</dcterms:modified>
</cp:coreProperties>
</file>