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8"/>
  </p:notesMasterIdLst>
  <p:sldIdLst>
    <p:sldId id="257" r:id="rId2"/>
    <p:sldId id="267" r:id="rId3"/>
    <p:sldId id="268" r:id="rId4"/>
    <p:sldId id="263" r:id="rId5"/>
    <p:sldId id="269" r:id="rId6"/>
    <p:sldId id="26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C0099"/>
    <a:srgbClr val="33CC33"/>
    <a:srgbClr val="3333FF"/>
    <a:srgbClr val="FFFF00"/>
    <a:srgbClr val="FF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10" Type="http://schemas.openxmlformats.org/officeDocument/2006/relationships/presProps" Target="presProps.xml"/><Relationship Id="rId5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printerSettings" Target="printerSettings/printerSettings1.bin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F199D-899C-2241-BB5B-A7C444D37BFD}" type="datetimeFigureOut">
              <a:rPr lang="en-US" smtClean="0"/>
              <a:pPr/>
              <a:t>12/9/08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D3D8E-925B-3649-8C18-77719FAC1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herb powell – half brother.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75E5C49-6D5A-834B-8696-1ABD3FB66FFB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2FB28-D5FC-4F94-ACB9-A32327E548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FACF8-38B4-4F5C-B223-A1FE7AEA0A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69CDF-F8FD-4411-9F10-02A14B176D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C3C0E-D446-4523-A413-34292EBA1E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A3331-C437-462B-AF96-1F92141D6D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BAFD3-2EC6-4BC6-B291-3996FE5A5F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9E85AA-322A-473E-BB2F-DAF868590E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B9EE3-F54C-4C0A-8B2F-D0EB89AD17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16F34-813A-44CC-8C35-B6807435CD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E7EECB-956B-4A1E-8288-5A3F33FE30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45B4F-E3C4-4BC2-84EF-3DC8CBBDB2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5B20610-57E2-4676-9C79-38E81503811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2060"/>
                </a:solidFill>
              </a:rPr>
              <a:t>Was fehlt?</a:t>
            </a:r>
            <a:endParaRPr lang="en-US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713788" cy="4525963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GB" dirty="0" err="1" smtClean="0">
                <a:solidFill>
                  <a:srgbClr val="002060"/>
                </a:solidFill>
              </a:rPr>
              <a:t>Deine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 err="1" smtClean="0">
                <a:solidFill>
                  <a:srgbClr val="002060"/>
                </a:solidFill>
              </a:rPr>
              <a:t>Schwester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____ </a:t>
            </a:r>
            <a:r>
              <a:rPr lang="en-GB" dirty="0" err="1">
                <a:solidFill>
                  <a:srgbClr val="002060"/>
                </a:solidFill>
              </a:rPr>
              <a:t>lockige</a:t>
            </a:r>
            <a:r>
              <a:rPr lang="en-GB" dirty="0">
                <a:solidFill>
                  <a:srgbClr val="002060"/>
                </a:solidFill>
              </a:rPr>
              <a:t> _______ und </a:t>
            </a:r>
            <a:r>
              <a:rPr lang="en-GB" dirty="0" err="1">
                <a:solidFill>
                  <a:srgbClr val="002060"/>
                </a:solidFill>
              </a:rPr>
              <a:t>blaue</a:t>
            </a:r>
            <a:r>
              <a:rPr lang="en-GB" dirty="0">
                <a:solidFill>
                  <a:srgbClr val="002060"/>
                </a:solidFill>
              </a:rPr>
              <a:t> _____.</a:t>
            </a:r>
          </a:p>
          <a:p>
            <a:pPr marL="609600" indent="-609600">
              <a:buFontTx/>
              <a:buAutoNum type="arabicPeriod"/>
            </a:pPr>
            <a:r>
              <a:rPr lang="en-GB" dirty="0">
                <a:solidFill>
                  <a:srgbClr val="002060"/>
                </a:solidFill>
              </a:rPr>
              <a:t>___ </a:t>
            </a:r>
            <a:r>
              <a:rPr lang="en-GB" dirty="0" err="1">
                <a:solidFill>
                  <a:srgbClr val="002060"/>
                </a:solidFill>
              </a:rPr>
              <a:t>hei</a:t>
            </a:r>
            <a:r>
              <a:rPr lang="en-US" dirty="0" err="1">
                <a:solidFill>
                  <a:srgbClr val="002060"/>
                </a:solidFill>
                <a:cs typeface="Arial" charset="0"/>
              </a:rPr>
              <a:t>ßt</a:t>
            </a:r>
            <a:r>
              <a:rPr lang="en-US" dirty="0">
                <a:solidFill>
                  <a:srgbClr val="002060"/>
                </a:solidFill>
                <a:cs typeface="Arial" charset="0"/>
              </a:rPr>
              <a:t> Sylvia und </a:t>
            </a:r>
            <a:r>
              <a:rPr lang="en-US" dirty="0" err="1">
                <a:solidFill>
                  <a:srgbClr val="002060"/>
                </a:solidFill>
                <a:cs typeface="Arial" charset="0"/>
              </a:rPr>
              <a:t>ist</a:t>
            </a:r>
            <a:r>
              <a:rPr lang="en-US" dirty="0">
                <a:solidFill>
                  <a:srgbClr val="002060"/>
                </a:solidFill>
                <a:cs typeface="Arial" charset="0"/>
              </a:rPr>
              <a:t> elf ______ alt.</a:t>
            </a:r>
          </a:p>
          <a:p>
            <a:pPr marL="609600" indent="-609600">
              <a:buFontTx/>
              <a:buAutoNum type="arabicPeriod"/>
            </a:pPr>
            <a:r>
              <a:rPr lang="en-GB" dirty="0" err="1">
                <a:solidFill>
                  <a:srgbClr val="002060"/>
                </a:solidFill>
                <a:cs typeface="Arial" charset="0"/>
              </a:rPr>
              <a:t>Ich</a:t>
            </a:r>
            <a:r>
              <a:rPr lang="en-GB" dirty="0">
                <a:solidFill>
                  <a:srgbClr val="002060"/>
                </a:solidFill>
                <a:cs typeface="Arial" charset="0"/>
              </a:rPr>
              <a:t> ______ in </a:t>
            </a:r>
            <a:r>
              <a:rPr lang="en-GB" dirty="0" smtClean="0">
                <a:solidFill>
                  <a:srgbClr val="002060"/>
                </a:solidFill>
                <a:cs typeface="Arial" charset="0"/>
              </a:rPr>
              <a:t>Halifax.</a:t>
            </a:r>
            <a:endParaRPr lang="en-GB" dirty="0">
              <a:solidFill>
                <a:srgbClr val="002060"/>
              </a:solidFill>
              <a:cs typeface="Arial" charset="0"/>
            </a:endParaRPr>
          </a:p>
          <a:p>
            <a:pPr marL="609600" indent="-609600">
              <a:buFontTx/>
              <a:buAutoNum type="arabicPeriod"/>
            </a:pPr>
            <a:r>
              <a:rPr lang="en-GB" dirty="0" smtClean="0">
                <a:solidFill>
                  <a:srgbClr val="002060"/>
                </a:solidFill>
                <a:cs typeface="Arial" charset="0"/>
              </a:rPr>
              <a:t>Mein </a:t>
            </a:r>
            <a:r>
              <a:rPr lang="en-GB" dirty="0" err="1" smtClean="0">
                <a:solidFill>
                  <a:srgbClr val="002060"/>
                </a:solidFill>
                <a:cs typeface="Arial" charset="0"/>
              </a:rPr>
              <a:t>Bruder</a:t>
            </a:r>
            <a:r>
              <a:rPr lang="en-GB" dirty="0" smtClean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GB" dirty="0">
                <a:solidFill>
                  <a:srgbClr val="002060"/>
                </a:solidFill>
                <a:cs typeface="Arial" charset="0"/>
              </a:rPr>
              <a:t>hat </a:t>
            </a:r>
            <a:r>
              <a:rPr lang="en-GB" dirty="0" err="1">
                <a:solidFill>
                  <a:srgbClr val="002060"/>
                </a:solidFill>
                <a:cs typeface="Arial" charset="0"/>
              </a:rPr>
              <a:t>lange</a:t>
            </a:r>
            <a:r>
              <a:rPr lang="en-GB" dirty="0">
                <a:solidFill>
                  <a:srgbClr val="002060"/>
                </a:solidFill>
                <a:cs typeface="Arial" charset="0"/>
              </a:rPr>
              <a:t>, ________, blonde </a:t>
            </a:r>
            <a:r>
              <a:rPr lang="en-GB" dirty="0" err="1">
                <a:solidFill>
                  <a:srgbClr val="002060"/>
                </a:solidFill>
                <a:cs typeface="Arial" charset="0"/>
              </a:rPr>
              <a:t>Haare</a:t>
            </a:r>
            <a:r>
              <a:rPr lang="en-GB" dirty="0">
                <a:solidFill>
                  <a:srgbClr val="002060"/>
                </a:solidFill>
                <a:cs typeface="Arial" charset="0"/>
              </a:rPr>
              <a:t>.</a:t>
            </a:r>
          </a:p>
          <a:p>
            <a:pPr marL="609600" indent="-609600">
              <a:buFontTx/>
              <a:buAutoNum type="arabicPeriod"/>
            </a:pPr>
            <a:r>
              <a:rPr lang="en-GB" dirty="0" err="1">
                <a:solidFill>
                  <a:srgbClr val="002060"/>
                </a:solidFill>
                <a:cs typeface="Arial" charset="0"/>
              </a:rPr>
              <a:t>Meine</a:t>
            </a:r>
            <a:r>
              <a:rPr lang="en-GB" dirty="0">
                <a:solidFill>
                  <a:srgbClr val="002060"/>
                </a:solidFill>
                <a:cs typeface="Arial" charset="0"/>
              </a:rPr>
              <a:t> ________ </a:t>
            </a:r>
            <a:r>
              <a:rPr lang="en-GB" dirty="0" err="1">
                <a:solidFill>
                  <a:srgbClr val="002060"/>
                </a:solidFill>
                <a:cs typeface="Arial" charset="0"/>
              </a:rPr>
              <a:t>ist</a:t>
            </a:r>
            <a:r>
              <a:rPr lang="en-GB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cs typeface="Arial" charset="0"/>
              </a:rPr>
              <a:t>klein</a:t>
            </a:r>
            <a:r>
              <a:rPr lang="en-GB" dirty="0" smtClean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GB" dirty="0">
                <a:solidFill>
                  <a:srgbClr val="002060"/>
                </a:solidFill>
                <a:cs typeface="Arial" charset="0"/>
              </a:rPr>
              <a:t>und </a:t>
            </a:r>
            <a:r>
              <a:rPr lang="en-GB" dirty="0" err="1" smtClean="0">
                <a:solidFill>
                  <a:srgbClr val="002060"/>
                </a:solidFill>
                <a:cs typeface="Arial" charset="0"/>
              </a:rPr>
              <a:t>schlank</a:t>
            </a:r>
            <a:r>
              <a:rPr lang="en-GB" dirty="0" smtClean="0">
                <a:solidFill>
                  <a:srgbClr val="002060"/>
                </a:solidFill>
                <a:cs typeface="Arial" charset="0"/>
              </a:rPr>
              <a:t>.</a:t>
            </a:r>
            <a:endParaRPr lang="en-US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038600" y="1524000"/>
            <a:ext cx="1079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dirty="0">
                <a:solidFill>
                  <a:srgbClr val="CC0099"/>
                </a:solidFill>
                <a:latin typeface="Comic Sans MS" pitchFamily="66" charset="0"/>
              </a:rPr>
              <a:t>hat</a:t>
            </a:r>
            <a:endParaRPr lang="en-US" sz="3200" dirty="0">
              <a:solidFill>
                <a:srgbClr val="CC0099"/>
              </a:solidFill>
              <a:latin typeface="Comic Sans MS" pitchFamily="66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553200" y="1600200"/>
            <a:ext cx="1368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dirty="0" err="1">
                <a:solidFill>
                  <a:srgbClr val="CC0099"/>
                </a:solidFill>
                <a:latin typeface="Comic Sans MS" pitchFamily="66" charset="0"/>
              </a:rPr>
              <a:t>Haare</a:t>
            </a:r>
            <a:endParaRPr lang="en-US" sz="3200" dirty="0">
              <a:solidFill>
                <a:srgbClr val="CC0099"/>
              </a:solidFill>
              <a:latin typeface="Comic Sans MS" pitchFamily="66" charset="0"/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743200" y="1981200"/>
            <a:ext cx="1368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dirty="0" err="1">
                <a:solidFill>
                  <a:srgbClr val="CC0099"/>
                </a:solidFill>
                <a:latin typeface="Comic Sans MS" pitchFamily="66" charset="0"/>
              </a:rPr>
              <a:t>Augen</a:t>
            </a:r>
            <a:endParaRPr lang="en-US" sz="3200" dirty="0">
              <a:solidFill>
                <a:srgbClr val="CC0099"/>
              </a:solidFill>
              <a:latin typeface="Comic Sans MS" pitchFamily="66" charset="0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914400" y="2667000"/>
            <a:ext cx="1368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dirty="0" err="1">
                <a:solidFill>
                  <a:srgbClr val="CC0099"/>
                </a:solidFill>
                <a:latin typeface="Comic Sans MS" pitchFamily="66" charset="0"/>
              </a:rPr>
              <a:t>Sie</a:t>
            </a:r>
            <a:endParaRPr lang="en-US" sz="3200" dirty="0">
              <a:solidFill>
                <a:srgbClr val="CC0099"/>
              </a:solidFill>
              <a:latin typeface="Comic Sans MS" pitchFamily="66" charset="0"/>
            </a:endParaRP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5791200" y="2667000"/>
            <a:ext cx="1368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dirty="0" err="1">
                <a:solidFill>
                  <a:srgbClr val="CC0099"/>
                </a:solidFill>
                <a:latin typeface="Comic Sans MS" pitchFamily="66" charset="0"/>
              </a:rPr>
              <a:t>Jahre</a:t>
            </a:r>
            <a:endParaRPr lang="en-US" sz="3200" dirty="0">
              <a:solidFill>
                <a:srgbClr val="CC0099"/>
              </a:solidFill>
              <a:latin typeface="Comic Sans MS" pitchFamily="66" charset="0"/>
            </a:endParaRP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600200" y="3276600"/>
            <a:ext cx="1368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dirty="0" err="1">
                <a:solidFill>
                  <a:srgbClr val="CC0099"/>
                </a:solidFill>
                <a:latin typeface="Comic Sans MS" pitchFamily="66" charset="0"/>
              </a:rPr>
              <a:t>wohne</a:t>
            </a:r>
            <a:endParaRPr lang="en-US" sz="3200" dirty="0">
              <a:solidFill>
                <a:srgbClr val="CC0099"/>
              </a:solidFill>
              <a:latin typeface="Comic Sans MS" pitchFamily="66" charset="0"/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334000" y="3810000"/>
            <a:ext cx="1512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dirty="0" err="1">
                <a:solidFill>
                  <a:srgbClr val="CC0099"/>
                </a:solidFill>
                <a:latin typeface="Comic Sans MS" pitchFamily="66" charset="0"/>
              </a:rPr>
              <a:t>lockige</a:t>
            </a:r>
            <a:endParaRPr lang="en-US" sz="3200" dirty="0">
              <a:solidFill>
                <a:srgbClr val="CC0099"/>
              </a:solidFill>
              <a:latin typeface="Comic Sans MS" pitchFamily="66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2286000" y="4876800"/>
            <a:ext cx="1582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dirty="0">
                <a:solidFill>
                  <a:srgbClr val="CC0099"/>
                </a:solidFill>
                <a:latin typeface="Comic Sans MS" pitchFamily="66" charset="0"/>
              </a:rPr>
              <a:t>Mutter</a:t>
            </a:r>
            <a:endParaRPr lang="en-US" sz="3200" dirty="0">
              <a:solidFill>
                <a:srgbClr val="CC00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/>
      <p:bldP spid="3081" grpId="0"/>
      <p:bldP spid="3082" grpId="0"/>
      <p:bldP spid="3083" grpId="0"/>
      <p:bldP spid="3084" grpId="0"/>
      <p:bldP spid="3085" grpId="0"/>
      <p:bldP spid="30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 descr="selma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3124200"/>
            <a:ext cx="1608138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8" descr="Herb_powell-1-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3429000"/>
            <a:ext cx="2057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5" descr="mona-simpson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2286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6" descr="abe_simpson3.g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95600" y="228600"/>
            <a:ext cx="1824038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9" descr="simp2006_marge_f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3505200"/>
            <a:ext cx="18605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10" descr="6a00d8341c0fed53ef00e54f3119fa8834-800wi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228600"/>
            <a:ext cx="201453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1000" y="2819400"/>
            <a:ext cx="22098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/>
              <a:t>der Vater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95600" y="6248400"/>
            <a:ext cx="22098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/>
              <a:t>der Onkel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895600" y="2286000"/>
            <a:ext cx="29718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/>
              <a:t>der Opa/Großvater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04800" y="6248400"/>
            <a:ext cx="22098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/>
              <a:t>die Mutter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248400" y="6248400"/>
            <a:ext cx="22098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/>
              <a:t>die Tante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867400" y="2286000"/>
            <a:ext cx="29718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/>
              <a:t>die Oma/Großmutter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800" dirty="0" err="1" smtClean="0"/>
              <a:t>Wie</a:t>
            </a:r>
            <a:r>
              <a:rPr lang="en-US" sz="3800" dirty="0" smtClean="0"/>
              <a:t> </a:t>
            </a:r>
            <a:r>
              <a:rPr lang="en-US" sz="3800" dirty="0" err="1" smtClean="0"/>
              <a:t>ist</a:t>
            </a:r>
            <a:r>
              <a:rPr lang="en-US" sz="3800" dirty="0" smtClean="0"/>
              <a:t> </a:t>
            </a:r>
            <a:r>
              <a:rPr lang="en-US" sz="3800" dirty="0" err="1" smtClean="0"/>
              <a:t>er/sie</a:t>
            </a:r>
            <a:r>
              <a:rPr lang="en-US" sz="3800" dirty="0" smtClean="0"/>
              <a:t>?   </a:t>
            </a:r>
            <a:r>
              <a:rPr lang="en-US" sz="3800" dirty="0" smtClean="0">
                <a:solidFill>
                  <a:schemeClr val="accent6"/>
                </a:solidFill>
              </a:rPr>
              <a:t>What is he/she like?</a:t>
            </a:r>
            <a:endParaRPr lang="en-US" sz="3800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687354"/>
            <a:ext cx="35052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 smtClean="0"/>
          </a:p>
          <a:p>
            <a:r>
              <a:rPr lang="en-US" sz="2800" dirty="0" err="1" smtClean="0"/>
              <a:t>lustig</a:t>
            </a:r>
            <a:r>
              <a:rPr lang="en-US" sz="2800" dirty="0" smtClean="0"/>
              <a:t> 	  = </a:t>
            </a:r>
          </a:p>
          <a:p>
            <a:r>
              <a:rPr lang="en-US" sz="2800" dirty="0" err="1" smtClean="0"/>
              <a:t>laut</a:t>
            </a:r>
            <a:r>
              <a:rPr lang="en-US" sz="2800" dirty="0" smtClean="0"/>
              <a:t> 		  =</a:t>
            </a:r>
          </a:p>
          <a:p>
            <a:r>
              <a:rPr lang="en-US" sz="2800" dirty="0" err="1" smtClean="0"/>
              <a:t>ruhig</a:t>
            </a:r>
            <a:r>
              <a:rPr lang="en-US" sz="2800" dirty="0" smtClean="0"/>
              <a:t> 	  = </a:t>
            </a:r>
          </a:p>
          <a:p>
            <a:r>
              <a:rPr lang="en-US" sz="2800" dirty="0" err="1" smtClean="0"/>
              <a:t>schüchtern</a:t>
            </a:r>
            <a:r>
              <a:rPr lang="en-US" sz="2800" dirty="0" smtClean="0"/>
              <a:t>   = </a:t>
            </a:r>
          </a:p>
          <a:p>
            <a:r>
              <a:rPr lang="en-US" sz="2800" dirty="0" smtClean="0"/>
              <a:t>intelligent 	  = </a:t>
            </a:r>
          </a:p>
          <a:p>
            <a:r>
              <a:rPr lang="en-US" sz="2800" dirty="0" err="1" smtClean="0"/>
              <a:t>sportlich</a:t>
            </a:r>
            <a:r>
              <a:rPr lang="en-US" sz="2800" dirty="0" smtClean="0"/>
              <a:t> 	  = </a:t>
            </a:r>
          </a:p>
          <a:p>
            <a:r>
              <a:rPr lang="en-US" sz="2800" dirty="0" err="1" smtClean="0"/>
              <a:t>musikalisch</a:t>
            </a:r>
            <a:r>
              <a:rPr lang="en-US" sz="2800" dirty="0" smtClean="0"/>
              <a:t>  = </a:t>
            </a:r>
          </a:p>
          <a:p>
            <a:r>
              <a:rPr lang="en-US" sz="2800" dirty="0" err="1" smtClean="0"/>
              <a:t>faul</a:t>
            </a:r>
            <a:r>
              <a:rPr lang="en-US" sz="2800" dirty="0" smtClean="0"/>
              <a:t>		  = </a:t>
            </a:r>
          </a:p>
          <a:p>
            <a:r>
              <a:rPr lang="en-US" sz="2800" dirty="0" err="1" smtClean="0"/>
              <a:t>launisch</a:t>
            </a:r>
            <a:r>
              <a:rPr lang="en-US" sz="2800" dirty="0" smtClean="0"/>
              <a:t> 	  =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708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Er</a:t>
            </a:r>
            <a:r>
              <a:rPr lang="en-US" sz="3200" dirty="0" smtClean="0"/>
              <a:t> </a:t>
            </a:r>
            <a:r>
              <a:rPr lang="en-US" sz="3200" dirty="0" err="1" smtClean="0"/>
              <a:t>ist</a:t>
            </a:r>
            <a:r>
              <a:rPr lang="en-US" sz="3200" dirty="0" smtClean="0"/>
              <a:t>… / </a:t>
            </a:r>
            <a:r>
              <a:rPr lang="en-US" sz="3200" dirty="0" err="1" smtClean="0"/>
              <a:t>Sie</a:t>
            </a:r>
            <a:r>
              <a:rPr lang="en-US" sz="3200" dirty="0" smtClean="0"/>
              <a:t> </a:t>
            </a:r>
            <a:r>
              <a:rPr lang="en-US" sz="3200" dirty="0" err="1" smtClean="0"/>
              <a:t>ist</a:t>
            </a:r>
            <a:r>
              <a:rPr lang="en-US" sz="3200" dirty="0" smtClean="0"/>
              <a:t>…	</a:t>
            </a:r>
            <a:r>
              <a:rPr lang="en-US" sz="3200" dirty="0" smtClean="0">
                <a:solidFill>
                  <a:schemeClr val="accent6"/>
                </a:solidFill>
              </a:rPr>
              <a:t>He is… / She is…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2133600"/>
            <a:ext cx="350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D2D8A"/>
                </a:solidFill>
              </a:rPr>
              <a:t>funny</a:t>
            </a:r>
          </a:p>
          <a:p>
            <a:r>
              <a:rPr lang="en-US" sz="2800" dirty="0" smtClean="0">
                <a:solidFill>
                  <a:srgbClr val="2D2D8A"/>
                </a:solidFill>
              </a:rPr>
              <a:t>loud</a:t>
            </a:r>
          </a:p>
          <a:p>
            <a:r>
              <a:rPr lang="en-US" sz="2800" dirty="0" smtClean="0">
                <a:solidFill>
                  <a:srgbClr val="2D2D8A"/>
                </a:solidFill>
              </a:rPr>
              <a:t>quiet</a:t>
            </a:r>
          </a:p>
          <a:p>
            <a:r>
              <a:rPr lang="en-US" sz="2800" dirty="0" smtClean="0">
                <a:solidFill>
                  <a:srgbClr val="2D2D8A"/>
                </a:solidFill>
              </a:rPr>
              <a:t>shy</a:t>
            </a:r>
          </a:p>
          <a:p>
            <a:r>
              <a:rPr lang="en-US" sz="2800" dirty="0" smtClean="0">
                <a:solidFill>
                  <a:srgbClr val="2D2D8A"/>
                </a:solidFill>
              </a:rPr>
              <a:t>intelligent</a:t>
            </a:r>
          </a:p>
          <a:p>
            <a:r>
              <a:rPr lang="en-US" sz="2800" dirty="0" smtClean="0">
                <a:solidFill>
                  <a:srgbClr val="2D2D8A"/>
                </a:solidFill>
              </a:rPr>
              <a:t>sporty</a:t>
            </a:r>
          </a:p>
          <a:p>
            <a:r>
              <a:rPr lang="en-US" sz="2800" dirty="0" smtClean="0">
                <a:solidFill>
                  <a:srgbClr val="2D2D8A"/>
                </a:solidFill>
              </a:rPr>
              <a:t>musical</a:t>
            </a:r>
          </a:p>
          <a:p>
            <a:r>
              <a:rPr lang="en-US" sz="2800" dirty="0" smtClean="0">
                <a:solidFill>
                  <a:srgbClr val="2D2D8A"/>
                </a:solidFill>
              </a:rPr>
              <a:t>lazy</a:t>
            </a:r>
          </a:p>
          <a:p>
            <a:r>
              <a:rPr lang="en-US" sz="2800" dirty="0" smtClean="0">
                <a:solidFill>
                  <a:srgbClr val="2D2D8A"/>
                </a:solidFill>
              </a:rPr>
              <a:t>moody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WordArt 3"/>
          <p:cNvSpPr>
            <a:spLocks noChangeArrowheads="1" noChangeShapeType="1" noTextEdit="1"/>
          </p:cNvSpPr>
          <p:nvPr/>
        </p:nvSpPr>
        <p:spPr bwMode="auto">
          <a:xfrm>
            <a:off x="539750" y="404813"/>
            <a:ext cx="3382963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Comic Sans MS"/>
              </a:rPr>
              <a:t>Wie bist du?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2627313" y="908050"/>
            <a:ext cx="6264275" cy="1727200"/>
          </a:xfrm>
          <a:prstGeom prst="wedgeEllipseCallout">
            <a:avLst>
              <a:gd name="adj1" fmla="val -53398"/>
              <a:gd name="adj2" fmla="val 611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3200" dirty="0" err="1">
                <a:latin typeface="Arial Rounded MT Bold" pitchFamily="34" charset="0"/>
              </a:rPr>
              <a:t>Ich</a:t>
            </a:r>
            <a:r>
              <a:rPr lang="en-GB" sz="3200" dirty="0">
                <a:latin typeface="Arial Rounded MT Bold" pitchFamily="34" charset="0"/>
              </a:rPr>
              <a:t> bin </a:t>
            </a:r>
            <a:r>
              <a:rPr lang="en-GB" sz="3200" dirty="0" err="1">
                <a:latin typeface="Arial Rounded MT Bold" pitchFamily="34" charset="0"/>
              </a:rPr>
              <a:t>sportlich</a:t>
            </a:r>
            <a:r>
              <a:rPr lang="en-GB" sz="3200" dirty="0">
                <a:latin typeface="Arial Rounded MT Bold" pitchFamily="34" charset="0"/>
              </a:rPr>
              <a:t> und</a:t>
            </a:r>
            <a:r>
              <a:rPr lang="en-GB" sz="3200" dirty="0" smtClean="0">
                <a:latin typeface="Arial Rounded MT Bold" pitchFamily="34" charset="0"/>
              </a:rPr>
              <a:t> intelligent, </a:t>
            </a:r>
            <a:r>
              <a:rPr lang="en-GB" sz="3200" dirty="0" err="1">
                <a:latin typeface="Arial Rounded MT Bold" pitchFamily="34" charset="0"/>
              </a:rPr>
              <a:t>aber</a:t>
            </a:r>
            <a:r>
              <a:rPr lang="en-GB" sz="3200" dirty="0">
                <a:latin typeface="Arial Rounded MT Bold" pitchFamily="34" charset="0"/>
              </a:rPr>
              <a:t> </a:t>
            </a:r>
            <a:r>
              <a:rPr lang="en-GB" sz="3200" dirty="0" err="1">
                <a:latin typeface="Arial Rounded MT Bold" pitchFamily="34" charset="0"/>
              </a:rPr>
              <a:t>auch</a:t>
            </a:r>
            <a:r>
              <a:rPr lang="en-GB" sz="3200" dirty="0">
                <a:latin typeface="Arial Rounded MT Bold" pitchFamily="34" charset="0"/>
              </a:rPr>
              <a:t> </a:t>
            </a:r>
            <a:r>
              <a:rPr lang="en-GB" sz="3200" dirty="0" err="1">
                <a:latin typeface="Arial Rounded MT Bold" pitchFamily="34" charset="0"/>
              </a:rPr>
              <a:t>laut</a:t>
            </a:r>
            <a:endParaRPr lang="en-US" sz="3200" dirty="0">
              <a:latin typeface="Arial Rounded MT Bold" pitchFamily="34" charset="0"/>
            </a:endParaRPr>
          </a:p>
        </p:txBody>
      </p:sp>
      <p:sp>
        <p:nvSpPr>
          <p:cNvPr id="11270" name="WordArt 6"/>
          <p:cNvSpPr>
            <a:spLocks noChangeArrowheads="1" noChangeShapeType="1" noTextEdit="1"/>
          </p:cNvSpPr>
          <p:nvPr/>
        </p:nvSpPr>
        <p:spPr bwMode="auto">
          <a:xfrm>
            <a:off x="323850" y="3284538"/>
            <a:ext cx="403225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Comic Sans MS"/>
              </a:rPr>
              <a:t>Wie ist dein Vater?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1116013" y="3860800"/>
            <a:ext cx="6985000" cy="2089150"/>
          </a:xfrm>
          <a:prstGeom prst="wedgeEllipseCallout">
            <a:avLst>
              <a:gd name="adj1" fmla="val 53319"/>
              <a:gd name="adj2" fmla="val 2849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3200" dirty="0" err="1">
                <a:solidFill>
                  <a:schemeClr val="bg1"/>
                </a:solidFill>
              </a:rPr>
              <a:t>Er</a:t>
            </a:r>
            <a:r>
              <a:rPr lang="en-GB" sz="3200" dirty="0">
                <a:solidFill>
                  <a:schemeClr val="bg1"/>
                </a:solidFill>
              </a:rPr>
              <a:t> </a:t>
            </a:r>
            <a:r>
              <a:rPr lang="en-GB" sz="3200" dirty="0" err="1">
                <a:solidFill>
                  <a:schemeClr val="bg1"/>
                </a:solidFill>
              </a:rPr>
              <a:t>ist</a:t>
            </a:r>
            <a:r>
              <a:rPr lang="en-GB" sz="3200" dirty="0">
                <a:solidFill>
                  <a:schemeClr val="bg1"/>
                </a:solidFill>
              </a:rPr>
              <a:t> </a:t>
            </a:r>
            <a:r>
              <a:rPr lang="en-GB" sz="3200" dirty="0" err="1">
                <a:solidFill>
                  <a:schemeClr val="bg1"/>
                </a:solidFill>
              </a:rPr>
              <a:t>ziemlich</a:t>
            </a:r>
            <a:r>
              <a:rPr lang="en-GB" sz="3200" dirty="0">
                <a:solidFill>
                  <a:schemeClr val="bg1"/>
                </a:solidFill>
              </a:rPr>
              <a:t> </a:t>
            </a:r>
            <a:r>
              <a:rPr lang="en-GB" sz="3200" dirty="0" err="1">
                <a:solidFill>
                  <a:schemeClr val="bg1"/>
                </a:solidFill>
              </a:rPr>
              <a:t>sch</a:t>
            </a:r>
            <a:r>
              <a:rPr lang="en-US" sz="3200" dirty="0" err="1">
                <a:solidFill>
                  <a:schemeClr val="bg1"/>
                </a:solidFill>
                <a:cs typeface="Arial" charset="0"/>
              </a:rPr>
              <a:t>üchtern</a:t>
            </a:r>
            <a:r>
              <a:rPr lang="en-US" sz="3200" dirty="0">
                <a:solidFill>
                  <a:schemeClr val="bg1"/>
                </a:solidFill>
                <a:cs typeface="Arial" charset="0"/>
              </a:rPr>
              <a:t> und </a:t>
            </a:r>
            <a:r>
              <a:rPr lang="en-US" sz="3200" dirty="0" err="1">
                <a:solidFill>
                  <a:schemeClr val="bg1"/>
                </a:solidFill>
                <a:cs typeface="Arial" charset="0"/>
              </a:rPr>
              <a:t>sehr</a:t>
            </a:r>
            <a:r>
              <a:rPr lang="en-US" sz="3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Arial" charset="0"/>
              </a:rPr>
              <a:t>faul</a:t>
            </a:r>
            <a:r>
              <a:rPr lang="en-US" sz="3200" dirty="0">
                <a:solidFill>
                  <a:schemeClr val="bg1"/>
                </a:solidFill>
                <a:cs typeface="Arial" charset="0"/>
              </a:rPr>
              <a:t>. </a:t>
            </a:r>
            <a:r>
              <a:rPr lang="en-US" sz="3200" dirty="0" err="1">
                <a:solidFill>
                  <a:schemeClr val="bg1"/>
                </a:solidFill>
                <a:cs typeface="Arial" charset="0"/>
              </a:rPr>
              <a:t>Er</a:t>
            </a:r>
            <a:r>
              <a:rPr lang="en-US" sz="3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Arial" charset="0"/>
              </a:rPr>
              <a:t>ist</a:t>
            </a:r>
            <a:r>
              <a:rPr lang="en-US" sz="3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Arial" charset="0"/>
              </a:rPr>
              <a:t>auch</a:t>
            </a:r>
            <a:r>
              <a:rPr lang="en-US" sz="3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Arial" charset="0"/>
              </a:rPr>
              <a:t>musikalisch</a:t>
            </a:r>
            <a:r>
              <a:rPr lang="en-US" sz="3200" dirty="0">
                <a:solidFill>
                  <a:schemeClr val="bg1"/>
                </a:solidFill>
                <a:cs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69" grpId="0" animBg="1"/>
      <p:bldP spid="11270" grpId="0" animBg="1"/>
      <p:bldP spid="112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0"/>
            <a:ext cx="8763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Addin</a:t>
            </a:r>
            <a:r>
              <a:rPr lang="en-US" sz="3600" dirty="0" smtClean="0"/>
              <a:t>g more </a:t>
            </a:r>
            <a:r>
              <a:rPr lang="en-US" sz="3600" smtClean="0"/>
              <a:t>detail</a:t>
            </a:r>
            <a:r>
              <a:rPr lang="en-US" sz="3600" smtClean="0"/>
              <a:t>…</a:t>
            </a:r>
          </a:p>
          <a:p>
            <a:endParaRPr lang="en-US" sz="3600" dirty="0" smtClean="0"/>
          </a:p>
          <a:p>
            <a:r>
              <a:rPr lang="en-US" sz="3000" dirty="0" smtClean="0"/>
              <a:t>To improve the level of my writing and make it more interesting, I can use the following 3 words: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err="1" smtClean="0"/>
              <a:t>nicht</a:t>
            </a:r>
            <a:r>
              <a:rPr lang="en-US" sz="3000" dirty="0" smtClean="0"/>
              <a:t>   	= not</a:t>
            </a:r>
            <a:endParaRPr lang="en-US" sz="3000" dirty="0" smtClean="0"/>
          </a:p>
          <a:p>
            <a:r>
              <a:rPr lang="en-US" sz="3000" dirty="0" err="1" smtClean="0"/>
              <a:t>sehr</a:t>
            </a:r>
            <a:r>
              <a:rPr lang="en-US" sz="3000" dirty="0" smtClean="0"/>
              <a:t> 	= very</a:t>
            </a:r>
            <a:endParaRPr lang="en-US" sz="3000" dirty="0" smtClean="0"/>
          </a:p>
          <a:p>
            <a:r>
              <a:rPr lang="en-US" sz="3000" dirty="0" err="1" smtClean="0"/>
              <a:t>ziemlich</a:t>
            </a:r>
            <a:r>
              <a:rPr lang="en-US" sz="3000" dirty="0" smtClean="0"/>
              <a:t>	= quite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err="1" smtClean="0"/>
              <a:t>Zum</a:t>
            </a:r>
            <a:r>
              <a:rPr lang="en-US" sz="3000" dirty="0" smtClean="0"/>
              <a:t> </a:t>
            </a:r>
            <a:r>
              <a:rPr lang="en-US" sz="3000" dirty="0" err="1" smtClean="0"/>
              <a:t>Beispiel</a:t>
            </a:r>
            <a:r>
              <a:rPr lang="en-US" sz="3000" dirty="0" smtClean="0"/>
              <a:t>: </a:t>
            </a:r>
          </a:p>
          <a:p>
            <a:r>
              <a:rPr lang="en-US" sz="3000" dirty="0" err="1" smtClean="0"/>
              <a:t>Er</a:t>
            </a:r>
            <a:r>
              <a:rPr lang="en-US" sz="3000" dirty="0" smtClean="0"/>
              <a:t> </a:t>
            </a:r>
            <a:r>
              <a:rPr lang="en-US" sz="3000" dirty="0" err="1" smtClean="0"/>
              <a:t>ist</a:t>
            </a:r>
            <a:r>
              <a:rPr lang="en-US" sz="3000" dirty="0" smtClean="0"/>
              <a:t> </a:t>
            </a:r>
            <a:r>
              <a:rPr lang="en-US" sz="3000" dirty="0" err="1" smtClean="0"/>
              <a:t>laut</a:t>
            </a:r>
            <a:r>
              <a:rPr lang="en-US" sz="3000" dirty="0" smtClean="0"/>
              <a:t> </a:t>
            </a:r>
            <a:r>
              <a:rPr lang="en-US" sz="3000" dirty="0" err="1" smtClean="0"/>
              <a:t>aber</a:t>
            </a:r>
            <a:r>
              <a:rPr lang="en-US" sz="3000" dirty="0" smtClean="0"/>
              <a:t> </a:t>
            </a:r>
            <a:r>
              <a:rPr lang="en-US" sz="3000" dirty="0" err="1" smtClean="0"/>
              <a:t>er</a:t>
            </a:r>
            <a:r>
              <a:rPr lang="en-US" sz="3000" dirty="0" smtClean="0"/>
              <a:t> </a:t>
            </a:r>
            <a:r>
              <a:rPr lang="en-US" sz="3000" dirty="0" err="1" smtClean="0"/>
              <a:t>ist</a:t>
            </a:r>
            <a:r>
              <a:rPr lang="en-US" sz="3000" dirty="0" smtClean="0"/>
              <a:t> </a:t>
            </a:r>
            <a:r>
              <a:rPr lang="en-US" sz="3000" dirty="0" err="1" smtClean="0"/>
              <a:t>nicht</a:t>
            </a:r>
            <a:r>
              <a:rPr lang="en-US" sz="3000" dirty="0" smtClean="0"/>
              <a:t> </a:t>
            </a:r>
            <a:r>
              <a:rPr lang="en-US" sz="3000" dirty="0" err="1" smtClean="0"/>
              <a:t>lustig</a:t>
            </a:r>
            <a:r>
              <a:rPr lang="en-US" sz="3000" dirty="0" smtClean="0"/>
              <a:t> =</a:t>
            </a:r>
          </a:p>
          <a:p>
            <a:r>
              <a:rPr lang="en-US" sz="3000" dirty="0" smtClean="0"/>
              <a:t>		</a:t>
            </a:r>
            <a:r>
              <a:rPr lang="en-US" sz="3000" dirty="0" smtClean="0"/>
              <a:t>He </a:t>
            </a:r>
            <a:r>
              <a:rPr lang="en-US" sz="3000" dirty="0" smtClean="0"/>
              <a:t>is loud but he is funny.</a:t>
            </a:r>
          </a:p>
          <a:p>
            <a:r>
              <a:rPr lang="en-US" sz="3000" dirty="0" err="1" smtClean="0"/>
              <a:t>Er</a:t>
            </a:r>
            <a:r>
              <a:rPr lang="en-US" sz="3000" dirty="0" smtClean="0"/>
              <a:t> </a:t>
            </a:r>
            <a:r>
              <a:rPr lang="en-US" sz="3000" dirty="0" err="1" smtClean="0"/>
              <a:t>ist</a:t>
            </a:r>
            <a:r>
              <a:rPr lang="en-US" sz="3000" dirty="0" smtClean="0"/>
              <a:t> </a:t>
            </a:r>
            <a:r>
              <a:rPr lang="en-US" sz="3000" dirty="0" err="1" smtClean="0"/>
              <a:t>sehr</a:t>
            </a:r>
            <a:r>
              <a:rPr lang="en-US" sz="3000" dirty="0" smtClean="0"/>
              <a:t> </a:t>
            </a:r>
            <a:r>
              <a:rPr lang="en-US" sz="3000" dirty="0" err="1" smtClean="0"/>
              <a:t>laut</a:t>
            </a:r>
            <a:r>
              <a:rPr lang="en-US" sz="3000" dirty="0" smtClean="0"/>
              <a:t> </a:t>
            </a:r>
            <a:r>
              <a:rPr lang="en-US" sz="3000" dirty="0" err="1" smtClean="0"/>
              <a:t>aber</a:t>
            </a:r>
            <a:r>
              <a:rPr lang="en-US" sz="3000" dirty="0" smtClean="0"/>
              <a:t> </a:t>
            </a:r>
            <a:r>
              <a:rPr lang="en-US" sz="3000" dirty="0" err="1" smtClean="0"/>
              <a:t>er</a:t>
            </a:r>
            <a:r>
              <a:rPr lang="en-US" sz="3000" dirty="0" smtClean="0"/>
              <a:t> </a:t>
            </a:r>
            <a:r>
              <a:rPr lang="en-US" sz="3000" dirty="0" err="1" smtClean="0"/>
              <a:t>ist</a:t>
            </a:r>
            <a:r>
              <a:rPr lang="en-US" sz="3000" dirty="0" smtClean="0"/>
              <a:t> </a:t>
            </a:r>
            <a:r>
              <a:rPr lang="en-US" sz="3000" dirty="0" err="1" smtClean="0"/>
              <a:t>ziemlich</a:t>
            </a:r>
            <a:r>
              <a:rPr lang="en-US" sz="3000" dirty="0" smtClean="0"/>
              <a:t> </a:t>
            </a:r>
            <a:r>
              <a:rPr lang="en-US" sz="3000" dirty="0" err="1" smtClean="0"/>
              <a:t>lustig</a:t>
            </a:r>
            <a:r>
              <a:rPr lang="en-US" sz="3000" dirty="0" smtClean="0"/>
              <a:t>  </a:t>
            </a:r>
            <a:r>
              <a:rPr lang="en-US" sz="3000" dirty="0" smtClean="0"/>
              <a:t>=</a:t>
            </a:r>
          </a:p>
          <a:p>
            <a:r>
              <a:rPr lang="en-US" sz="3000" dirty="0" smtClean="0"/>
              <a:t>		</a:t>
            </a:r>
            <a:r>
              <a:rPr lang="en-US" sz="3000" dirty="0" smtClean="0"/>
              <a:t>He </a:t>
            </a:r>
            <a:r>
              <a:rPr lang="en-US" sz="3000" dirty="0" smtClean="0"/>
              <a:t>is very loud but he is quite funny.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>
                <a:solidFill>
                  <a:schemeClr val="bg1"/>
                </a:solidFill>
              </a:rPr>
              <a:t>Recap!</a:t>
            </a:r>
            <a:endParaRPr lang="en-US" u="sng">
              <a:solidFill>
                <a:schemeClr val="bg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Can you list the 9 adjectives we learned at the start of the lesson?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</a:p>
          <a:p>
            <a:pPr marL="609600" indent="-609600">
              <a:buFontTx/>
              <a:buAutoNum type="arabicPeriod"/>
            </a:pPr>
            <a:r>
              <a:rPr lang="en-GB" dirty="0">
                <a:solidFill>
                  <a:srgbClr val="FFFF00"/>
                </a:solidFill>
              </a:rPr>
              <a:t>How do you ask someone what their personality is like? (3 words)</a:t>
            </a:r>
          </a:p>
          <a:p>
            <a:pPr marL="609600" indent="-609600">
              <a:buFontTx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List 5 words that you didn’t know before today.</a:t>
            </a:r>
          </a:p>
          <a:p>
            <a:pPr marL="609600" indent="-609600">
              <a:buFontTx/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299</Words>
  <Application>Microsoft Office PowerPoint</Application>
  <PresentationFormat>On-screen Show (4:3)</PresentationFormat>
  <Paragraphs>64</Paragraphs>
  <Slides>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Was fehlt?</vt:lpstr>
      <vt:lpstr>Slide 2</vt:lpstr>
      <vt:lpstr>Wie ist er/sie?   What is he/she like?</vt:lpstr>
      <vt:lpstr>Slide 4</vt:lpstr>
      <vt:lpstr>Slide 5</vt:lpstr>
      <vt:lpstr>Recap!</vt:lpstr>
    </vt:vector>
  </TitlesOfParts>
  <Company>Costello Technology College  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Dienstag den 31sten Januar</dc:title>
  <dc:creator>Eleanor Abrahams </dc:creator>
  <cp:lastModifiedBy>Jayne Pritzlaff</cp:lastModifiedBy>
  <cp:revision>21</cp:revision>
  <dcterms:created xsi:type="dcterms:W3CDTF">2008-12-09T11:47:28Z</dcterms:created>
  <dcterms:modified xsi:type="dcterms:W3CDTF">2008-12-09T12:12:16Z</dcterms:modified>
</cp:coreProperties>
</file>