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6" r:id="rId4"/>
    <p:sldId id="258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D39205-2C19-4C37-8B35-AC4E77BACCDA}" type="datetime1">
              <a:rPr lang="en-US"/>
              <a:pPr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00C9F-6904-4C69-A0CA-7AF563764E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45C229-DFBC-451E-8CF1-6536D809F5BD}" type="datetime1">
              <a:rPr lang="en-US"/>
              <a:pPr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D60DE-F9AB-4C21-A2F3-AC24165939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CAF17-9573-4EAC-980B-2DF8548AC43D}" type="datetime1">
              <a:rPr lang="en-US"/>
              <a:pPr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63E8A8-86C4-42C7-83F5-D85760CB65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101800-DCE5-4328-AA5B-80BFF48FB8D9}" type="datetime1">
              <a:rPr lang="en-US"/>
              <a:pPr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20D14-3551-4050-8EAC-C570B59958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E6E206-7966-4855-A206-2B4D0BDCAFE7}" type="datetime1">
              <a:rPr lang="en-US"/>
              <a:pPr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DE85B2-C571-44BC-8886-5670F90FEE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7295B0-9C36-46CA-82F0-22C7EACB139D}" type="datetime1">
              <a:rPr lang="en-US"/>
              <a:pPr/>
              <a:t>4/28/2009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FD89-A98F-436C-AE78-13F8FF7BAA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6D05C-260F-41D2-ACF0-6C5A0C553823}" type="datetime1">
              <a:rPr lang="en-US"/>
              <a:pPr/>
              <a:t>4/28/2009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F230C-DBA6-45A3-B1C7-F736418516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90E04D-E8AF-4FCF-BFA5-147F716888AE}" type="datetime1">
              <a:rPr lang="en-US"/>
              <a:pPr/>
              <a:t>4/28/2009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9B109-9989-461A-AB19-CBB0C9EFF1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24F91A-816E-4944-BA8E-5C1FBDA98484}" type="datetime1">
              <a:rPr lang="en-US"/>
              <a:pPr/>
              <a:t>4/28/2009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1429E-7F31-49A2-97FE-6021D0A7AB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08C011-9DF0-42A1-906E-979A1368AE0F}" type="datetime1">
              <a:rPr lang="en-US"/>
              <a:pPr/>
              <a:t>4/28/2009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6EF38-2CFF-46A2-B8EE-8B1F01E137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DD0F2-1B0D-4D9D-8ADD-8C00974FA830}" type="datetime1">
              <a:rPr lang="en-US"/>
              <a:pPr/>
              <a:t>4/28/2009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325576-67D6-453C-935B-CE5D2531F5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fld id="{85B41B78-C569-465B-B5C9-B52DCB0E17B6}" type="datetime1">
              <a:rPr lang="en-US"/>
              <a:pPr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fld id="{8C8E2E7A-1F86-4F30-B1BE-60F409B72C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8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7772400" cy="1470025"/>
          </a:xfrm>
        </p:spPr>
        <p:txBody>
          <a:bodyPr/>
          <a:lstStyle/>
          <a:p>
            <a:pPr algn="l"/>
            <a:r>
              <a:rPr lang="en-US" sz="3000" dirty="0" err="1" smtClean="0"/>
              <a:t>Dienstag</a:t>
            </a:r>
            <a:r>
              <a:rPr lang="en-US" sz="3000" dirty="0" smtClean="0"/>
              <a:t>, den 28. April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600200" y="2286000"/>
            <a:ext cx="6400800" cy="838200"/>
          </a:xfrm>
        </p:spPr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Kultur</a:t>
            </a:r>
            <a:r>
              <a:rPr lang="en-US" dirty="0" smtClean="0">
                <a:solidFill>
                  <a:srgbClr val="000000"/>
                </a:solidFill>
              </a:rPr>
              <a:t> in Deutschland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3886200"/>
            <a:ext cx="7391400" cy="211456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700" dirty="0">
                <a:latin typeface="Calibri" pitchFamily="-108" charset="0"/>
              </a:rPr>
              <a:t>Learning objective:  </a:t>
            </a:r>
            <a:endParaRPr lang="en-US" sz="2700" dirty="0" smtClean="0">
              <a:latin typeface="Calibri" pitchFamily="-10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700" dirty="0" smtClean="0">
                <a:latin typeface="Calibri" pitchFamily="-108" charset="0"/>
              </a:rPr>
              <a:t>To </a:t>
            </a:r>
            <a:r>
              <a:rPr lang="en-US" sz="2700" dirty="0">
                <a:latin typeface="Calibri" pitchFamily="-108" charset="0"/>
              </a:rPr>
              <a:t>be able to understand </a:t>
            </a:r>
            <a:r>
              <a:rPr lang="en-US" sz="2700" dirty="0" smtClean="0">
                <a:latin typeface="Calibri" pitchFamily="-108" charset="0"/>
              </a:rPr>
              <a:t>about culture in </a:t>
            </a:r>
            <a:r>
              <a:rPr lang="en-US" sz="2700" dirty="0">
                <a:latin typeface="Calibri" pitchFamily="-108" charset="0"/>
              </a:rPr>
              <a:t>Germany</a:t>
            </a:r>
            <a:r>
              <a:rPr lang="en-US" sz="2700" dirty="0" smtClean="0">
                <a:solidFill>
                  <a:srgbClr val="898989"/>
                </a:solidFill>
                <a:latin typeface="Calibri" pitchFamily="-10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700" dirty="0" smtClean="0">
                <a:solidFill>
                  <a:srgbClr val="898989"/>
                </a:solidFill>
                <a:latin typeface="Calibri" pitchFamily="-108" charset="0"/>
              </a:rPr>
              <a:t>To be able to understand what we mean by culture.</a:t>
            </a:r>
            <a:endParaRPr lang="en-US" sz="2700" dirty="0">
              <a:solidFill>
                <a:srgbClr val="898989"/>
              </a:solidFill>
              <a:latin typeface="Calibri" pitchFamily="-10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Architektur</a:t>
            </a:r>
            <a:r>
              <a:rPr lang="en-US" b="1" dirty="0" smtClean="0"/>
              <a:t>, </a:t>
            </a:r>
            <a:r>
              <a:rPr lang="en-US" b="1" dirty="0" err="1" smtClean="0"/>
              <a:t>Literatur</a:t>
            </a:r>
            <a:r>
              <a:rPr lang="en-US" b="1" dirty="0" smtClean="0"/>
              <a:t> </a:t>
            </a:r>
            <a:r>
              <a:rPr lang="en-US" b="1" dirty="0" err="1" smtClean="0"/>
              <a:t>oder</a:t>
            </a:r>
            <a:r>
              <a:rPr lang="en-US" b="1" dirty="0" smtClean="0"/>
              <a:t> </a:t>
            </a:r>
            <a:r>
              <a:rPr lang="en-US" b="1" dirty="0" err="1" smtClean="0"/>
              <a:t>Kunst</a:t>
            </a:r>
            <a:r>
              <a:rPr lang="en-US" b="1" dirty="0" smtClean="0"/>
              <a:t>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2800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dirty="0" err="1" smtClean="0"/>
              <a:t>Schlösser</a:t>
            </a:r>
            <a:r>
              <a:rPr lang="en-US" dirty="0" smtClean="0"/>
              <a:t>		</a:t>
            </a:r>
            <a:r>
              <a:rPr lang="en-US" dirty="0" err="1" smtClean="0"/>
              <a:t>Bücher</a:t>
            </a:r>
            <a:r>
              <a:rPr lang="en-US" dirty="0" smtClean="0"/>
              <a:t>		</a:t>
            </a:r>
            <a:r>
              <a:rPr lang="en-US" dirty="0" err="1" smtClean="0"/>
              <a:t>Fotografie</a:t>
            </a:r>
            <a:r>
              <a:rPr lang="en-US" dirty="0" smtClean="0"/>
              <a:t>		</a:t>
            </a:r>
            <a:r>
              <a:rPr lang="en-US" dirty="0" err="1" smtClean="0"/>
              <a:t>Dichter</a:t>
            </a:r>
            <a:r>
              <a:rPr lang="en-US" dirty="0" smtClean="0"/>
              <a:t>		</a:t>
            </a:r>
            <a:r>
              <a:rPr lang="en-US" dirty="0" err="1" smtClean="0"/>
              <a:t>Palais</a:t>
            </a:r>
            <a:r>
              <a:rPr lang="en-US" dirty="0" smtClean="0"/>
              <a:t>		</a:t>
            </a:r>
            <a:r>
              <a:rPr lang="en-US" dirty="0" err="1" smtClean="0"/>
              <a:t>Schriftsteller</a:t>
            </a:r>
            <a:r>
              <a:rPr lang="en-US" dirty="0" smtClean="0"/>
              <a:t>		Pop-Art	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dirty="0" err="1" smtClean="0"/>
              <a:t>Gemälde</a:t>
            </a:r>
            <a:r>
              <a:rPr lang="en-US" dirty="0" smtClean="0"/>
              <a:t>		</a:t>
            </a:r>
            <a:r>
              <a:rPr lang="en-US" dirty="0" err="1" smtClean="0"/>
              <a:t>Autobiorgrapfie</a:t>
            </a:r>
            <a:r>
              <a:rPr lang="en-US" dirty="0" smtClean="0"/>
              <a:t>		</a:t>
            </a:r>
            <a:r>
              <a:rPr lang="en-US" dirty="0" err="1" smtClean="0"/>
              <a:t>Skulptur</a:t>
            </a:r>
            <a:r>
              <a:rPr lang="en-US" dirty="0" smtClean="0"/>
              <a:t>	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Kirchen</a:t>
            </a:r>
            <a:r>
              <a:rPr lang="en-US" dirty="0" smtClean="0"/>
              <a:t>			</a:t>
            </a:r>
            <a:r>
              <a:rPr lang="en-US" dirty="0" err="1" smtClean="0"/>
              <a:t>Denkmäler</a:t>
            </a:r>
            <a:r>
              <a:rPr lang="en-US" dirty="0" smtClean="0"/>
              <a:t>				</a:t>
            </a:r>
            <a:r>
              <a:rPr lang="en-US" dirty="0" err="1" smtClean="0"/>
              <a:t>Poesie</a:t>
            </a:r>
            <a:endParaRPr lang="en-US" dirty="0" smtClean="0"/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dirty="0" smtClean="0"/>
              <a:t>Roman			</a:t>
            </a:r>
            <a:r>
              <a:rPr lang="en-US" dirty="0" err="1" smtClean="0"/>
              <a:t>Austellungen</a:t>
            </a:r>
            <a:r>
              <a:rPr lang="en-US" dirty="0" smtClean="0"/>
              <a:t>			</a:t>
            </a:r>
            <a:r>
              <a:rPr lang="en-US" dirty="0" err="1" smtClean="0"/>
              <a:t>Maler</a:t>
            </a: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mtClean="0">
              <a:solidFill>
                <a:srgbClr val="898989"/>
              </a:solidFill>
            </a:endParaRPr>
          </a:p>
        </p:txBody>
      </p:sp>
      <p:pic>
        <p:nvPicPr>
          <p:cNvPr id="4" name="Picture 3" descr="img0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700" y="1428736"/>
            <a:ext cx="3370878" cy="4219081"/>
          </a:xfrm>
          <a:prstGeom prst="rect">
            <a:avLst/>
          </a:prstGeom>
        </p:spPr>
      </p:pic>
      <p:pic>
        <p:nvPicPr>
          <p:cNvPr id="5" name="Picture 4" descr="unit 3 page 52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86124"/>
            <a:ext cx="4440038" cy="3043902"/>
          </a:xfrm>
          <a:prstGeom prst="rect">
            <a:avLst/>
          </a:prstGeom>
        </p:spPr>
      </p:pic>
      <p:pic>
        <p:nvPicPr>
          <p:cNvPr id="6" name="Picture 5" descr="unit 3 page 52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562" y="285728"/>
            <a:ext cx="3896787" cy="2852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Findet</a:t>
            </a:r>
            <a:r>
              <a:rPr lang="en-US" dirty="0" smtClean="0"/>
              <a:t> die </a:t>
            </a:r>
            <a:r>
              <a:rPr lang="en-US" dirty="0" err="1" smtClean="0"/>
              <a:t>Ausdrücken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Berlin offers </a:t>
            </a:r>
            <a:r>
              <a:rPr lang="en-US" sz="2600" dirty="0" smtClean="0"/>
              <a:t>something </a:t>
            </a:r>
            <a:r>
              <a:rPr lang="en-US" sz="2600" dirty="0" smtClean="0"/>
              <a:t>for everyone.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when it’s a question of culture.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... what I particularly like about Berlin.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that’s not really my taste.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it depends.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I’m not very keen 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too much like hard 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down to earth.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the atmosphere is great.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... think it totally boring.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Indefinite pronouns</a:t>
            </a:r>
          </a:p>
        </p:txBody>
      </p:sp>
      <p:sp>
        <p:nvSpPr>
          <p:cNvPr id="17449" name="TextBox 4"/>
          <p:cNvSpPr txBox="1">
            <a:spLocks noChangeArrowheads="1"/>
          </p:cNvSpPr>
          <p:nvPr/>
        </p:nvSpPr>
        <p:spPr bwMode="auto">
          <a:xfrm>
            <a:off x="762000" y="1447800"/>
            <a:ext cx="739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alibri" pitchFamily="-108" charset="0"/>
              </a:rPr>
              <a:t>Indefinite  </a:t>
            </a:r>
            <a:r>
              <a:rPr lang="en-US" dirty="0">
                <a:latin typeface="Calibri" pitchFamily="-108" charset="0"/>
              </a:rPr>
              <a:t>pronouns </a:t>
            </a:r>
            <a:r>
              <a:rPr lang="en-US" dirty="0" smtClean="0">
                <a:latin typeface="Calibri" pitchFamily="-108" charset="0"/>
              </a:rPr>
              <a:t>replace nouns and refer to something that is not definite, e.g. ‘someone’ or ‘something’.</a:t>
            </a:r>
            <a:endParaRPr lang="en-US" dirty="0">
              <a:latin typeface="Calibri" pitchFamily="-10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500306"/>
            <a:ext cx="445294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man				</a:t>
            </a:r>
            <a:r>
              <a:rPr lang="en-GB" dirty="0" smtClean="0">
                <a:solidFill>
                  <a:srgbClr val="FF0000"/>
                </a:solidFill>
              </a:rPr>
              <a:t>one, ‘you’</a:t>
            </a:r>
          </a:p>
          <a:p>
            <a:r>
              <a:rPr lang="en-GB" dirty="0" err="1" smtClean="0"/>
              <a:t>etwas</a:t>
            </a:r>
            <a:r>
              <a:rPr lang="en-GB" dirty="0" smtClean="0"/>
              <a:t>			</a:t>
            </a:r>
            <a:r>
              <a:rPr lang="en-GB" dirty="0" smtClean="0">
                <a:solidFill>
                  <a:srgbClr val="FF0000"/>
                </a:solidFill>
              </a:rPr>
              <a:t>something, anything</a:t>
            </a:r>
            <a:r>
              <a:rPr lang="en-GB" dirty="0" smtClean="0"/>
              <a:t>	</a:t>
            </a:r>
          </a:p>
          <a:p>
            <a:r>
              <a:rPr lang="en-GB" dirty="0" err="1"/>
              <a:t>n</a:t>
            </a:r>
            <a:r>
              <a:rPr lang="en-GB" dirty="0" err="1" smtClean="0"/>
              <a:t>ichts</a:t>
            </a:r>
            <a:r>
              <a:rPr lang="en-GB" dirty="0" smtClean="0"/>
              <a:t>			</a:t>
            </a:r>
            <a:r>
              <a:rPr lang="en-GB" dirty="0" smtClean="0">
                <a:solidFill>
                  <a:srgbClr val="FF0000"/>
                </a:solidFill>
              </a:rPr>
              <a:t>nothing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4942" y="2500306"/>
            <a:ext cx="303370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Never change </a:t>
            </a:r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576036"/>
            <a:ext cx="445294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niemand</a:t>
            </a:r>
            <a:r>
              <a:rPr lang="en-GB" dirty="0" smtClean="0"/>
              <a:t>/-en/-</a:t>
            </a:r>
            <a:r>
              <a:rPr lang="en-GB" dirty="0" err="1" smtClean="0"/>
              <a:t>em</a:t>
            </a: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no-one, nobody</a:t>
            </a:r>
          </a:p>
          <a:p>
            <a:r>
              <a:rPr lang="en-GB" dirty="0" err="1" smtClean="0"/>
              <a:t>jemand</a:t>
            </a:r>
            <a:r>
              <a:rPr lang="en-GB" dirty="0" smtClean="0"/>
              <a:t>/-en/-</a:t>
            </a:r>
            <a:r>
              <a:rPr lang="en-GB" dirty="0" err="1" smtClean="0"/>
              <a:t>em</a:t>
            </a: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someone, somebody, </a:t>
            </a:r>
            <a:r>
              <a:rPr lang="en-GB" dirty="0" smtClean="0"/>
              <a:t>					</a:t>
            </a:r>
            <a:r>
              <a:rPr lang="en-GB" dirty="0" smtClean="0">
                <a:solidFill>
                  <a:srgbClr val="FF0000"/>
                </a:solidFill>
              </a:rPr>
              <a:t>anyone, anybody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4942" y="3576036"/>
            <a:ext cx="303370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Take endings in accusative and dative.</a:t>
            </a:r>
          </a:p>
          <a:p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651766"/>
            <a:ext cx="445294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e</a:t>
            </a:r>
            <a:r>
              <a:rPr lang="en-GB" dirty="0" err="1" smtClean="0"/>
              <a:t>iner</a:t>
            </a:r>
            <a:r>
              <a:rPr lang="en-GB" dirty="0" smtClean="0"/>
              <a:t>/-en/-</a:t>
            </a:r>
            <a:r>
              <a:rPr lang="en-GB" dirty="0" err="1" smtClean="0"/>
              <a:t>em</a:t>
            </a:r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one, one of a group</a:t>
            </a:r>
            <a:r>
              <a:rPr lang="en-GB" dirty="0" smtClean="0"/>
              <a:t>	</a:t>
            </a:r>
          </a:p>
          <a:p>
            <a:r>
              <a:rPr lang="en-GB" dirty="0" err="1"/>
              <a:t>k</a:t>
            </a:r>
            <a:r>
              <a:rPr lang="en-GB" dirty="0" err="1" smtClean="0"/>
              <a:t>einer</a:t>
            </a:r>
            <a:r>
              <a:rPr lang="en-GB" dirty="0" smtClean="0"/>
              <a:t>/-en/-</a:t>
            </a:r>
            <a:r>
              <a:rPr lang="en-GB" dirty="0" err="1" smtClean="0"/>
              <a:t>em</a:t>
            </a: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no-one, nobody</a:t>
            </a:r>
          </a:p>
          <a:p>
            <a:r>
              <a:rPr lang="en-GB" dirty="0" err="1"/>
              <a:t>j</a:t>
            </a:r>
            <a:r>
              <a:rPr lang="en-GB" dirty="0" err="1" smtClean="0"/>
              <a:t>eder</a:t>
            </a:r>
            <a:r>
              <a:rPr lang="en-GB" dirty="0" smtClean="0"/>
              <a:t>/-en/-</a:t>
            </a:r>
            <a:r>
              <a:rPr lang="en-GB" dirty="0" err="1" smtClean="0"/>
              <a:t>em</a:t>
            </a:r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each, every, everyone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942" y="4651766"/>
            <a:ext cx="303370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Take the same endings as </a:t>
            </a:r>
            <a:r>
              <a:rPr lang="en-GB" b="1" dirty="0" err="1" smtClean="0"/>
              <a:t>dieser</a:t>
            </a:r>
            <a:r>
              <a:rPr lang="en-GB" b="1" dirty="0"/>
              <a:t> </a:t>
            </a:r>
            <a:r>
              <a:rPr lang="en-GB" b="1" dirty="0" smtClean="0"/>
              <a:t>(same pattern as </a:t>
            </a:r>
            <a:r>
              <a:rPr lang="en-GB" b="1" dirty="0" err="1" smtClean="0"/>
              <a:t>der</a:t>
            </a:r>
            <a:r>
              <a:rPr lang="en-GB" b="1" dirty="0" smtClean="0"/>
              <a:t>/die/das).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Übersetzungen</a:t>
            </a:r>
            <a:endParaRPr 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Translate into English.</a:t>
            </a:r>
          </a:p>
          <a:p>
            <a:pPr marL="514350" indent="-514350">
              <a:buFont typeface="Arial" charset="0"/>
              <a:buAutoNum type="alphaLcPeriod"/>
            </a:pPr>
            <a:r>
              <a:rPr lang="en-US" dirty="0" smtClean="0"/>
              <a:t>Man hat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Besucher</a:t>
            </a:r>
            <a:r>
              <a:rPr lang="en-US" dirty="0" smtClean="0"/>
              <a:t> </a:t>
            </a:r>
            <a:r>
              <a:rPr lang="en-US" dirty="0" err="1" smtClean="0"/>
              <a:t>erwartet</a:t>
            </a:r>
            <a:r>
              <a:rPr lang="en-US" dirty="0" smtClean="0"/>
              <a:t>.</a:t>
            </a:r>
          </a:p>
          <a:p>
            <a:pPr marL="514350" indent="-514350">
              <a:buFont typeface="Arial" charset="0"/>
              <a:buAutoNum type="alphaLcPeriod"/>
            </a:pPr>
            <a:r>
              <a:rPr lang="en-US" dirty="0" err="1" smtClean="0"/>
              <a:t>Jemand</a:t>
            </a:r>
            <a:r>
              <a:rPr lang="en-US" dirty="0" smtClean="0"/>
              <a:t> hat </a:t>
            </a:r>
            <a:r>
              <a:rPr lang="en-US" dirty="0" err="1" smtClean="0"/>
              <a:t>mir</a:t>
            </a:r>
            <a:r>
              <a:rPr lang="en-US" dirty="0" smtClean="0"/>
              <a:t> das </a:t>
            </a:r>
            <a:r>
              <a:rPr lang="en-US" dirty="0" err="1" smtClean="0"/>
              <a:t>Bild</a:t>
            </a:r>
            <a:r>
              <a:rPr lang="en-US" dirty="0" smtClean="0"/>
              <a:t> in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Zeitung</a:t>
            </a:r>
            <a:r>
              <a:rPr lang="en-US" dirty="0" smtClean="0"/>
              <a:t> </a:t>
            </a:r>
            <a:r>
              <a:rPr lang="en-US" dirty="0" err="1" smtClean="0"/>
              <a:t>gezeigt</a:t>
            </a:r>
            <a:r>
              <a:rPr lang="en-US" dirty="0" smtClean="0"/>
              <a:t>.</a:t>
            </a:r>
          </a:p>
          <a:p>
            <a:pPr marL="514350" indent="-514350">
              <a:buFont typeface="Arial" charset="0"/>
              <a:buAutoNum type="alphaLcPeriod"/>
            </a:pP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hat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niemand</a:t>
            </a:r>
            <a:r>
              <a:rPr lang="en-US" dirty="0" smtClean="0"/>
              <a:t> das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Buch</a:t>
            </a:r>
            <a:r>
              <a:rPr lang="en-US" dirty="0" smtClean="0"/>
              <a:t> </a:t>
            </a:r>
            <a:r>
              <a:rPr lang="en-US" dirty="0" err="1" smtClean="0"/>
              <a:t>gelesen</a:t>
            </a:r>
            <a:r>
              <a:rPr lang="en-US" dirty="0" smtClean="0"/>
              <a:t>.</a:t>
            </a:r>
          </a:p>
          <a:p>
            <a:pPr marL="514350" indent="-514350">
              <a:buFont typeface="Arial" charset="0"/>
              <a:buAutoNum type="alphaLcPeriod"/>
            </a:pP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muss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lesen</a:t>
            </a:r>
            <a:r>
              <a:rPr lang="en-US" dirty="0" smtClean="0"/>
              <a:t>.</a:t>
            </a:r>
          </a:p>
          <a:p>
            <a:pPr marL="514350" indent="-514350">
              <a:buFont typeface="Arial" charset="0"/>
              <a:buAutoNum type="alphaLcPeriod"/>
            </a:pPr>
            <a:r>
              <a:rPr lang="en-US" dirty="0" err="1" smtClean="0"/>
              <a:t>Keinem</a:t>
            </a:r>
            <a:r>
              <a:rPr lang="en-US" dirty="0" smtClean="0"/>
              <a:t> </a:t>
            </a:r>
            <a:r>
              <a:rPr lang="en-US" dirty="0" err="1" smtClean="0"/>
              <a:t>gefällt</a:t>
            </a:r>
            <a:r>
              <a:rPr lang="en-US" dirty="0" smtClean="0"/>
              <a:t> das </a:t>
            </a:r>
            <a:r>
              <a:rPr lang="en-US" dirty="0" err="1" smtClean="0"/>
              <a:t>neue</a:t>
            </a:r>
            <a:r>
              <a:rPr lang="en-US" dirty="0" smtClean="0"/>
              <a:t> U-</a:t>
            </a:r>
            <a:r>
              <a:rPr lang="en-US" dirty="0" err="1" smtClean="0"/>
              <a:t>Bahn</a:t>
            </a:r>
            <a:r>
              <a:rPr lang="en-US" dirty="0" smtClean="0"/>
              <a:t> Kino.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Lückenausfüllung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r>
              <a:rPr lang="en-US" sz="3000" dirty="0" smtClean="0"/>
              <a:t>_____ </a:t>
            </a:r>
            <a:r>
              <a:rPr lang="en-US" sz="3000" dirty="0" err="1" smtClean="0"/>
              <a:t>wird</a:t>
            </a:r>
            <a:r>
              <a:rPr lang="en-US" sz="3000" dirty="0" smtClean="0"/>
              <a:t> </a:t>
            </a:r>
            <a:r>
              <a:rPr lang="en-US" sz="3000" dirty="0" err="1" smtClean="0"/>
              <a:t>sich</a:t>
            </a:r>
            <a:r>
              <a:rPr lang="en-US" sz="3000" dirty="0" smtClean="0"/>
              <a:t> in Berlin </a:t>
            </a:r>
            <a:r>
              <a:rPr lang="en-US" sz="3000" dirty="0" err="1" smtClean="0"/>
              <a:t>langweilen</a:t>
            </a:r>
            <a:r>
              <a:rPr lang="en-US" sz="3000" dirty="0" smtClean="0"/>
              <a:t>.</a:t>
            </a:r>
          </a:p>
          <a:p>
            <a:pPr marL="514350" indent="-514350">
              <a:buAutoNum type="alphaLcPeriod"/>
            </a:pPr>
            <a:r>
              <a:rPr lang="en-US" sz="3000" dirty="0" smtClean="0"/>
              <a:t>In </a:t>
            </a:r>
            <a:r>
              <a:rPr lang="en-US" sz="3000" dirty="0" err="1" smtClean="0"/>
              <a:t>dieser</a:t>
            </a:r>
            <a:r>
              <a:rPr lang="en-US" sz="3000" dirty="0" smtClean="0"/>
              <a:t> </a:t>
            </a:r>
            <a:r>
              <a:rPr lang="en-US" sz="3000" dirty="0" err="1" smtClean="0"/>
              <a:t>Stadt</a:t>
            </a:r>
            <a:r>
              <a:rPr lang="en-US" sz="3000" dirty="0" smtClean="0"/>
              <a:t> </a:t>
            </a:r>
            <a:r>
              <a:rPr lang="en-US" sz="3000" dirty="0" err="1" smtClean="0"/>
              <a:t>gibt</a:t>
            </a:r>
            <a:r>
              <a:rPr lang="en-US" sz="3000" dirty="0" smtClean="0"/>
              <a:t> </a:t>
            </a:r>
            <a:r>
              <a:rPr lang="en-US" sz="3000" dirty="0" err="1" smtClean="0"/>
              <a:t>es</a:t>
            </a:r>
            <a:r>
              <a:rPr lang="en-US" sz="3000" dirty="0" smtClean="0"/>
              <a:t> </a:t>
            </a:r>
            <a:r>
              <a:rPr lang="en-US" sz="3000" dirty="0" err="1" smtClean="0"/>
              <a:t>immer</a:t>
            </a:r>
            <a:r>
              <a:rPr lang="en-US" sz="3000" dirty="0" smtClean="0"/>
              <a:t> _____ </a:t>
            </a:r>
            <a:r>
              <a:rPr lang="en-US" sz="3000" dirty="0" err="1" smtClean="0"/>
              <a:t>zu</a:t>
            </a:r>
            <a:r>
              <a:rPr lang="en-US" sz="3000" dirty="0" smtClean="0"/>
              <a:t> </a:t>
            </a:r>
            <a:r>
              <a:rPr lang="en-US" sz="3000" dirty="0" err="1" smtClean="0"/>
              <a:t>tun</a:t>
            </a:r>
            <a:r>
              <a:rPr lang="en-US" sz="3000" dirty="0" smtClean="0"/>
              <a:t>.</a:t>
            </a:r>
          </a:p>
          <a:p>
            <a:pPr marL="514350" indent="-514350">
              <a:buAutoNum type="alphaLcPeriod"/>
            </a:pPr>
            <a:r>
              <a:rPr lang="en-US" sz="3000" dirty="0" err="1" smtClean="0"/>
              <a:t>Hier</a:t>
            </a:r>
            <a:r>
              <a:rPr lang="en-US" sz="3000" dirty="0" smtClean="0"/>
              <a:t> hat ____ </a:t>
            </a:r>
            <a:r>
              <a:rPr lang="en-US" sz="3000" dirty="0" err="1" smtClean="0"/>
              <a:t>ein</a:t>
            </a:r>
            <a:r>
              <a:rPr lang="en-US" sz="3000" dirty="0" smtClean="0"/>
              <a:t> </a:t>
            </a:r>
            <a:r>
              <a:rPr lang="en-US" sz="3000" dirty="0" err="1" smtClean="0"/>
              <a:t>Stück</a:t>
            </a:r>
            <a:r>
              <a:rPr lang="en-US" sz="3000" dirty="0" smtClean="0"/>
              <a:t> von Brecht </a:t>
            </a:r>
            <a:r>
              <a:rPr lang="en-US" sz="3000" dirty="0" err="1" smtClean="0"/>
              <a:t>uraufgeführt</a:t>
            </a:r>
            <a:r>
              <a:rPr lang="en-US" sz="3000" dirty="0" smtClean="0"/>
              <a:t>.</a:t>
            </a:r>
          </a:p>
          <a:p>
            <a:pPr marL="514350" indent="-514350">
              <a:buAutoNum type="alphaLcPeriod"/>
            </a:pPr>
            <a:r>
              <a:rPr lang="en-US" sz="3000" dirty="0" smtClean="0"/>
              <a:t>_____ </a:t>
            </a:r>
            <a:r>
              <a:rPr lang="en-US" sz="3000" dirty="0" err="1" smtClean="0"/>
              <a:t>der</a:t>
            </a:r>
            <a:r>
              <a:rPr lang="en-US" sz="3000" dirty="0" smtClean="0"/>
              <a:t> </a:t>
            </a:r>
            <a:r>
              <a:rPr lang="en-US" sz="3000" dirty="0" err="1" smtClean="0"/>
              <a:t>Museen</a:t>
            </a:r>
            <a:r>
              <a:rPr lang="en-US" sz="3000" dirty="0" smtClean="0"/>
              <a:t> </a:t>
            </a:r>
            <a:r>
              <a:rPr lang="en-US" sz="3000" dirty="0" err="1" smtClean="0"/>
              <a:t>ist</a:t>
            </a:r>
            <a:r>
              <a:rPr lang="en-US" sz="3000" dirty="0" smtClean="0"/>
              <a:t> auf </a:t>
            </a:r>
            <a:r>
              <a:rPr lang="en-US" sz="3000" dirty="0" err="1" smtClean="0"/>
              <a:t>antike</a:t>
            </a:r>
            <a:r>
              <a:rPr lang="en-US" sz="3000" dirty="0" smtClean="0"/>
              <a:t> </a:t>
            </a:r>
            <a:r>
              <a:rPr lang="en-US" sz="3000" dirty="0" err="1" smtClean="0"/>
              <a:t>Kunst</a:t>
            </a:r>
            <a:r>
              <a:rPr lang="en-US" sz="3000" dirty="0" smtClean="0"/>
              <a:t> </a:t>
            </a:r>
            <a:r>
              <a:rPr lang="en-US" sz="3000" dirty="0" err="1" smtClean="0"/>
              <a:t>spezialisiert</a:t>
            </a:r>
            <a:r>
              <a:rPr lang="en-US" sz="3000" dirty="0" smtClean="0"/>
              <a:t>.</a:t>
            </a:r>
          </a:p>
          <a:p>
            <a:pPr marL="514350" indent="-514350">
              <a:buAutoNum type="alphaLcPeriod"/>
            </a:pPr>
            <a:r>
              <a:rPr lang="en-US" sz="3000" dirty="0" err="1" smtClean="0"/>
              <a:t>Gestern</a:t>
            </a:r>
            <a:r>
              <a:rPr lang="en-US" sz="3000" dirty="0" smtClean="0"/>
              <a:t> </a:t>
            </a:r>
            <a:r>
              <a:rPr lang="en-US" sz="3000" dirty="0" err="1" smtClean="0"/>
              <a:t>habe</a:t>
            </a:r>
            <a:r>
              <a:rPr lang="en-US" sz="3000" dirty="0" smtClean="0"/>
              <a:t> </a:t>
            </a:r>
            <a:r>
              <a:rPr lang="en-US" sz="3000" dirty="0" err="1" smtClean="0"/>
              <a:t>ich</a:t>
            </a:r>
            <a:r>
              <a:rPr lang="en-US" sz="3000" dirty="0" smtClean="0"/>
              <a:t> _____ </a:t>
            </a:r>
            <a:r>
              <a:rPr lang="en-US" sz="3000" dirty="0" err="1" smtClean="0"/>
              <a:t>getroffen</a:t>
            </a:r>
            <a:r>
              <a:rPr lang="en-US" sz="3000" dirty="0" smtClean="0"/>
              <a:t>, </a:t>
            </a:r>
            <a:r>
              <a:rPr lang="en-US" sz="3000" dirty="0" err="1" smtClean="0"/>
              <a:t>der</a:t>
            </a:r>
            <a:r>
              <a:rPr lang="en-US" sz="3000" dirty="0" smtClean="0"/>
              <a:t> </a:t>
            </a:r>
            <a:r>
              <a:rPr lang="en-US" sz="3000" dirty="0" err="1" smtClean="0"/>
              <a:t>Konzertpianist</a:t>
            </a:r>
            <a:r>
              <a:rPr lang="en-US" sz="3000" dirty="0" smtClean="0"/>
              <a:t> </a:t>
            </a:r>
            <a:r>
              <a:rPr lang="en-US" sz="3000" dirty="0" err="1" smtClean="0"/>
              <a:t>ist</a:t>
            </a:r>
            <a:r>
              <a:rPr lang="en-US" sz="3000" dirty="0" smtClean="0"/>
              <a:t>.</a:t>
            </a:r>
          </a:p>
          <a:p>
            <a:pPr marL="514350" indent="-514350">
              <a:buAutoNum type="alphaLcPeriod"/>
            </a:pPr>
            <a:r>
              <a:rPr lang="en-US" sz="3000" dirty="0" smtClean="0"/>
              <a:t>Von </a:t>
            </a:r>
            <a:r>
              <a:rPr lang="en-US" sz="3000" dirty="0" err="1" smtClean="0"/>
              <a:t>der</a:t>
            </a:r>
            <a:r>
              <a:rPr lang="en-US" sz="3000" dirty="0" smtClean="0"/>
              <a:t> Berliner </a:t>
            </a:r>
            <a:r>
              <a:rPr lang="en-US" sz="3000" dirty="0" err="1" smtClean="0"/>
              <a:t>Mauer</a:t>
            </a:r>
            <a:r>
              <a:rPr lang="en-US" sz="3000" dirty="0" smtClean="0"/>
              <a:t> </a:t>
            </a:r>
            <a:r>
              <a:rPr lang="en-US" sz="3000" dirty="0" err="1" smtClean="0"/>
              <a:t>existiert</a:t>
            </a:r>
            <a:r>
              <a:rPr lang="en-US" sz="3000" dirty="0" smtClean="0"/>
              <a:t> fast _____ </a:t>
            </a:r>
            <a:r>
              <a:rPr lang="en-US" sz="3000" dirty="0" err="1" smtClean="0"/>
              <a:t>mehr</a:t>
            </a:r>
            <a:r>
              <a:rPr lang="en-US" sz="3000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257</Words>
  <Application>Microsoft Macintosh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Dienstag, den 28. April</vt:lpstr>
      <vt:lpstr>Architektur, Literatur oder Kunst?</vt:lpstr>
      <vt:lpstr>Slide 3</vt:lpstr>
      <vt:lpstr>Findet die Ausdrücken</vt:lpstr>
      <vt:lpstr>Indefinite pronouns</vt:lpstr>
      <vt:lpstr>Übersetzungen</vt:lpstr>
      <vt:lpstr>Lückenausfüllung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Dienstag, den 21. April</dc:title>
  <dc:creator>Jayne Pritzlaff</dc:creator>
  <cp:lastModifiedBy>Beckfoot School</cp:lastModifiedBy>
  <cp:revision>9</cp:revision>
  <dcterms:created xsi:type="dcterms:W3CDTF">2009-04-19T16:17:45Z</dcterms:created>
  <dcterms:modified xsi:type="dcterms:W3CDTF">2009-04-28T08:09:58Z</dcterms:modified>
</cp:coreProperties>
</file>