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75" r:id="rId3"/>
    <p:sldId id="268" r:id="rId4"/>
    <p:sldId id="258" r:id="rId5"/>
    <p:sldId id="277" r:id="rId6"/>
    <p:sldId id="259" r:id="rId7"/>
    <p:sldId id="269" r:id="rId8"/>
    <p:sldId id="271" r:id="rId9"/>
    <p:sldId id="272" r:id="rId10"/>
    <p:sldId id="273" r:id="rId11"/>
    <p:sldId id="274" r:id="rId12"/>
    <p:sldId id="27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30F7-B05D-4D13-9C25-3E2C4742083A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D4DE-0E2B-46EA-9237-926AB6BC965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075E120-8188-4A27-BFCE-7F978AE75A2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FC9C-D3E3-45AC-BABF-FC216C219C66}" type="datetimeFigureOut">
              <a:rPr lang="en-US" smtClean="0"/>
              <a:pPr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3D2D7-A379-4F69-853A-F91CA36FD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gut.languageskills.co.uk/247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image" Target="../media/image11.gif"/><Relationship Id="rId2" Type="http://schemas.openxmlformats.org/officeDocument/2006/relationships/hyperlink" Target="http://www.northerngrid.org/ngflwebsite/cjearlyyears/EarlyYears/images/ttimages/houses/images/detached_jpg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ortherngrid.org/ngflwebsite/cjearlyyears/EarlyYears/images/ttimages/houses/images/terrace_jpg.jpg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hyperlink" Target="http://www.northerngrid.org/ngflwebsite/cjearlyyears/EarlyYears/images/ttimages/houses/images/semi_jpg.jpg" TargetMode="External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image" Target="../media/image13.png"/><Relationship Id="rId2" Type="http://schemas.openxmlformats.org/officeDocument/2006/relationships/hyperlink" Target="http://www.northerngrid.org/ngflwebsite/cjearlyyears/EarlyYears/images/ttimages/houses/images/detached_jpg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ortherngrid.org/ngflwebsite/cjearlyyears/EarlyYears/images/ttimages/houses/images/terrace_jpg.jpg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hyperlink" Target="http://www.northerngrid.org/ngflwebsite/cjearlyyears/EarlyYears/images/ttimages/houses/images/semi_jpg.jpg" TargetMode="External"/><Relationship Id="rId9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4.jpeg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hyperlink" Target="http://www.northerngrid.org/ngflwebsite/cjearlyyears/EarlyYears/images/ttimages/houses/images/detached_jpg.jpg" TargetMode="External"/><Relationship Id="rId5" Type="http://schemas.openxmlformats.org/officeDocument/2006/relationships/oleObject" Target="../embeddings/oleObject3.bin"/><Relationship Id="rId15" Type="http://schemas.openxmlformats.org/officeDocument/2006/relationships/hyperlink" Target="http://www.northerngrid.org/ngflwebsite/cjearlyyears/EarlyYears/images/ttimages/houses/images/semi_jpg.jpg" TargetMode="External"/><Relationship Id="rId10" Type="http://schemas.openxmlformats.org/officeDocument/2006/relationships/image" Target="../media/image6.jpeg"/><Relationship Id="rId4" Type="http://schemas.openxmlformats.org/officeDocument/2006/relationships/oleObject" Target="../embeddings/oleObject2.bin"/><Relationship Id="rId9" Type="http://schemas.openxmlformats.org/officeDocument/2006/relationships/hyperlink" Target="http://www.northerngrid.org/ngflwebsite/cjearlyyears/EarlyYears/images/ttimages/houses/images/terrace_jpg.jpg" TargetMode="Externa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http://www.northerngrid.org/ngflwebsite/cjearlyyears/EarlyYears/images/ttimages/houses/images/detached_jpg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ortherngrid.org/ngflwebsite/cjearlyyears/EarlyYears/images/ttimages/houses/images/terrace_jpg.jpg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hyperlink" Target="http://www.northerngrid.org/ngflwebsite/cjearlyyears/EarlyYears/images/ttimages/houses/images/semi_jpg.jpg" TargetMode="External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image" Target="../media/image11.gif"/><Relationship Id="rId2" Type="http://schemas.openxmlformats.org/officeDocument/2006/relationships/hyperlink" Target="http://www.northerngrid.org/ngflwebsite/cjearlyyears/EarlyYears/images/ttimages/houses/images/detached_jpg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ortherngrid.org/ngflwebsite/cjearlyyears/EarlyYears/images/ttimages/houses/images/terrace_jpg.jpg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hyperlink" Target="http://www.northerngrid.org/ngflwebsite/cjearlyyears/EarlyYears/images/ttimages/houses/images/semi_jpg.jpg" TargetMode="External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image" Target="../media/image12.gif"/><Relationship Id="rId2" Type="http://schemas.openxmlformats.org/officeDocument/2006/relationships/hyperlink" Target="http://www.northerngrid.org/ngflwebsite/cjearlyyears/EarlyYears/images/ttimages/houses/images/detached_jpg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ortherngrid.org/ngflwebsite/cjearlyyears/EarlyYears/images/ttimages/houses/images/terrace_jpg.jpg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hyperlink" Target="http://www.northerngrid.org/ngflwebsite/cjearlyyears/EarlyYears/images/ttimages/houses/images/semi_jpg.jpg" TargetMode="External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image" Target="../media/image11.gif"/><Relationship Id="rId2" Type="http://schemas.openxmlformats.org/officeDocument/2006/relationships/hyperlink" Target="http://www.northerngrid.org/ngflwebsite/cjearlyyears/EarlyYears/images/ttimages/houses/images/detached_jpg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ortherngrid.org/ngflwebsite/cjearlyyears/EarlyYears/images/ttimages/houses/images/terrace_jpg.jpg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hyperlink" Target="http://www.northerngrid.org/ngflwebsite/cjearlyyears/EarlyYears/images/ttimages/houses/images/semi_jpg.jpg" TargetMode="External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4339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95400"/>
            <a:ext cx="5459419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1472" y="5643578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How did you do in your </a:t>
            </a:r>
            <a:r>
              <a:rPr lang="en-GB" sz="2400" dirty="0" err="1" smtClean="0"/>
              <a:t>vocab</a:t>
            </a:r>
            <a:r>
              <a:rPr lang="en-GB" sz="2400" dirty="0" smtClean="0"/>
              <a:t> test?  </a:t>
            </a:r>
          </a:p>
          <a:p>
            <a:r>
              <a:rPr lang="en-GB" sz="2400" dirty="0" smtClean="0"/>
              <a:t>Have a look at your sheet to see where you can improve!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5181600" y="601980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auf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Bauerhof</a:t>
            </a:r>
            <a:endParaRPr lang="en-GB" sz="1800" dirty="0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676400" y="5867400"/>
            <a:ext cx="2385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Wohnwagen</a:t>
            </a:r>
            <a:endParaRPr lang="en-GB" sz="1800" dirty="0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477000" y="3886200"/>
            <a:ext cx="2018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einer</a:t>
            </a:r>
            <a:r>
              <a:rPr lang="en-GB" sz="1800" dirty="0" smtClean="0"/>
              <a:t> </a:t>
            </a:r>
            <a:r>
              <a:rPr lang="en-GB" sz="1800" dirty="0" err="1" smtClean="0"/>
              <a:t>Wohnung</a:t>
            </a:r>
            <a:endParaRPr lang="en-GB" sz="18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235075" y="1435100"/>
            <a:ext cx="23140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</a:t>
            </a:r>
            <a:endParaRPr lang="en-GB" sz="1800" dirty="0"/>
          </a:p>
          <a:p>
            <a:pPr algn="ctr"/>
            <a:r>
              <a:rPr lang="en-GB" dirty="0" err="1" smtClean="0"/>
              <a:t>e</a:t>
            </a:r>
            <a:r>
              <a:rPr lang="en-GB" sz="1800" dirty="0" err="1" smtClean="0"/>
              <a:t>inem</a:t>
            </a:r>
            <a:r>
              <a:rPr lang="en-GB" sz="1800" dirty="0" smtClean="0"/>
              <a:t> </a:t>
            </a:r>
            <a:r>
              <a:rPr lang="en-GB" sz="1800" dirty="0" err="1" smtClean="0"/>
              <a:t>Einfamilienhaus</a:t>
            </a:r>
            <a:endParaRPr lang="en-GB" sz="1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43000" y="152400"/>
            <a:ext cx="2667000" cy="1905000"/>
            <a:chOff x="96" y="96"/>
            <a:chExt cx="1680" cy="1200"/>
          </a:xfrm>
        </p:grpSpPr>
        <p:pic>
          <p:nvPicPr>
            <p:cNvPr id="9" name="Picture 10" descr="detached_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144"/>
              <a:ext cx="86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3" name="Rectangle 26"/>
            <p:cNvSpPr>
              <a:spLocks noChangeArrowheads="1"/>
            </p:cNvSpPr>
            <p:nvPr/>
          </p:nvSpPr>
          <p:spPr bwMode="auto">
            <a:xfrm>
              <a:off x="96" y="96"/>
              <a:ext cx="168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724400" y="1371600"/>
            <a:ext cx="23285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Doppelhaus</a:t>
            </a:r>
            <a:endParaRPr lang="en-GB" sz="1800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724400" y="152400"/>
            <a:ext cx="2362200" cy="1828800"/>
            <a:chOff x="2064" y="96"/>
            <a:chExt cx="1488" cy="1248"/>
          </a:xfrm>
        </p:grpSpPr>
        <p:pic>
          <p:nvPicPr>
            <p:cNvPr id="6170" name="Picture 11" descr="semi_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48" y="144"/>
              <a:ext cx="735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1" name="Rectangle 29"/>
            <p:cNvSpPr>
              <a:spLocks noChangeArrowheads="1"/>
            </p:cNvSpPr>
            <p:nvPr/>
          </p:nvSpPr>
          <p:spPr bwMode="auto">
            <a:xfrm>
              <a:off x="2064" y="96"/>
              <a:ext cx="1488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57200" y="3733800"/>
            <a:ext cx="2316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Reihenhaus</a:t>
            </a:r>
            <a:endParaRPr lang="en-GB" sz="1800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81000" y="2438400"/>
            <a:ext cx="2362200" cy="1905000"/>
            <a:chOff x="3936" y="144"/>
            <a:chExt cx="1488" cy="1200"/>
          </a:xfrm>
        </p:grpSpPr>
        <p:pic>
          <p:nvPicPr>
            <p:cNvPr id="10" name="Picture 12" descr="terrace_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80" y="192"/>
              <a:ext cx="11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9" name="Rectangle 33"/>
            <p:cNvSpPr>
              <a:spLocks noChangeArrowheads="1"/>
            </p:cNvSpPr>
            <p:nvPr/>
          </p:nvSpPr>
          <p:spPr bwMode="auto">
            <a:xfrm>
              <a:off x="3936" y="144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429000" y="3657600"/>
            <a:ext cx="2132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/>
              <a:t>einem</a:t>
            </a:r>
            <a:r>
              <a:rPr lang="en-GB" sz="1800" dirty="0"/>
              <a:t> Bungalow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429000" y="2286000"/>
            <a:ext cx="2057400" cy="2209800"/>
            <a:chOff x="192" y="2064"/>
            <a:chExt cx="1296" cy="1392"/>
          </a:xfrm>
        </p:grpSpPr>
        <p:pic>
          <p:nvPicPr>
            <p:cNvPr id="6166" name="Picture 13" descr="house_-_bungalo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6" y="2160"/>
              <a:ext cx="100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7" name="Rectangle 36"/>
            <p:cNvSpPr>
              <a:spLocks noChangeArrowheads="1"/>
            </p:cNvSpPr>
            <p:nvPr/>
          </p:nvSpPr>
          <p:spPr bwMode="auto">
            <a:xfrm>
              <a:off x="192" y="2064"/>
              <a:ext cx="129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477000" y="2133600"/>
            <a:ext cx="1981200" cy="2438400"/>
            <a:chOff x="1824" y="2112"/>
            <a:chExt cx="1248" cy="1536"/>
          </a:xfrm>
        </p:grpSpPr>
        <p:pic>
          <p:nvPicPr>
            <p:cNvPr id="11" name="Picture 14" descr="jba005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2208"/>
              <a:ext cx="654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Rectangle 42"/>
            <p:cNvSpPr>
              <a:spLocks noChangeArrowheads="1"/>
            </p:cNvSpPr>
            <p:nvPr/>
          </p:nvSpPr>
          <p:spPr bwMode="auto">
            <a:xfrm>
              <a:off x="1824" y="2112"/>
              <a:ext cx="124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676400" y="4648200"/>
            <a:ext cx="2362200" cy="1905000"/>
            <a:chOff x="3120" y="2160"/>
            <a:chExt cx="1488" cy="1200"/>
          </a:xfrm>
        </p:grpSpPr>
        <p:pic>
          <p:nvPicPr>
            <p:cNvPr id="12" name="Picture 15" descr="caravan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60" y="2256"/>
              <a:ext cx="960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3120" y="2160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181600" y="4648200"/>
            <a:ext cx="2209800" cy="2057400"/>
            <a:chOff x="4368" y="2880"/>
            <a:chExt cx="1392" cy="1296"/>
          </a:xfrm>
        </p:grpSpPr>
        <p:pic>
          <p:nvPicPr>
            <p:cNvPr id="6160" name="Picture 16" descr="mc4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560" y="2976"/>
              <a:ext cx="9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1" name="Rectangle 46"/>
            <p:cNvSpPr>
              <a:spLocks noChangeArrowheads="1"/>
            </p:cNvSpPr>
            <p:nvPr/>
          </p:nvSpPr>
          <p:spPr bwMode="auto">
            <a:xfrm>
              <a:off x="4368" y="2880"/>
              <a:ext cx="139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" name="Picture 29" descr="kid_clipart_boy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6248" y="6101598"/>
            <a:ext cx="642942" cy="756402"/>
          </a:xfrm>
          <a:prstGeom prst="rect">
            <a:avLst/>
          </a:prstGeom>
        </p:spPr>
      </p:pic>
      <p:pic>
        <p:nvPicPr>
          <p:cNvPr id="31" name="Picture 30" descr="kid_clipart_boy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0628" y="6101598"/>
            <a:ext cx="642942" cy="756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54117E-6 C -0.01094 -0.00857 -0.01893 -0.01689 -0.02552 -0.03169 C -0.02709 -0.04094 -0.03056 -0.0458 -0.03438 -0.05389 C -0.03715 -0.07147 -0.03316 -0.05736 -0.04184 -0.06962 C -0.05747 -0.09228 -0.04479 -0.0798 -0.05538 -0.08951 C -0.05816 -0.10107 -0.05556 -0.0939 -0.0658 -0.10755 C -0.07257 -0.11657 -0.08038 -0.13044 -0.0882 -0.13715 C -0.09011 -0.14108 -0.0908 -0.14733 -0.0941 -0.14895 C -0.09705 -0.15033 -0.10018 -0.15195 -0.10313 -0.15311 C -0.10452 -0.1538 -0.10747 -0.15519 -0.10747 -0.15519 C -0.11389 -0.15426 -0.12049 -0.15426 -0.12691 -0.15311 C -0.13715 -0.15172 -0.13941 -0.12813 -0.14184 -0.11726 C -0.14132 -0.10824 -0.14167 -0.09853 -0.14045 -0.08951 C -0.13889 -0.07771 -0.12205 -0.07147 -0.11493 -0.06962 C -0.10938 -0.06569 -0.10434 -0.0643 -0.09861 -0.06153 C -0.0882 -0.06222 -0.07761 -0.06176 -0.06719 -0.06384 C -0.06181 -0.06453 -0.05209 -0.07841 -0.04479 -0.08142 C -0.04132 -0.08465 -0.03698 -0.08673 -0.03438 -0.09136 C -0.03281 -0.09437 -0.03177 -0.09737 -0.02986 -0.09945 C -0.02639 -0.10362 -0.02205 -0.10616 -0.01806 -0.1094 C -0.01615 -0.11125 -0.01389 -0.11171 -0.01198 -0.11333 C -0.00886 -0.11564 -0.00313 -0.12142 -0.00313 -0.12142 C 0.00295 -0.13299 0.01788 -0.1508 0.0283 -0.15519 C 0.03646 -0.17161 0.04496 -0.19612 0.05955 -0.20306 C 0.06232 -0.20653 0.06614 -0.20884 0.06857 -0.21301 C 0.06962 -0.21439 0.06927 -0.21694 0.07014 -0.21856 C 0.07291 -0.22411 0.07812 -0.2322 0.08194 -0.23683 C 0.08906 -0.24469 0.09687 -0.25278 0.10434 -0.26065 C 0.10729 -0.27152 0.11302 -0.27799 0.11927 -0.28632 C 0.12083 -0.2884 0.12187 -0.29117 0.12378 -0.2921 C 0.12778 -0.29395 0.12951 -0.29418 0.13281 -0.29811 C 0.13594 -0.30181 0.13871 -0.30621 0.14166 -0.31014 C 0.1559 -0.32956 0.14427 -0.32401 0.1566 -0.32795 C 0.15816 -0.33003 0.15937 -0.33234 0.16111 -0.33396 C 0.16337 -0.33627 0.16632 -0.33743 0.16857 -0.33997 C 0.16996 -0.34159 0.17014 -0.34437 0.17153 -0.34598 C 0.17743 -0.35246 0.18923 -0.3594 0.19687 -0.36171 C 0.20486 -0.36726 0.20538 -0.37304 0.2118 -0.37975 C 0.22344 -0.39178 0.23802 -0.3971 0.25208 -0.40149 C 0.27673 -0.39987 0.28055 -0.40935 0.28507 -0.38553 C 0.28455 -0.37697 0.28507 -0.36819 0.2835 -0.35986 C 0.27951 -0.33997 0.26111 -0.33558 0.24913 -0.33188 C 0.23941 -0.32887 0.2309 -0.32586 0.22083 -0.32401 C 0.17413 -0.32471 0.12725 -0.32494 0.08055 -0.3261 C 0.06493 -0.32656 0.04861 -0.33442 0.03281 -0.33604 C 0.00035 -0.34552 -0.03281 -0.34622 -0.0658 -0.34784 C -0.07257 -0.35015 -0.07639 -0.35477 -0.08212 -0.35986 C -0.08542 -0.36657 -0.08785 -0.36888 -0.09254 -0.37374 C -0.09358 -0.37489 -0.09479 -0.37628 -0.09566 -0.37767 C -0.09688 -0.37952 -0.09722 -0.38206 -0.09861 -0.38368 C -0.10382 -0.38946 -0.11163 -0.39293 -0.11806 -0.39548 C -0.12205 -0.40103 -0.12778 -0.40796 -0.13299 -0.41143 C -0.13993 -0.41606 -0.14844 -0.4149 -0.15538 -0.41953 C -0.16215 -0.42415 -0.16962 -0.42508 -0.17622 -0.42947 C -0.18386 -0.43456 -0.19445 -0.44057 -0.20313 -0.44127 C -0.21754 -0.44242 -0.23195 -0.44265 -0.24636 -0.44335 C -0.25677 -0.44543 -0.25573 -0.44774 -0.26424 -0.45121 C -0.26215 -0.45907 -0.26389 -0.45746 -0.25677 -0.46116 C -0.25382 -0.46277 -0.24792 -0.46509 -0.24792 -0.46509 C -0.24497 -0.46786 -0.24011 -0.46856 -0.23889 -0.47318 C -0.23715 -0.48012 -0.23785 -0.47989 -0.23299 -0.48498 C -0.22587 -0.49238 -0.21788 -0.49816 -0.21059 -0.50487 C -0.20955 -0.5088 -0.20834 -0.51273 -0.20747 -0.51689 C -0.20695 -0.51897 -0.2066 -0.52082 -0.20608 -0.5229 C -0.20556 -0.52475 -0.20556 -0.5273 -0.20452 -0.52869 C -0.19636 -0.53956 -0.18559 -0.54534 -0.17465 -0.54858 C -0.16511 -0.55736 -0.15521 -0.56384 -0.14479 -0.57055 C -0.14028 -0.57656 -0.13229 -0.58465 -0.12847 -0.59252 C -0.12726 -0.59506 -0.12709 -0.5983 -0.12552 -0.60038 C -0.12292 -0.60385 -0.1165 -0.60824 -0.1165 -0.60824 C -0.11285 -0.61541 -0.10799 -0.62073 -0.10452 -0.62813 C -0.10104 -0.63553 -0.1 -0.64409 -0.09705 -0.65195 C -0.09306 -0.67993 -0.0757 -0.73197 -0.1 -0.74353 C -0.10764 -0.75325 -0.1132 -0.7551 -0.1224 -0.75949 C -0.13941 -0.7588 -0.15625 -0.75857 -0.17327 -0.75741 C -0.17587 -0.75718 -0.1783 -0.75672 -0.18073 -0.75556 C -0.18247 -0.75463 -0.18334 -0.75163 -0.18507 -0.7514 C -0.19445 -0.74978 -0.204 -0.75024 -0.21354 -0.74955 C -0.21372 -0.74955 -0.22761 -0.74723 -0.22986 -0.74561 C -0.23525 -0.74215 -0.23872 -0.73451 -0.24479 -0.73151 C -0.25452 -0.7137 -0.24011 -0.73752 -0.25382 -0.72364 C -0.25643 -0.7211 -0.25747 -0.71671 -0.25972 -0.7137 C -0.26094 -0.71208 -0.26268 -0.71116 -0.26424 -0.70977 C -0.27188 -0.69566 -0.27882 -0.68202 -0.2882 -0.66999 C -0.28959 -0.66606 -0.29063 -0.66166 -0.29254 -0.65796 C -0.29375 -0.65565 -0.29601 -0.6545 -0.29705 -0.65195 C -0.30295 -0.63646 -0.29722 -0.62304 -0.31354 -0.61634 C -0.32275 -0.60385 -0.32101 -0.60524 -0.33143 -0.60038 C -0.3349 -0.59321 -0.33507 -0.58905 -0.34045 -0.58442 C -0.3474 -0.57008 -0.35851 -0.56083 -0.3658 -0.54672 C -0.36893 -0.53308 -0.36459 -0.54881 -0.3717 -0.5347 C -0.37257 -0.53285 -0.37222 -0.53031 -0.37327 -0.52869 C -0.38525 -0.50764 -0.39462 -0.50348 -0.41354 -0.50093 C -0.42396 -0.49677 -0.43056 -0.49492 -0.44184 -0.49492 " pathEditMode="relative" ptsTypes="fffffffffffff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54117E-6 C -0.01094 -0.00857 -0.01893 -0.01689 -0.02552 -0.03169 C -0.02709 -0.04094 -0.03056 -0.0458 -0.03438 -0.05389 C -0.03715 -0.07147 -0.03316 -0.05736 -0.04184 -0.06962 C -0.05747 -0.09228 -0.04479 -0.0798 -0.05538 -0.08951 C -0.05816 -0.10107 -0.05556 -0.0939 -0.0658 -0.10755 C -0.07257 -0.11657 -0.08038 -0.13044 -0.0882 -0.13715 C -0.09011 -0.14108 -0.0908 -0.14733 -0.0941 -0.14895 C -0.09705 -0.15033 -0.10018 -0.15195 -0.10313 -0.15311 C -0.10452 -0.1538 -0.10747 -0.15519 -0.10747 -0.15519 C -0.11389 -0.15426 -0.12049 -0.15426 -0.12691 -0.15311 C -0.13715 -0.15172 -0.13941 -0.12813 -0.14184 -0.11726 C -0.14132 -0.10824 -0.14167 -0.09853 -0.14045 -0.08951 C -0.13889 -0.07771 -0.12205 -0.07147 -0.11493 -0.06962 C -0.10938 -0.06569 -0.10434 -0.0643 -0.09861 -0.06153 C -0.0882 -0.06222 -0.07761 -0.06176 -0.06719 -0.06384 C -0.06181 -0.06453 -0.05209 -0.07841 -0.04479 -0.08142 C -0.04132 -0.08465 -0.03698 -0.08673 -0.03438 -0.09136 C -0.03281 -0.09437 -0.03177 -0.09737 -0.02986 -0.09945 C -0.02639 -0.10362 -0.02205 -0.10616 -0.01806 -0.1094 C -0.01615 -0.11125 -0.01389 -0.11171 -0.01198 -0.11333 C -0.00886 -0.11564 -0.00313 -0.12142 -0.00313 -0.12142 C 0.00295 -0.13299 0.01788 -0.1508 0.0283 -0.15519 C 0.03646 -0.17161 0.04496 -0.19612 0.05955 -0.20306 C 0.06232 -0.20653 0.06614 -0.20884 0.06857 -0.21301 C 0.06962 -0.21439 0.06927 -0.21694 0.07014 -0.21856 C 0.07291 -0.22411 0.07812 -0.2322 0.08194 -0.23683 C 0.08906 -0.24469 0.09687 -0.25278 0.10434 -0.26065 C 0.10729 -0.27152 0.11302 -0.27799 0.11927 -0.28632 C 0.12083 -0.2884 0.12187 -0.29117 0.12378 -0.2921 C 0.12778 -0.29395 0.12951 -0.29418 0.13281 -0.29811 C 0.13594 -0.30181 0.13871 -0.30621 0.14166 -0.31014 C 0.1559 -0.32956 0.14427 -0.32401 0.1566 -0.32795 C 0.15816 -0.33003 0.15937 -0.33234 0.16111 -0.33396 C 0.16337 -0.33627 0.16632 -0.33743 0.16857 -0.33997 C 0.16996 -0.34159 0.17014 -0.34437 0.17153 -0.34598 C 0.17743 -0.35246 0.18923 -0.3594 0.19687 -0.36171 C 0.20486 -0.36726 0.20538 -0.37304 0.2118 -0.37975 C 0.22344 -0.39178 0.23802 -0.3971 0.25208 -0.40149 C 0.27673 -0.39987 0.28055 -0.40935 0.28507 -0.38553 C 0.28455 -0.37697 0.28507 -0.36819 0.2835 -0.35986 C 0.27951 -0.33997 0.26111 -0.33558 0.24913 -0.33188 C 0.23941 -0.32887 0.2309 -0.32586 0.22083 -0.32401 C 0.17413 -0.32471 0.12725 -0.32494 0.08055 -0.3261 C 0.06493 -0.32656 0.04861 -0.33442 0.03281 -0.33604 C 0.00035 -0.34552 -0.03281 -0.34622 -0.0658 -0.34784 C -0.07257 -0.35015 -0.07639 -0.35477 -0.08212 -0.35986 C -0.08542 -0.36657 -0.08785 -0.36888 -0.09254 -0.37374 C -0.09358 -0.37489 -0.09479 -0.37628 -0.09566 -0.37767 C -0.09688 -0.37952 -0.09722 -0.38206 -0.09861 -0.38368 C -0.10382 -0.38946 -0.11163 -0.39293 -0.11806 -0.39548 C -0.12205 -0.40103 -0.12778 -0.40796 -0.13299 -0.41143 C -0.13993 -0.41606 -0.14844 -0.4149 -0.15538 -0.41953 C -0.16215 -0.42415 -0.16962 -0.42508 -0.17622 -0.42947 C -0.18386 -0.43456 -0.19445 -0.44057 -0.20313 -0.44127 C -0.21754 -0.44242 -0.23195 -0.44265 -0.24636 -0.44335 C -0.25677 -0.44543 -0.25573 -0.44774 -0.26424 -0.45121 C -0.26215 -0.45907 -0.26389 -0.45746 -0.25677 -0.46116 C -0.25382 -0.46277 -0.24792 -0.46509 -0.24792 -0.46509 C -0.24497 -0.46786 -0.24011 -0.46856 -0.23889 -0.47318 C -0.23715 -0.48012 -0.23785 -0.47989 -0.23299 -0.48498 C -0.22587 -0.49238 -0.21788 -0.49816 -0.21059 -0.50487 C -0.20955 -0.5088 -0.20834 -0.51273 -0.20747 -0.51689 C -0.20695 -0.51897 -0.2066 -0.52082 -0.20608 -0.5229 C -0.20556 -0.52475 -0.20556 -0.5273 -0.20452 -0.52869 C -0.19636 -0.53956 -0.18559 -0.54534 -0.17465 -0.54858 C -0.16511 -0.55736 -0.15521 -0.56384 -0.14479 -0.57055 C -0.14028 -0.57656 -0.13229 -0.58465 -0.12847 -0.59252 C -0.12726 -0.59506 -0.12709 -0.5983 -0.12552 -0.60038 C -0.12292 -0.60385 -0.1165 -0.60824 -0.1165 -0.60824 C -0.11285 -0.61541 -0.10799 -0.62073 -0.10452 -0.62813 C -0.10104 -0.63553 -0.1 -0.64409 -0.09705 -0.65195 C -0.09306 -0.67993 -0.0757 -0.73197 -0.1 -0.74353 C -0.10764 -0.75325 -0.1132 -0.7551 -0.1224 -0.75949 C -0.13941 -0.7588 -0.15625 -0.75857 -0.17327 -0.75741 C -0.17587 -0.75718 -0.1783 -0.75672 -0.18073 -0.75556 C -0.18247 -0.75463 -0.18334 -0.75163 -0.18507 -0.7514 C -0.19445 -0.74978 -0.204 -0.75024 -0.21354 -0.74955 C -0.21372 -0.74955 -0.22761 -0.74723 -0.22986 -0.74561 C -0.23525 -0.74215 -0.23872 -0.73451 -0.24479 -0.73151 C -0.25452 -0.7137 -0.24011 -0.73752 -0.25382 -0.72364 C -0.25643 -0.7211 -0.25747 -0.71671 -0.25972 -0.7137 C -0.26094 -0.71208 -0.26268 -0.71116 -0.26424 -0.70977 C -0.27188 -0.69566 -0.27882 -0.68202 -0.2882 -0.66999 C -0.28959 -0.66606 -0.29063 -0.66166 -0.29254 -0.65796 C -0.29375 -0.65565 -0.29601 -0.6545 -0.29705 -0.65195 C -0.30295 -0.63646 -0.29722 -0.62304 -0.31354 -0.61634 C -0.32275 -0.60385 -0.32101 -0.60524 -0.33143 -0.60038 C -0.3349 -0.59321 -0.33507 -0.58905 -0.34045 -0.58442 C -0.3474 -0.57008 -0.35851 -0.56083 -0.3658 -0.54672 C -0.36893 -0.53308 -0.36459 -0.54881 -0.3717 -0.5347 C -0.37257 -0.53285 -0.37222 -0.53031 -0.37327 -0.52869 C -0.38525 -0.50764 -0.39462 -0.50348 -0.41354 -0.50093 C -0.42396 -0.49677 -0.43056 -0.49492 -0.44184 -0.49492 " pathEditMode="relative" ptsTypes="ffffffffffffffffffffffffffffffffffffffffffffffffff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1071546"/>
            <a:ext cx="395332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Ich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wohne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...</a:t>
            </a:r>
          </a:p>
          <a:p>
            <a:pPr>
              <a:lnSpc>
                <a:spcPct val="150000"/>
              </a:lnSpc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1. in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einem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Einfamilienhaus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2. in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einem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Doppelhaus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3. in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einem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Reihenhaus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4. in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einem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Bungalow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5. in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einem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Wohnwagen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6. in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einer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Wohnung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7. auf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einem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Bauernhof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3504" y="1142984"/>
            <a:ext cx="37128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live...</a:t>
            </a:r>
          </a:p>
          <a:p>
            <a:pPr>
              <a:lnSpc>
                <a:spcPct val="150000"/>
              </a:lnSpc>
            </a:pP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a bungalow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a terraced house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 a farm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a caravan 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a flat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a semi-detached house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a detached house</a:t>
            </a:r>
          </a:p>
          <a:p>
            <a:pPr>
              <a:lnSpc>
                <a:spcPct val="150000"/>
              </a:lnSpc>
            </a:pPr>
            <a:endParaRPr lang="en-GB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00232" y="35716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Match up the German with the English!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81000" y="228600"/>
            <a:ext cx="2667000" cy="1905000"/>
            <a:chOff x="96" y="96"/>
            <a:chExt cx="1680" cy="1200"/>
          </a:xfrm>
        </p:grpSpPr>
        <p:pic>
          <p:nvPicPr>
            <p:cNvPr id="3" name="Picture 10" descr="detached_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144"/>
              <a:ext cx="86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26"/>
            <p:cNvSpPr>
              <a:spLocks noChangeArrowheads="1"/>
            </p:cNvSpPr>
            <p:nvPr/>
          </p:nvSpPr>
          <p:spPr bwMode="auto">
            <a:xfrm>
              <a:off x="96" y="96"/>
              <a:ext cx="168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048000" y="228600"/>
            <a:ext cx="2590800" cy="1905000"/>
            <a:chOff x="2064" y="96"/>
            <a:chExt cx="1488" cy="1248"/>
          </a:xfrm>
        </p:grpSpPr>
        <p:pic>
          <p:nvPicPr>
            <p:cNvPr id="6" name="Picture 11" descr="semi_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48" y="144"/>
              <a:ext cx="735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2064" y="96"/>
              <a:ext cx="1488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81000" y="2133600"/>
            <a:ext cx="2667000" cy="2057400"/>
            <a:chOff x="3936" y="144"/>
            <a:chExt cx="1488" cy="1200"/>
          </a:xfrm>
        </p:grpSpPr>
        <p:pic>
          <p:nvPicPr>
            <p:cNvPr id="9" name="Picture 12" descr="terrace_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80" y="192"/>
              <a:ext cx="11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3936" y="144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638800" y="4191000"/>
            <a:ext cx="2743200" cy="2133600"/>
            <a:chOff x="192" y="2064"/>
            <a:chExt cx="1296" cy="1392"/>
          </a:xfrm>
        </p:grpSpPr>
        <p:pic>
          <p:nvPicPr>
            <p:cNvPr id="12" name="Picture 13" descr="house_-_bungalo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6" y="2160"/>
              <a:ext cx="100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192" y="2064"/>
              <a:ext cx="129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5638800" y="228600"/>
            <a:ext cx="2743200" cy="1905000"/>
            <a:chOff x="1824" y="2112"/>
            <a:chExt cx="1248" cy="1536"/>
          </a:xfrm>
        </p:grpSpPr>
        <p:pic>
          <p:nvPicPr>
            <p:cNvPr id="15" name="Picture 14" descr="jba005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2208"/>
              <a:ext cx="654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1824" y="2112"/>
              <a:ext cx="124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3048000" y="4191000"/>
            <a:ext cx="2590800" cy="2133600"/>
            <a:chOff x="3120" y="2160"/>
            <a:chExt cx="1488" cy="1200"/>
          </a:xfrm>
        </p:grpSpPr>
        <p:pic>
          <p:nvPicPr>
            <p:cNvPr id="18" name="Picture 15" descr="caravan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60" y="2256"/>
              <a:ext cx="960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3120" y="2160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5638800" y="2133600"/>
            <a:ext cx="2743200" cy="2057400"/>
            <a:chOff x="4368" y="2880"/>
            <a:chExt cx="1392" cy="1296"/>
          </a:xfrm>
        </p:grpSpPr>
        <p:pic>
          <p:nvPicPr>
            <p:cNvPr id="21" name="Picture 16" descr="mc4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560" y="2976"/>
              <a:ext cx="9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46"/>
            <p:cNvSpPr>
              <a:spLocks noChangeArrowheads="1"/>
            </p:cNvSpPr>
            <p:nvPr/>
          </p:nvSpPr>
          <p:spPr bwMode="auto">
            <a:xfrm>
              <a:off x="4368" y="2880"/>
              <a:ext cx="139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81000" y="4191000"/>
            <a:ext cx="2667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91000" y="2514600"/>
            <a:ext cx="68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  <p:pic>
        <p:nvPicPr>
          <p:cNvPr id="28" name="Picture 27" descr="hosue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0100" y="4429132"/>
            <a:ext cx="1409678" cy="145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WordArt 5"/>
          <p:cNvSpPr>
            <a:spLocks noChangeArrowheads="1" noChangeShapeType="1" noTextEdit="1"/>
          </p:cNvSpPr>
          <p:nvPr/>
        </p:nvSpPr>
        <p:spPr bwMode="auto">
          <a:xfrm>
            <a:off x="2819400" y="457200"/>
            <a:ext cx="3228975" cy="6381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omic Sans MS"/>
              </a:rPr>
              <a:t>Wer wohnt wo?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14400" y="838200"/>
            <a:ext cx="7432675" cy="5156200"/>
            <a:chOff x="576" y="768"/>
            <a:chExt cx="4682" cy="324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768"/>
              <a:ext cx="476" cy="807"/>
              <a:chOff x="912" y="1056"/>
              <a:chExt cx="476" cy="807"/>
            </a:xfrm>
          </p:grpSpPr>
          <p:graphicFrame>
            <p:nvGraphicFramePr>
              <p:cNvPr id="1031" name="Object 6"/>
              <p:cNvGraphicFramePr>
                <a:graphicFrameLocks noChangeAspect="1"/>
              </p:cNvGraphicFramePr>
              <p:nvPr/>
            </p:nvGraphicFramePr>
            <p:xfrm>
              <a:off x="912" y="1056"/>
              <a:ext cx="476" cy="615"/>
            </p:xfrm>
            <a:graphic>
              <a:graphicData uri="http://schemas.openxmlformats.org/presentationml/2006/ole">
                <p:oleObj spid="_x0000_s2055" name="Bitmap Image" r:id="rId3" imgW="685714" imgH="885949" progId="PBrush">
                  <p:embed/>
                </p:oleObj>
              </a:graphicData>
            </a:graphic>
          </p:graphicFrame>
          <p:sp>
            <p:nvSpPr>
              <p:cNvPr id="1058" name="Text Box 7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30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800"/>
                  <a:t>Uli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248" y="1296"/>
              <a:ext cx="564" cy="759"/>
              <a:chOff x="1248" y="1632"/>
              <a:chExt cx="564" cy="759"/>
            </a:xfrm>
          </p:grpSpPr>
          <p:graphicFrame>
            <p:nvGraphicFramePr>
              <p:cNvPr id="1030" name="Object 9"/>
              <p:cNvGraphicFramePr>
                <a:graphicFrameLocks noChangeAspect="1"/>
              </p:cNvGraphicFramePr>
              <p:nvPr/>
            </p:nvGraphicFramePr>
            <p:xfrm>
              <a:off x="1248" y="1632"/>
              <a:ext cx="564" cy="516"/>
            </p:xfrm>
            <a:graphic>
              <a:graphicData uri="http://schemas.openxmlformats.org/presentationml/2006/ole">
                <p:oleObj spid="_x0000_s2054" name="Bitmap Image" r:id="rId4" imgW="895238" imgH="819048" progId="PBrush">
                  <p:embed/>
                </p:oleObj>
              </a:graphicData>
            </a:graphic>
          </p:graphicFrame>
          <p:sp>
            <p:nvSpPr>
              <p:cNvPr id="1057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3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800"/>
                  <a:t>Karl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76" y="1776"/>
              <a:ext cx="617" cy="759"/>
              <a:chOff x="576" y="2112"/>
              <a:chExt cx="617" cy="759"/>
            </a:xfrm>
          </p:grpSpPr>
          <p:graphicFrame>
            <p:nvGraphicFramePr>
              <p:cNvPr id="1029" name="Object 12"/>
              <p:cNvGraphicFramePr>
                <a:graphicFrameLocks noChangeAspect="1"/>
              </p:cNvGraphicFramePr>
              <p:nvPr/>
            </p:nvGraphicFramePr>
            <p:xfrm>
              <a:off x="576" y="2112"/>
              <a:ext cx="576" cy="537"/>
            </p:xfrm>
            <a:graphic>
              <a:graphicData uri="http://schemas.openxmlformats.org/presentationml/2006/ole">
                <p:oleObj spid="_x0000_s2053" name="Bitmap Image" r:id="rId5" imgW="980952" imgH="914286" progId="PBrush">
                  <p:embed/>
                </p:oleObj>
              </a:graphicData>
            </a:graphic>
          </p:graphicFrame>
          <p:sp>
            <p:nvSpPr>
              <p:cNvPr id="1056" name="Text Box 13"/>
              <p:cNvSpPr txBox="1">
                <a:spLocks noChangeArrowheads="1"/>
              </p:cNvSpPr>
              <p:nvPr/>
            </p:nvSpPr>
            <p:spPr bwMode="auto">
              <a:xfrm>
                <a:off x="624" y="2640"/>
                <a:ext cx="56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800"/>
                  <a:t>Sabine</a:t>
                </a: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00" y="2160"/>
              <a:ext cx="585" cy="807"/>
              <a:chOff x="1248" y="2544"/>
              <a:chExt cx="585" cy="807"/>
            </a:xfrm>
          </p:grpSpPr>
          <p:graphicFrame>
            <p:nvGraphicFramePr>
              <p:cNvPr id="1028" name="Object 15"/>
              <p:cNvGraphicFramePr>
                <a:graphicFrameLocks noChangeAspect="1"/>
              </p:cNvGraphicFramePr>
              <p:nvPr/>
            </p:nvGraphicFramePr>
            <p:xfrm>
              <a:off x="1296" y="2544"/>
              <a:ext cx="474" cy="594"/>
            </p:xfrm>
            <a:graphic>
              <a:graphicData uri="http://schemas.openxmlformats.org/presentationml/2006/ole">
                <p:oleObj spid="_x0000_s2052" name="Bitmap Image" r:id="rId6" imgW="752381" imgH="942857" progId="PBrush">
                  <p:embed/>
                </p:oleObj>
              </a:graphicData>
            </a:graphic>
          </p:graphicFrame>
          <p:sp>
            <p:nvSpPr>
              <p:cNvPr id="1055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120"/>
                <a:ext cx="58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800"/>
                  <a:t>Stefan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720" y="2688"/>
              <a:ext cx="622" cy="855"/>
              <a:chOff x="720" y="2688"/>
              <a:chExt cx="622" cy="855"/>
            </a:xfrm>
          </p:grpSpPr>
          <p:graphicFrame>
            <p:nvGraphicFramePr>
              <p:cNvPr id="1027" name="Object 18"/>
              <p:cNvGraphicFramePr>
                <a:graphicFrameLocks noChangeAspect="1"/>
              </p:cNvGraphicFramePr>
              <p:nvPr/>
            </p:nvGraphicFramePr>
            <p:xfrm>
              <a:off x="720" y="2688"/>
              <a:ext cx="384" cy="618"/>
            </p:xfrm>
            <a:graphic>
              <a:graphicData uri="http://schemas.openxmlformats.org/presentationml/2006/ole">
                <p:oleObj spid="_x0000_s2051" name="Bitmap Image" r:id="rId7" imgW="609524" imgH="980952" progId="PBrush">
                  <p:embed/>
                </p:oleObj>
              </a:graphicData>
            </a:graphic>
          </p:graphicFrame>
          <p:sp>
            <p:nvSpPr>
              <p:cNvPr id="1054" name="Text Box 19"/>
              <p:cNvSpPr txBox="1">
                <a:spLocks noChangeArrowheads="1"/>
              </p:cNvSpPr>
              <p:nvPr/>
            </p:nvSpPr>
            <p:spPr bwMode="auto">
              <a:xfrm>
                <a:off x="816" y="3312"/>
                <a:ext cx="5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800"/>
                  <a:t>Britta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440" y="3024"/>
              <a:ext cx="480" cy="807"/>
              <a:chOff x="1440" y="3024"/>
              <a:chExt cx="480" cy="807"/>
            </a:xfrm>
          </p:grpSpPr>
          <p:graphicFrame>
            <p:nvGraphicFramePr>
              <p:cNvPr id="1026" name="Object 21"/>
              <p:cNvGraphicFramePr>
                <a:graphicFrameLocks noChangeAspect="1"/>
              </p:cNvGraphicFramePr>
              <p:nvPr/>
            </p:nvGraphicFramePr>
            <p:xfrm>
              <a:off x="1440" y="3024"/>
              <a:ext cx="480" cy="564"/>
            </p:xfrm>
            <a:graphic>
              <a:graphicData uri="http://schemas.openxmlformats.org/presentationml/2006/ole">
                <p:oleObj spid="_x0000_s2050" name="Bitmap Image" r:id="rId8" imgW="762106" imgH="895238" progId="PBrush">
                  <p:embed/>
                </p:oleObj>
              </a:graphicData>
            </a:graphic>
          </p:graphicFrame>
          <p:sp>
            <p:nvSpPr>
              <p:cNvPr id="1053" name="Text Box 22"/>
              <p:cNvSpPr txBox="1">
                <a:spLocks noChangeArrowheads="1"/>
              </p:cNvSpPr>
              <p:nvPr/>
            </p:nvSpPr>
            <p:spPr bwMode="auto">
              <a:xfrm>
                <a:off x="1440" y="3600"/>
                <a:ext cx="4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800"/>
                  <a:t>Hans</a:t>
                </a:r>
              </a:p>
            </p:txBody>
          </p:sp>
        </p:grpSp>
        <p:pic>
          <p:nvPicPr>
            <p:cNvPr id="1041" name="Picture 24" descr="terrace_jp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20" y="1920"/>
              <a:ext cx="93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2" name="Picture 25" descr="detached_jpg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320" y="816"/>
              <a:ext cx="720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3" name="Picture 26" descr="mc4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264" y="3120"/>
              <a:ext cx="973" cy="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4" name="Picture 27" descr="house_-_bungalow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072" y="2304"/>
              <a:ext cx="951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5" name="Picture 28" descr="semi_jpg">
              <a:hlinkClick r:id="rId15"/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456" y="1248"/>
              <a:ext cx="583" cy="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6" name="Picture 29" descr="caravan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320" y="2832"/>
              <a:ext cx="878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7" name="Freeform 31"/>
            <p:cNvSpPr>
              <a:spLocks/>
            </p:cNvSpPr>
            <p:nvPr/>
          </p:nvSpPr>
          <p:spPr bwMode="auto">
            <a:xfrm>
              <a:off x="1151" y="958"/>
              <a:ext cx="1920" cy="1632"/>
            </a:xfrm>
            <a:custGeom>
              <a:avLst/>
              <a:gdLst>
                <a:gd name="T0" fmla="*/ 0 w 1920"/>
                <a:gd name="T1" fmla="*/ 0 h 1632"/>
                <a:gd name="T2" fmla="*/ 1152 w 1920"/>
                <a:gd name="T3" fmla="*/ 288 h 1632"/>
                <a:gd name="T4" fmla="*/ 1536 w 1920"/>
                <a:gd name="T5" fmla="*/ 1200 h 1632"/>
                <a:gd name="T6" fmla="*/ 1920 w 1920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0"/>
                <a:gd name="T13" fmla="*/ 0 h 1632"/>
                <a:gd name="T14" fmla="*/ 1920 w 192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0" h="1632">
                  <a:moveTo>
                    <a:pt x="0" y="0"/>
                  </a:moveTo>
                  <a:cubicBezTo>
                    <a:pt x="448" y="44"/>
                    <a:pt x="896" y="88"/>
                    <a:pt x="1152" y="288"/>
                  </a:cubicBezTo>
                  <a:cubicBezTo>
                    <a:pt x="1408" y="488"/>
                    <a:pt x="1408" y="976"/>
                    <a:pt x="1536" y="1200"/>
                  </a:cubicBezTo>
                  <a:cubicBezTo>
                    <a:pt x="1664" y="1424"/>
                    <a:pt x="1792" y="1528"/>
                    <a:pt x="1920" y="163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32"/>
            <p:cNvSpPr>
              <a:spLocks/>
            </p:cNvSpPr>
            <p:nvPr/>
          </p:nvSpPr>
          <p:spPr bwMode="auto">
            <a:xfrm>
              <a:off x="1824" y="856"/>
              <a:ext cx="2496" cy="1112"/>
            </a:xfrm>
            <a:custGeom>
              <a:avLst/>
              <a:gdLst>
                <a:gd name="T0" fmla="*/ 0 w 2496"/>
                <a:gd name="T1" fmla="*/ 776 h 1112"/>
                <a:gd name="T2" fmla="*/ 912 w 2496"/>
                <a:gd name="T3" fmla="*/ 104 h 1112"/>
                <a:gd name="T4" fmla="*/ 2208 w 2496"/>
                <a:gd name="T5" fmla="*/ 152 h 1112"/>
                <a:gd name="T6" fmla="*/ 2352 w 2496"/>
                <a:gd name="T7" fmla="*/ 824 h 1112"/>
                <a:gd name="T8" fmla="*/ 2496 w 2496"/>
                <a:gd name="T9" fmla="*/ 1112 h 1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6"/>
                <a:gd name="T16" fmla="*/ 0 h 1112"/>
                <a:gd name="T17" fmla="*/ 2496 w 2496"/>
                <a:gd name="T18" fmla="*/ 1112 h 1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6" h="1112">
                  <a:moveTo>
                    <a:pt x="0" y="776"/>
                  </a:moveTo>
                  <a:cubicBezTo>
                    <a:pt x="272" y="492"/>
                    <a:pt x="544" y="208"/>
                    <a:pt x="912" y="104"/>
                  </a:cubicBezTo>
                  <a:cubicBezTo>
                    <a:pt x="1280" y="0"/>
                    <a:pt x="1968" y="32"/>
                    <a:pt x="2208" y="152"/>
                  </a:cubicBezTo>
                  <a:cubicBezTo>
                    <a:pt x="2448" y="272"/>
                    <a:pt x="2304" y="664"/>
                    <a:pt x="2352" y="824"/>
                  </a:cubicBezTo>
                  <a:cubicBezTo>
                    <a:pt x="2400" y="984"/>
                    <a:pt x="2448" y="1048"/>
                    <a:pt x="2496" y="111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33"/>
            <p:cNvSpPr>
              <a:spLocks/>
            </p:cNvSpPr>
            <p:nvPr/>
          </p:nvSpPr>
          <p:spPr bwMode="auto">
            <a:xfrm>
              <a:off x="1096" y="1488"/>
              <a:ext cx="2360" cy="1424"/>
            </a:xfrm>
            <a:custGeom>
              <a:avLst/>
              <a:gdLst>
                <a:gd name="T0" fmla="*/ 56 w 2360"/>
                <a:gd name="T1" fmla="*/ 576 h 1424"/>
                <a:gd name="T2" fmla="*/ 152 w 2360"/>
                <a:gd name="T3" fmla="*/ 576 h 1424"/>
                <a:gd name="T4" fmla="*/ 968 w 2360"/>
                <a:gd name="T5" fmla="*/ 576 h 1424"/>
                <a:gd name="T6" fmla="*/ 1544 w 2360"/>
                <a:gd name="T7" fmla="*/ 1392 h 1424"/>
                <a:gd name="T8" fmla="*/ 1832 w 2360"/>
                <a:gd name="T9" fmla="*/ 384 h 1424"/>
                <a:gd name="T10" fmla="*/ 2360 w 2360"/>
                <a:gd name="T11" fmla="*/ 0 h 14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0"/>
                <a:gd name="T19" fmla="*/ 0 h 1424"/>
                <a:gd name="T20" fmla="*/ 2360 w 2360"/>
                <a:gd name="T21" fmla="*/ 1424 h 14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0" h="1424">
                  <a:moveTo>
                    <a:pt x="56" y="576"/>
                  </a:moveTo>
                  <a:cubicBezTo>
                    <a:pt x="28" y="576"/>
                    <a:pt x="0" y="576"/>
                    <a:pt x="152" y="576"/>
                  </a:cubicBezTo>
                  <a:cubicBezTo>
                    <a:pt x="304" y="576"/>
                    <a:pt x="736" y="440"/>
                    <a:pt x="968" y="576"/>
                  </a:cubicBezTo>
                  <a:cubicBezTo>
                    <a:pt x="1200" y="712"/>
                    <a:pt x="1400" y="1424"/>
                    <a:pt x="1544" y="1392"/>
                  </a:cubicBezTo>
                  <a:cubicBezTo>
                    <a:pt x="1688" y="1360"/>
                    <a:pt x="1696" y="616"/>
                    <a:pt x="1832" y="384"/>
                  </a:cubicBezTo>
                  <a:cubicBezTo>
                    <a:pt x="1968" y="152"/>
                    <a:pt x="2164" y="76"/>
                    <a:pt x="236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4"/>
            <p:cNvSpPr>
              <a:spLocks/>
            </p:cNvSpPr>
            <p:nvPr/>
          </p:nvSpPr>
          <p:spPr bwMode="auto">
            <a:xfrm>
              <a:off x="1920" y="1440"/>
              <a:ext cx="3080" cy="2016"/>
            </a:xfrm>
            <a:custGeom>
              <a:avLst/>
              <a:gdLst>
                <a:gd name="T0" fmla="*/ 0 w 3080"/>
                <a:gd name="T1" fmla="*/ 2016 h 2016"/>
                <a:gd name="T2" fmla="*/ 1440 w 3080"/>
                <a:gd name="T3" fmla="*/ 1728 h 2016"/>
                <a:gd name="T4" fmla="*/ 2112 w 3080"/>
                <a:gd name="T5" fmla="*/ 1584 h 2016"/>
                <a:gd name="T6" fmla="*/ 2160 w 3080"/>
                <a:gd name="T7" fmla="*/ 672 h 2016"/>
                <a:gd name="T8" fmla="*/ 2352 w 3080"/>
                <a:gd name="T9" fmla="*/ 288 h 2016"/>
                <a:gd name="T10" fmla="*/ 2976 w 3080"/>
                <a:gd name="T11" fmla="*/ 240 h 2016"/>
                <a:gd name="T12" fmla="*/ 2976 w 3080"/>
                <a:gd name="T13" fmla="*/ 0 h 20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80"/>
                <a:gd name="T22" fmla="*/ 0 h 2016"/>
                <a:gd name="T23" fmla="*/ 3080 w 3080"/>
                <a:gd name="T24" fmla="*/ 2016 h 20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80" h="2016">
                  <a:moveTo>
                    <a:pt x="0" y="2016"/>
                  </a:moveTo>
                  <a:cubicBezTo>
                    <a:pt x="544" y="1908"/>
                    <a:pt x="1088" y="1800"/>
                    <a:pt x="1440" y="1728"/>
                  </a:cubicBezTo>
                  <a:cubicBezTo>
                    <a:pt x="1792" y="1656"/>
                    <a:pt x="1992" y="1760"/>
                    <a:pt x="2112" y="1584"/>
                  </a:cubicBezTo>
                  <a:cubicBezTo>
                    <a:pt x="2232" y="1408"/>
                    <a:pt x="2120" y="888"/>
                    <a:pt x="2160" y="672"/>
                  </a:cubicBezTo>
                  <a:cubicBezTo>
                    <a:pt x="2200" y="456"/>
                    <a:pt x="2216" y="360"/>
                    <a:pt x="2352" y="288"/>
                  </a:cubicBezTo>
                  <a:cubicBezTo>
                    <a:pt x="2488" y="216"/>
                    <a:pt x="2872" y="288"/>
                    <a:pt x="2976" y="240"/>
                  </a:cubicBezTo>
                  <a:cubicBezTo>
                    <a:pt x="3080" y="192"/>
                    <a:pt x="3028" y="96"/>
                    <a:pt x="297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35"/>
            <p:cNvSpPr>
              <a:spLocks/>
            </p:cNvSpPr>
            <p:nvPr/>
          </p:nvSpPr>
          <p:spPr bwMode="auto">
            <a:xfrm>
              <a:off x="1728" y="2400"/>
              <a:ext cx="3072" cy="1616"/>
            </a:xfrm>
            <a:custGeom>
              <a:avLst/>
              <a:gdLst>
                <a:gd name="T0" fmla="*/ 0 w 3072"/>
                <a:gd name="T1" fmla="*/ 0 h 1616"/>
                <a:gd name="T2" fmla="*/ 816 w 3072"/>
                <a:gd name="T3" fmla="*/ 1152 h 1616"/>
                <a:gd name="T4" fmla="*/ 1392 w 3072"/>
                <a:gd name="T5" fmla="*/ 1488 h 1616"/>
                <a:gd name="T6" fmla="*/ 2640 w 3072"/>
                <a:gd name="T7" fmla="*/ 1536 h 1616"/>
                <a:gd name="T8" fmla="*/ 3072 w 3072"/>
                <a:gd name="T9" fmla="*/ 1008 h 16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2"/>
                <a:gd name="T16" fmla="*/ 0 h 1616"/>
                <a:gd name="T17" fmla="*/ 3072 w 3072"/>
                <a:gd name="T18" fmla="*/ 1616 h 16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2" h="1616">
                  <a:moveTo>
                    <a:pt x="0" y="0"/>
                  </a:moveTo>
                  <a:cubicBezTo>
                    <a:pt x="292" y="452"/>
                    <a:pt x="584" y="904"/>
                    <a:pt x="816" y="1152"/>
                  </a:cubicBezTo>
                  <a:cubicBezTo>
                    <a:pt x="1048" y="1400"/>
                    <a:pt x="1088" y="1424"/>
                    <a:pt x="1392" y="1488"/>
                  </a:cubicBezTo>
                  <a:cubicBezTo>
                    <a:pt x="1696" y="1552"/>
                    <a:pt x="2360" y="1616"/>
                    <a:pt x="2640" y="1536"/>
                  </a:cubicBezTo>
                  <a:cubicBezTo>
                    <a:pt x="2920" y="1456"/>
                    <a:pt x="2996" y="1232"/>
                    <a:pt x="3072" y="100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36"/>
            <p:cNvSpPr>
              <a:spLocks/>
            </p:cNvSpPr>
            <p:nvPr/>
          </p:nvSpPr>
          <p:spPr bwMode="auto">
            <a:xfrm>
              <a:off x="1104" y="2888"/>
              <a:ext cx="2352" cy="568"/>
            </a:xfrm>
            <a:custGeom>
              <a:avLst/>
              <a:gdLst>
                <a:gd name="T0" fmla="*/ 0 w 2352"/>
                <a:gd name="T1" fmla="*/ 136 h 568"/>
                <a:gd name="T2" fmla="*/ 720 w 2352"/>
                <a:gd name="T3" fmla="*/ 40 h 568"/>
                <a:gd name="T4" fmla="*/ 1296 w 2352"/>
                <a:gd name="T5" fmla="*/ 88 h 568"/>
                <a:gd name="T6" fmla="*/ 2352 w 2352"/>
                <a:gd name="T7" fmla="*/ 568 h 5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2"/>
                <a:gd name="T13" fmla="*/ 0 h 568"/>
                <a:gd name="T14" fmla="*/ 2352 w 2352"/>
                <a:gd name="T15" fmla="*/ 568 h 5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2" h="568">
                  <a:moveTo>
                    <a:pt x="0" y="136"/>
                  </a:moveTo>
                  <a:cubicBezTo>
                    <a:pt x="252" y="92"/>
                    <a:pt x="504" y="48"/>
                    <a:pt x="720" y="40"/>
                  </a:cubicBezTo>
                  <a:cubicBezTo>
                    <a:pt x="936" y="32"/>
                    <a:pt x="1024" y="0"/>
                    <a:pt x="1296" y="88"/>
                  </a:cubicBezTo>
                  <a:cubicBezTo>
                    <a:pt x="1568" y="176"/>
                    <a:pt x="1960" y="372"/>
                    <a:pt x="2352" y="5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52400" y="5562600"/>
            <a:ext cx="3633788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GB" sz="1800"/>
              <a:t>Zum Beispiel:</a:t>
            </a:r>
          </a:p>
          <a:p>
            <a:pPr marL="342900" indent="-342900"/>
            <a:endParaRPr lang="en-GB" sz="1800"/>
          </a:p>
          <a:p>
            <a:pPr marL="342900" indent="-342900">
              <a:buFontTx/>
              <a:buAutoNum type="arabicPeriod"/>
            </a:pPr>
            <a:r>
              <a:rPr lang="en-GB" sz="1800"/>
              <a:t>Uli wohnt in………………………………</a:t>
            </a:r>
          </a:p>
          <a:p>
            <a:pPr marL="342900" indent="-342900">
              <a:buFontTx/>
              <a:buAutoNum type="arabicPeriod"/>
            </a:pPr>
            <a:r>
              <a:rPr lang="en-GB" sz="1800"/>
              <a:t>Karl wohnt in …………………………..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2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300"/>
          </a:xfrm>
        </p:spPr>
        <p:txBody>
          <a:bodyPr/>
          <a:lstStyle/>
          <a:p>
            <a:r>
              <a:rPr lang="de-DE" sz="2400" smtClean="0"/>
              <a:t>Filme    Fluss    Kinos    München    erleben    gehe    </a:t>
            </a:r>
            <a:br>
              <a:rPr lang="de-DE" sz="2400" smtClean="0"/>
            </a:br>
            <a:r>
              <a:rPr lang="de-DE" sz="2400" smtClean="0"/>
              <a:t>gehen    gibt    sehe    spazieren    spielen    spitze    tanzen   treffe  </a:t>
            </a:r>
            <a:endParaRPr lang="fr-FR" sz="240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Ich wohne in__________ . Ich___________ gern an der Isar__________ . Die Isar ist ein großer __________in München. In meiner Freizeit _________ich gern ___________. In München __________ es viele________ . Das finde ich _______________ ! Am Wochenende________ ich oft Freunde. Wir schwimmen oder __________Tennis. Am Abend gehen wir meist _________. Man kann viel_______________ in München.</a:t>
            </a: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2971800" cy="548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ich</a:t>
            </a:r>
            <a:endParaRPr 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du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er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 /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sie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 /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es</a:t>
            </a:r>
            <a:endParaRPr 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wir</a:t>
            </a:r>
            <a:endParaRPr 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Sie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 /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sie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+mn-ea"/>
                <a:cs typeface="+mn-cs"/>
              </a:rPr>
              <a:t>ihr</a:t>
            </a:r>
            <a:endParaRPr 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838200"/>
            <a:ext cx="3657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-65" charset="0"/>
                <a:cs typeface="ＭＳ Ｐゴシック" pitchFamily="-65" charset="-128"/>
              </a:rPr>
              <a:t>wohn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Arial" pitchFamily="-65" charset="0"/>
                <a:cs typeface="ＭＳ Ｐゴシック" pitchFamily="-65" charset="-128"/>
              </a:rPr>
              <a:t>e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/>
              </a:solidFill>
              <a:latin typeface="Arial" pitchFamily="-65" charset="0"/>
              <a:cs typeface="ＭＳ Ｐゴシック" pitchFamily="-65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1588056"/>
            <a:ext cx="3657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-65" charset="0"/>
                <a:cs typeface="ＭＳ Ｐゴシック" pitchFamily="-65" charset="-128"/>
              </a:rPr>
              <a:t>wohn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Arial" pitchFamily="-65" charset="0"/>
                <a:cs typeface="ＭＳ Ｐゴシック" pitchFamily="-65" charset="-128"/>
              </a:rPr>
              <a:t>st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/>
              </a:solidFill>
              <a:latin typeface="Arial" pitchFamily="-65" charset="0"/>
              <a:cs typeface="ＭＳ Ｐゴシック" pitchFamily="-65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2295942"/>
            <a:ext cx="3657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-65" charset="0"/>
                <a:cs typeface="ＭＳ Ｐゴシック" pitchFamily="-65" charset="-128"/>
              </a:rPr>
              <a:t>wohn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Arial" pitchFamily="-65" charset="0"/>
                <a:cs typeface="ＭＳ Ｐゴシック" pitchFamily="-65" charset="-128"/>
              </a:rPr>
              <a:t>t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/>
              </a:solidFill>
              <a:latin typeface="Arial" pitchFamily="-65" charset="0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3003828"/>
            <a:ext cx="3657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-65" charset="0"/>
                <a:cs typeface="ＭＳ Ｐゴシック" pitchFamily="-65" charset="-128"/>
              </a:rPr>
              <a:t>wohn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Arial" pitchFamily="-65" charset="0"/>
                <a:cs typeface="ＭＳ Ｐゴシック" pitchFamily="-65" charset="-128"/>
              </a:rPr>
              <a:t>en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/>
              </a:solidFill>
              <a:latin typeface="Arial" pitchFamily="-65" charset="0"/>
              <a:cs typeface="ＭＳ Ｐゴシック" pitchFamily="-65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3711714"/>
            <a:ext cx="3657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-65" charset="0"/>
                <a:cs typeface="ＭＳ Ｐゴシック" pitchFamily="-65" charset="-128"/>
              </a:rPr>
              <a:t>wohn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Arial" pitchFamily="-65" charset="0"/>
                <a:cs typeface="ＭＳ Ｐゴシック" pitchFamily="-65" charset="-128"/>
              </a:rPr>
              <a:t>en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/>
              </a:solidFill>
              <a:latin typeface="Arial" pitchFamily="-65" charset="0"/>
              <a:cs typeface="ＭＳ Ｐゴシック" pitchFamily="-65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4419600"/>
            <a:ext cx="3657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-65" charset="0"/>
                <a:cs typeface="ＭＳ Ｐゴシック" pitchFamily="-65" charset="-128"/>
              </a:rPr>
              <a:t>wohn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Arial" pitchFamily="-65" charset="0"/>
                <a:cs typeface="ＭＳ Ｐゴシック" pitchFamily="-65" charset="-128"/>
              </a:rPr>
              <a:t>t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/>
              </a:solidFill>
              <a:latin typeface="Arial" pitchFamily="-65" charset="0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533400" y="457200"/>
            <a:ext cx="8001000" cy="594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23" name="Picture 2" descr="Le_T_106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0"/>
            <a:ext cx="124618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124200" y="2209800"/>
            <a:ext cx="289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u="sng"/>
              <a:t>Wo ich wohne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62000" y="609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 u="sng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62000" y="762000"/>
            <a:ext cx="621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u="sng" dirty="0" err="1" smtClean="0"/>
              <a:t>Donnerstag</a:t>
            </a:r>
            <a:r>
              <a:rPr lang="en-GB" sz="2400" b="1" u="sng" dirty="0"/>
              <a:t>, den </a:t>
            </a:r>
            <a:r>
              <a:rPr lang="en-GB" sz="2400" b="1" u="sng" dirty="0" smtClean="0"/>
              <a:t>5. </a:t>
            </a:r>
            <a:r>
              <a:rPr lang="en-GB" sz="2400" b="1" u="sng" dirty="0" err="1"/>
              <a:t>März</a:t>
            </a:r>
            <a:endParaRPr lang="en-GB" sz="2400" b="1" u="sng" dirty="0"/>
          </a:p>
          <a:p>
            <a:r>
              <a:rPr lang="en-GB" sz="2400" b="1" u="sng" dirty="0"/>
              <a:t>Objective:</a:t>
            </a:r>
            <a:r>
              <a:rPr lang="en-GB" sz="2400" b="1" dirty="0"/>
              <a:t> To say what kind of house you live </a:t>
            </a:r>
            <a:r>
              <a:rPr lang="en-GB" sz="2400" b="1" dirty="0" smtClean="0"/>
              <a:t>in</a:t>
            </a:r>
            <a:endParaRPr lang="en-GB" sz="2400" b="1" u="sng" dirty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295400" y="3276600"/>
            <a:ext cx="67357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200"/>
              <a:t>Think of as many different types of houses as you</a:t>
            </a:r>
          </a:p>
          <a:p>
            <a:pPr algn="ctr"/>
            <a:r>
              <a:rPr lang="en-GB" sz="2200"/>
              <a:t>can in English (e.g. a detached house)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6" grpId="0" autoUpdateAnimBg="0"/>
      <p:bldP spid="51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su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56" y="1459576"/>
            <a:ext cx="3819488" cy="3938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472" y="500042"/>
            <a:ext cx="4643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err="1" smtClean="0"/>
              <a:t>Ich</a:t>
            </a:r>
            <a:r>
              <a:rPr lang="en-GB" sz="3000" dirty="0" smtClean="0"/>
              <a:t> </a:t>
            </a:r>
            <a:r>
              <a:rPr lang="en-GB" sz="3000" dirty="0" err="1" smtClean="0"/>
              <a:t>wohne</a:t>
            </a:r>
            <a:r>
              <a:rPr lang="en-GB" sz="3000" dirty="0" smtClean="0"/>
              <a:t> ... </a:t>
            </a:r>
            <a:endParaRPr lang="en-GB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071802" y="5786454"/>
            <a:ext cx="4643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... in </a:t>
            </a:r>
            <a:r>
              <a:rPr lang="en-GB" sz="3000" dirty="0" err="1" smtClean="0"/>
              <a:t>einem</a:t>
            </a:r>
            <a:r>
              <a:rPr lang="en-GB" sz="3000" dirty="0" smtClean="0"/>
              <a:t> </a:t>
            </a:r>
            <a:r>
              <a:rPr lang="en-GB" sz="3000" dirty="0" err="1" smtClean="0"/>
              <a:t>Haus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5181600" y="601980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</a:t>
            </a:r>
            <a:r>
              <a:rPr lang="en-GB" sz="1800" dirty="0" smtClean="0"/>
              <a:t>auf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Bauerhof</a:t>
            </a:r>
            <a:endParaRPr lang="en-GB" sz="1800" dirty="0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676400" y="5867400"/>
            <a:ext cx="2400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Wohnwagen</a:t>
            </a:r>
            <a:endParaRPr lang="en-GB" sz="1800" dirty="0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477000" y="3886200"/>
            <a:ext cx="2033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einer</a:t>
            </a:r>
            <a:r>
              <a:rPr lang="en-GB" sz="1800" dirty="0" smtClean="0"/>
              <a:t> </a:t>
            </a:r>
            <a:r>
              <a:rPr lang="en-GB" sz="1800" dirty="0" err="1" smtClean="0"/>
              <a:t>Wohnung</a:t>
            </a:r>
            <a:endParaRPr lang="en-GB" sz="18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235075" y="1435100"/>
            <a:ext cx="23140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</a:t>
            </a:r>
            <a:endParaRPr lang="en-GB" sz="1800" dirty="0"/>
          </a:p>
          <a:p>
            <a:pPr algn="ctr"/>
            <a:r>
              <a:rPr lang="en-GB" dirty="0" err="1" smtClean="0"/>
              <a:t>e</a:t>
            </a:r>
            <a:r>
              <a:rPr lang="en-GB" sz="1800" dirty="0" err="1" smtClean="0"/>
              <a:t>inem</a:t>
            </a:r>
            <a:r>
              <a:rPr lang="en-GB" sz="1800" dirty="0" smtClean="0"/>
              <a:t> </a:t>
            </a:r>
            <a:r>
              <a:rPr lang="en-GB" sz="1800" dirty="0" err="1" smtClean="0"/>
              <a:t>Einfamilienhaus</a:t>
            </a:r>
            <a:endParaRPr lang="en-GB" sz="1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43000" y="152400"/>
            <a:ext cx="2667000" cy="1905000"/>
            <a:chOff x="96" y="96"/>
            <a:chExt cx="1680" cy="1200"/>
          </a:xfrm>
        </p:grpSpPr>
        <p:pic>
          <p:nvPicPr>
            <p:cNvPr id="9" name="Picture 10" descr="detached_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144"/>
              <a:ext cx="86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3" name="Rectangle 26"/>
            <p:cNvSpPr>
              <a:spLocks noChangeArrowheads="1"/>
            </p:cNvSpPr>
            <p:nvPr/>
          </p:nvSpPr>
          <p:spPr bwMode="auto">
            <a:xfrm>
              <a:off x="96" y="96"/>
              <a:ext cx="168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724400" y="1371600"/>
            <a:ext cx="2343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Doppelhaus</a:t>
            </a:r>
            <a:endParaRPr lang="en-GB" sz="1800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724400" y="152400"/>
            <a:ext cx="2362200" cy="1828800"/>
            <a:chOff x="2064" y="96"/>
            <a:chExt cx="1488" cy="1248"/>
          </a:xfrm>
        </p:grpSpPr>
        <p:pic>
          <p:nvPicPr>
            <p:cNvPr id="6170" name="Picture 11" descr="semi_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48" y="144"/>
              <a:ext cx="735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1" name="Rectangle 29"/>
            <p:cNvSpPr>
              <a:spLocks noChangeArrowheads="1"/>
            </p:cNvSpPr>
            <p:nvPr/>
          </p:nvSpPr>
          <p:spPr bwMode="auto">
            <a:xfrm>
              <a:off x="2064" y="96"/>
              <a:ext cx="1488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57200" y="3733800"/>
            <a:ext cx="2300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Reihenhaus</a:t>
            </a:r>
            <a:endParaRPr lang="en-GB" sz="1800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81000" y="2438400"/>
            <a:ext cx="2362200" cy="1905000"/>
            <a:chOff x="3936" y="144"/>
            <a:chExt cx="1488" cy="1200"/>
          </a:xfrm>
        </p:grpSpPr>
        <p:pic>
          <p:nvPicPr>
            <p:cNvPr id="10" name="Picture 12" descr="terrace_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80" y="192"/>
              <a:ext cx="11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9" name="Rectangle 33"/>
            <p:cNvSpPr>
              <a:spLocks noChangeArrowheads="1"/>
            </p:cNvSpPr>
            <p:nvPr/>
          </p:nvSpPr>
          <p:spPr bwMode="auto">
            <a:xfrm>
              <a:off x="3936" y="144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429000" y="3657600"/>
            <a:ext cx="2148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/>
              <a:t>einem</a:t>
            </a:r>
            <a:r>
              <a:rPr lang="en-GB" sz="1800" dirty="0"/>
              <a:t> Bungalow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429000" y="2286000"/>
            <a:ext cx="2057400" cy="2209800"/>
            <a:chOff x="192" y="2064"/>
            <a:chExt cx="1296" cy="1392"/>
          </a:xfrm>
        </p:grpSpPr>
        <p:pic>
          <p:nvPicPr>
            <p:cNvPr id="6166" name="Picture 13" descr="house_-_bungalo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6" y="2160"/>
              <a:ext cx="100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7" name="Rectangle 36"/>
            <p:cNvSpPr>
              <a:spLocks noChangeArrowheads="1"/>
            </p:cNvSpPr>
            <p:nvPr/>
          </p:nvSpPr>
          <p:spPr bwMode="auto">
            <a:xfrm>
              <a:off x="192" y="2064"/>
              <a:ext cx="129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477000" y="2133600"/>
            <a:ext cx="1981200" cy="2438400"/>
            <a:chOff x="1824" y="2112"/>
            <a:chExt cx="1248" cy="1536"/>
          </a:xfrm>
        </p:grpSpPr>
        <p:pic>
          <p:nvPicPr>
            <p:cNvPr id="11" name="Picture 14" descr="jba005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2208"/>
              <a:ext cx="654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Rectangle 42"/>
            <p:cNvSpPr>
              <a:spLocks noChangeArrowheads="1"/>
            </p:cNvSpPr>
            <p:nvPr/>
          </p:nvSpPr>
          <p:spPr bwMode="auto">
            <a:xfrm>
              <a:off x="1824" y="2112"/>
              <a:ext cx="124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676400" y="4648200"/>
            <a:ext cx="2362200" cy="1905000"/>
            <a:chOff x="3120" y="2160"/>
            <a:chExt cx="1488" cy="1200"/>
          </a:xfrm>
        </p:grpSpPr>
        <p:pic>
          <p:nvPicPr>
            <p:cNvPr id="12" name="Picture 15" descr="caravan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60" y="2256"/>
              <a:ext cx="960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3120" y="2160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181600" y="4648200"/>
            <a:ext cx="2209800" cy="2057400"/>
            <a:chOff x="4368" y="2880"/>
            <a:chExt cx="1392" cy="1296"/>
          </a:xfrm>
        </p:grpSpPr>
        <p:pic>
          <p:nvPicPr>
            <p:cNvPr id="6160" name="Picture 16" descr="mc4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560" y="2976"/>
              <a:ext cx="9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1" name="Rectangle 46"/>
            <p:cNvSpPr>
              <a:spLocks noChangeArrowheads="1"/>
            </p:cNvSpPr>
            <p:nvPr/>
          </p:nvSpPr>
          <p:spPr bwMode="auto">
            <a:xfrm>
              <a:off x="4368" y="2880"/>
              <a:ext cx="139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  <p:bldP spid="6163" grpId="0" autoUpdateAnimBg="0"/>
      <p:bldP spid="6164" grpId="0" autoUpdateAnimBg="0"/>
      <p:bldP spid="6168" grpId="0" autoUpdateAnimBg="0"/>
      <p:bldP spid="6172" grpId="0" autoUpdateAnimBg="0"/>
      <p:bldP spid="6175" grpId="0" autoUpdateAnimBg="0"/>
      <p:bldP spid="61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5181600" y="601980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</a:t>
            </a:r>
            <a:r>
              <a:rPr lang="en-GB" sz="1800" dirty="0" smtClean="0"/>
              <a:t>auf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Bauerhof</a:t>
            </a:r>
            <a:endParaRPr lang="en-GB" sz="1800" dirty="0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676400" y="5867400"/>
            <a:ext cx="2400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Wohnwagen</a:t>
            </a:r>
            <a:endParaRPr lang="en-GB" sz="1800" dirty="0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477000" y="3886200"/>
            <a:ext cx="2033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einer</a:t>
            </a:r>
            <a:r>
              <a:rPr lang="en-GB" sz="1800" dirty="0" smtClean="0"/>
              <a:t> </a:t>
            </a:r>
            <a:r>
              <a:rPr lang="en-GB" sz="1800" dirty="0" err="1" smtClean="0"/>
              <a:t>Wohnung</a:t>
            </a:r>
            <a:endParaRPr lang="en-GB" sz="18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235075" y="1435100"/>
            <a:ext cx="23140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</a:t>
            </a:r>
            <a:endParaRPr lang="en-GB" sz="1800" dirty="0"/>
          </a:p>
          <a:p>
            <a:pPr algn="ctr"/>
            <a:r>
              <a:rPr lang="en-GB" dirty="0" err="1" smtClean="0"/>
              <a:t>e</a:t>
            </a:r>
            <a:r>
              <a:rPr lang="en-GB" sz="1800" dirty="0" err="1" smtClean="0"/>
              <a:t>inem</a:t>
            </a:r>
            <a:r>
              <a:rPr lang="en-GB" sz="1800" dirty="0" smtClean="0"/>
              <a:t> </a:t>
            </a:r>
            <a:r>
              <a:rPr lang="en-GB" sz="1800" dirty="0" err="1" smtClean="0"/>
              <a:t>Einfamilienhaus</a:t>
            </a:r>
            <a:endParaRPr lang="en-GB" sz="1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43000" y="152400"/>
            <a:ext cx="2667000" cy="1905000"/>
            <a:chOff x="96" y="96"/>
            <a:chExt cx="1680" cy="1200"/>
          </a:xfrm>
        </p:grpSpPr>
        <p:pic>
          <p:nvPicPr>
            <p:cNvPr id="9" name="Picture 10" descr="detached_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144"/>
              <a:ext cx="86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3" name="Rectangle 26"/>
            <p:cNvSpPr>
              <a:spLocks noChangeArrowheads="1"/>
            </p:cNvSpPr>
            <p:nvPr/>
          </p:nvSpPr>
          <p:spPr bwMode="auto">
            <a:xfrm>
              <a:off x="96" y="96"/>
              <a:ext cx="168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724400" y="1371600"/>
            <a:ext cx="2343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Doppelhaus</a:t>
            </a:r>
            <a:endParaRPr lang="en-GB" sz="1800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724400" y="152400"/>
            <a:ext cx="2362200" cy="1828800"/>
            <a:chOff x="2064" y="96"/>
            <a:chExt cx="1488" cy="1248"/>
          </a:xfrm>
        </p:grpSpPr>
        <p:pic>
          <p:nvPicPr>
            <p:cNvPr id="6170" name="Picture 11" descr="semi_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48" y="144"/>
              <a:ext cx="735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1" name="Rectangle 29"/>
            <p:cNvSpPr>
              <a:spLocks noChangeArrowheads="1"/>
            </p:cNvSpPr>
            <p:nvPr/>
          </p:nvSpPr>
          <p:spPr bwMode="auto">
            <a:xfrm>
              <a:off x="2064" y="96"/>
              <a:ext cx="1488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57200" y="3733800"/>
            <a:ext cx="2316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Reihenhaus</a:t>
            </a:r>
            <a:endParaRPr lang="en-GB" sz="1800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81000" y="2438400"/>
            <a:ext cx="2362200" cy="1905000"/>
            <a:chOff x="3936" y="144"/>
            <a:chExt cx="1488" cy="1200"/>
          </a:xfrm>
        </p:grpSpPr>
        <p:pic>
          <p:nvPicPr>
            <p:cNvPr id="10" name="Picture 12" descr="terrace_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80" y="192"/>
              <a:ext cx="11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9" name="Rectangle 33"/>
            <p:cNvSpPr>
              <a:spLocks noChangeArrowheads="1"/>
            </p:cNvSpPr>
            <p:nvPr/>
          </p:nvSpPr>
          <p:spPr bwMode="auto">
            <a:xfrm>
              <a:off x="3936" y="144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429000" y="3657600"/>
            <a:ext cx="2132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/>
              <a:t>einem</a:t>
            </a:r>
            <a:r>
              <a:rPr lang="en-GB" sz="1800" dirty="0"/>
              <a:t> Bungalow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429000" y="2286000"/>
            <a:ext cx="2057400" cy="2209800"/>
            <a:chOff x="192" y="2064"/>
            <a:chExt cx="1296" cy="1392"/>
          </a:xfrm>
        </p:grpSpPr>
        <p:pic>
          <p:nvPicPr>
            <p:cNvPr id="6166" name="Picture 13" descr="house_-_bungalo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6" y="2160"/>
              <a:ext cx="100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7" name="Rectangle 36"/>
            <p:cNvSpPr>
              <a:spLocks noChangeArrowheads="1"/>
            </p:cNvSpPr>
            <p:nvPr/>
          </p:nvSpPr>
          <p:spPr bwMode="auto">
            <a:xfrm>
              <a:off x="192" y="2064"/>
              <a:ext cx="129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477000" y="2133600"/>
            <a:ext cx="1981200" cy="2438400"/>
            <a:chOff x="1824" y="2112"/>
            <a:chExt cx="1248" cy="1536"/>
          </a:xfrm>
        </p:grpSpPr>
        <p:pic>
          <p:nvPicPr>
            <p:cNvPr id="11" name="Picture 14" descr="jba005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2208"/>
              <a:ext cx="654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Rectangle 42"/>
            <p:cNvSpPr>
              <a:spLocks noChangeArrowheads="1"/>
            </p:cNvSpPr>
            <p:nvPr/>
          </p:nvSpPr>
          <p:spPr bwMode="auto">
            <a:xfrm>
              <a:off x="1824" y="2112"/>
              <a:ext cx="124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676400" y="4648200"/>
            <a:ext cx="2362200" cy="1905000"/>
            <a:chOff x="3120" y="2160"/>
            <a:chExt cx="1488" cy="1200"/>
          </a:xfrm>
        </p:grpSpPr>
        <p:pic>
          <p:nvPicPr>
            <p:cNvPr id="12" name="Picture 15" descr="caravan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60" y="2256"/>
              <a:ext cx="960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3120" y="2160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181600" y="4648200"/>
            <a:ext cx="2209800" cy="2057400"/>
            <a:chOff x="4368" y="2880"/>
            <a:chExt cx="1392" cy="1296"/>
          </a:xfrm>
        </p:grpSpPr>
        <p:pic>
          <p:nvPicPr>
            <p:cNvPr id="6160" name="Picture 16" descr="mc4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560" y="2976"/>
              <a:ext cx="9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1" name="Rectangle 46"/>
            <p:cNvSpPr>
              <a:spLocks noChangeArrowheads="1"/>
            </p:cNvSpPr>
            <p:nvPr/>
          </p:nvSpPr>
          <p:spPr bwMode="auto">
            <a:xfrm>
              <a:off x="4368" y="2880"/>
              <a:ext cx="139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" name="Picture 29" descr="kid_clipart_boy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1058" y="0"/>
            <a:ext cx="642942" cy="756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42276E-6 C -0.00781 0.0141 -0.00955 0.03122 -0.01944 0.04371 C -0.02101 0.05273 -0.02413 0.05735 -0.02691 0.06568 C -0.02969 0.07423 -0.02986 0.07955 -0.03437 0.08765 C -0.03698 0.09875 -0.03368 0.0888 -0.04028 0.09759 C -0.04358 0.10199 -0.04618 0.10846 -0.04913 0.11332 C -0.05208 0.11817 -0.05625 0.12118 -0.05972 0.12534 C -0.06233 0.13668 -0.06562 0.145 -0.07014 0.15518 C -0.07205 0.15934 -0.07604 0.16697 -0.07604 0.16697 C -0.10017 0.16535 -0.10521 0.17229 -0.11198 0.14731 C -0.11146 0.1413 -0.11215 0.13483 -0.11042 0.12928 C -0.10989 0.12742 -0.10729 0.12858 -0.1059 0.12742 C -0.09566 0.1191 -0.11111 0.1265 -0.09844 0.12141 C -0.08993 0.12211 -0.07569 0.11262 -0.07309 0.12326 C -0.06337 0.16235 -0.07448 0.24075 -0.09392 0.28052 C -0.09583 0.28977 -0.09965 0.30088 -0.10451 0.30828 C -0.10903 0.31521 -0.11545 0.32076 -0.11788 0.33002 C -0.12066 0.34088 -0.12361 0.35453 -0.1283 0.36401 C -0.1309 0.37696 -0.13281 0.39176 -0.13733 0.40379 C -0.14236 0.41697 -0.14913 0.42784 -0.15364 0.44149 C -0.15573 0.44796 -0.1592 0.45397 -0.16267 0.45929 C -0.16545 0.46346 -0.16858 0.46739 -0.17153 0.47132 C -0.17257 0.47271 -0.17465 0.47525 -0.17465 0.47525 C -0.17569 0.47779 -0.17587 0.48126 -0.1776 0.48311 C -0.17917 0.48496 -0.18177 0.48404 -0.18351 0.4852 C -0.2 0.4963 -0.1816 0.48774 -0.19392 0.49306 C -0.21337 0.5111 -0.23628 0.49792 -0.26111 0.49722 C -0.27049 0.49398 -0.28767 0.48982 -0.29549 0.48311 C -0.29705 0.48173 -0.29826 0.47988 -0.3 0.47918 C -0.30764 0.47548 -0.31597 0.47456 -0.32378 0.47132 C -0.32969 0.46554 -0.33351 0.46415 -0.34028 0.46137 C -0.35278 0.45051 -0.36424 0.44842 -0.37899 0.44542 C -0.4151 0.44681 -0.4434 0.44981 -0.47899 0.45143 C -0.48455 0.45282 -0.48733 0.45328 -0.49253 0.45536 C -0.49549 0.45652 -0.50139 0.45929 -0.50139 0.45929 C -0.50538 0.46693 -0.5066 0.47409 -0.51337 0.47733 C -0.51823 0.48358 -0.52066 0.49098 -0.52535 0.49722 C -0.53715 0.51295 -0.52656 0.49398 -0.53437 0.50902 C -0.53576 0.51526 -0.53594 0.51665 -0.53871 0.52289 C -0.54062 0.52705 -0.54479 0.53492 -0.54479 0.53492 C -0.54531 0.537 -0.54705 0.53931 -0.54618 0.54093 C -0.54219 0.54833 -0.52413 0.55851 -0.51788 0.56082 C -0.51319 0.56498 -0.50729 0.56753 -0.50295 0.57261 C -0.48524 0.59343 -0.5026 0.57701 -0.48507 0.5925 C -0.4816 0.59574 -0.4783 0.59967 -0.47604 0.60453 C -0.475 0.60661 -0.47448 0.60892 -0.47309 0.61054 C -0.4651 0.61979 -0.46545 0.61656 -0.45816 0.62234 C -0.44653 0.63182 -0.43854 0.63575 -0.42535 0.64038 C -0.42378 0.64176 -0.42239 0.64338 -0.42083 0.64431 C -0.41944 0.64523 -0.41771 0.645 -0.41632 0.64616 C -0.41233 0.6494 -0.41076 0.65587 -0.40746 0.66026 C -0.40174 0.6679 -0.3941 0.67137 -0.38802 0.67807 C -0.38646 0.67992 -0.38524 0.68247 -0.38351 0.68409 C -0.38177 0.6857 -0.37934 0.68617 -0.3776 0.68802 C -0.37483 0.69079 -0.37292 0.69495 -0.37014 0.69796 C -0.36684 0.70166 -0.35972 0.70791 -0.35972 0.70791 C -0.35278 0.74329 -0.33906 0.80804 -0.36111 0.82724 C -0.36458 0.83025 -0.3691 0.82978 -0.37309 0.83117 C -0.37986 0.83718 -0.38125 0.83742 -0.38958 0.8351 C -0.3941 0.81591 -0.39097 0.83117 -0.39097 0.78746 L -0.38646 0.77544 L -0.38958 0.75763 " pathEditMode="relative" ptsTypes="fffffffffffffffffffffffffffffffffffffffffffffffffffffffffff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5181600" y="601980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auf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Bauerhof</a:t>
            </a:r>
            <a:endParaRPr lang="en-GB" sz="1800" dirty="0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676400" y="5867400"/>
            <a:ext cx="2400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Wohnwagen</a:t>
            </a:r>
            <a:endParaRPr lang="en-GB" sz="1800" dirty="0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477000" y="3886200"/>
            <a:ext cx="2033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einer</a:t>
            </a:r>
            <a:r>
              <a:rPr lang="en-GB" sz="1800" dirty="0" smtClean="0"/>
              <a:t> </a:t>
            </a:r>
            <a:r>
              <a:rPr lang="en-GB" sz="1800" dirty="0" err="1" smtClean="0"/>
              <a:t>Wohnung</a:t>
            </a:r>
            <a:endParaRPr lang="en-GB" sz="18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235075" y="1435100"/>
            <a:ext cx="23140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</a:t>
            </a:r>
            <a:endParaRPr lang="en-GB" sz="1800" dirty="0"/>
          </a:p>
          <a:p>
            <a:pPr algn="ctr"/>
            <a:r>
              <a:rPr lang="en-GB" dirty="0" err="1" smtClean="0"/>
              <a:t>e</a:t>
            </a:r>
            <a:r>
              <a:rPr lang="en-GB" sz="1800" dirty="0" err="1" smtClean="0"/>
              <a:t>inem</a:t>
            </a:r>
            <a:r>
              <a:rPr lang="en-GB" sz="1800" dirty="0" smtClean="0"/>
              <a:t> </a:t>
            </a:r>
            <a:r>
              <a:rPr lang="en-GB" sz="1800" dirty="0" err="1" smtClean="0"/>
              <a:t>Einfamilienhaus</a:t>
            </a:r>
            <a:endParaRPr lang="en-GB" sz="1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43000" y="152400"/>
            <a:ext cx="2667000" cy="1905000"/>
            <a:chOff x="96" y="96"/>
            <a:chExt cx="1680" cy="1200"/>
          </a:xfrm>
        </p:grpSpPr>
        <p:pic>
          <p:nvPicPr>
            <p:cNvPr id="9" name="Picture 10" descr="detached_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144"/>
              <a:ext cx="86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3" name="Rectangle 26"/>
            <p:cNvSpPr>
              <a:spLocks noChangeArrowheads="1"/>
            </p:cNvSpPr>
            <p:nvPr/>
          </p:nvSpPr>
          <p:spPr bwMode="auto">
            <a:xfrm>
              <a:off x="96" y="96"/>
              <a:ext cx="168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724400" y="1371600"/>
            <a:ext cx="2343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Doppelhaus</a:t>
            </a:r>
            <a:endParaRPr lang="en-GB" sz="1800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724400" y="152400"/>
            <a:ext cx="2362200" cy="1828800"/>
            <a:chOff x="2064" y="96"/>
            <a:chExt cx="1488" cy="1248"/>
          </a:xfrm>
        </p:grpSpPr>
        <p:pic>
          <p:nvPicPr>
            <p:cNvPr id="6170" name="Picture 11" descr="semi_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48" y="144"/>
              <a:ext cx="735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1" name="Rectangle 29"/>
            <p:cNvSpPr>
              <a:spLocks noChangeArrowheads="1"/>
            </p:cNvSpPr>
            <p:nvPr/>
          </p:nvSpPr>
          <p:spPr bwMode="auto">
            <a:xfrm>
              <a:off x="2064" y="96"/>
              <a:ext cx="1488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57200" y="3733800"/>
            <a:ext cx="2300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Reihenhaus</a:t>
            </a:r>
            <a:endParaRPr lang="en-GB" sz="1800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81000" y="2438400"/>
            <a:ext cx="2362200" cy="1905000"/>
            <a:chOff x="3936" y="144"/>
            <a:chExt cx="1488" cy="1200"/>
          </a:xfrm>
        </p:grpSpPr>
        <p:pic>
          <p:nvPicPr>
            <p:cNvPr id="10" name="Picture 12" descr="terrace_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80" y="192"/>
              <a:ext cx="11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9" name="Rectangle 33"/>
            <p:cNvSpPr>
              <a:spLocks noChangeArrowheads="1"/>
            </p:cNvSpPr>
            <p:nvPr/>
          </p:nvSpPr>
          <p:spPr bwMode="auto">
            <a:xfrm>
              <a:off x="3936" y="144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429000" y="3657600"/>
            <a:ext cx="2148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/>
              <a:t>einem</a:t>
            </a:r>
            <a:r>
              <a:rPr lang="en-GB" sz="1800" dirty="0"/>
              <a:t> Bungalow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429000" y="2286000"/>
            <a:ext cx="2057400" cy="2209800"/>
            <a:chOff x="192" y="2064"/>
            <a:chExt cx="1296" cy="1392"/>
          </a:xfrm>
        </p:grpSpPr>
        <p:pic>
          <p:nvPicPr>
            <p:cNvPr id="6166" name="Picture 13" descr="house_-_bungalo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6" y="2160"/>
              <a:ext cx="100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7" name="Rectangle 36"/>
            <p:cNvSpPr>
              <a:spLocks noChangeArrowheads="1"/>
            </p:cNvSpPr>
            <p:nvPr/>
          </p:nvSpPr>
          <p:spPr bwMode="auto">
            <a:xfrm>
              <a:off x="192" y="2064"/>
              <a:ext cx="129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477000" y="2133600"/>
            <a:ext cx="1981200" cy="2438400"/>
            <a:chOff x="1824" y="2112"/>
            <a:chExt cx="1248" cy="1536"/>
          </a:xfrm>
        </p:grpSpPr>
        <p:pic>
          <p:nvPicPr>
            <p:cNvPr id="11" name="Picture 14" descr="jba005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2208"/>
              <a:ext cx="654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Rectangle 42"/>
            <p:cNvSpPr>
              <a:spLocks noChangeArrowheads="1"/>
            </p:cNvSpPr>
            <p:nvPr/>
          </p:nvSpPr>
          <p:spPr bwMode="auto">
            <a:xfrm>
              <a:off x="1824" y="2112"/>
              <a:ext cx="124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676400" y="4648200"/>
            <a:ext cx="2362200" cy="1905000"/>
            <a:chOff x="3120" y="2160"/>
            <a:chExt cx="1488" cy="1200"/>
          </a:xfrm>
        </p:grpSpPr>
        <p:pic>
          <p:nvPicPr>
            <p:cNvPr id="12" name="Picture 15" descr="caravan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60" y="2256"/>
              <a:ext cx="960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3120" y="2160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181600" y="4648200"/>
            <a:ext cx="2209800" cy="2057400"/>
            <a:chOff x="4368" y="2880"/>
            <a:chExt cx="1392" cy="1296"/>
          </a:xfrm>
        </p:grpSpPr>
        <p:pic>
          <p:nvPicPr>
            <p:cNvPr id="6160" name="Picture 16" descr="mc4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560" y="2976"/>
              <a:ext cx="9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1" name="Rectangle 46"/>
            <p:cNvSpPr>
              <a:spLocks noChangeArrowheads="1"/>
            </p:cNvSpPr>
            <p:nvPr/>
          </p:nvSpPr>
          <p:spPr bwMode="auto">
            <a:xfrm>
              <a:off x="4368" y="2880"/>
              <a:ext cx="139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" name="Picture 30" descr="girl%20clipart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571504" cy="672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5 -0.07401 C 0.14149 -0.05897 0.34184 -0.04371 0.39028 0.0747 C 0.43837 0.19311 0.20486 0.58025 0.23229 0.63645 C 0.25955 0.69264 0.50052 0.44981 0.55417 0.4125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" y="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5181600" y="6019800"/>
            <a:ext cx="2210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auf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Bauerhof</a:t>
            </a:r>
            <a:endParaRPr lang="en-GB" sz="1800" dirty="0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676400" y="5867400"/>
            <a:ext cx="2385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Wohnwagen</a:t>
            </a:r>
            <a:endParaRPr lang="en-GB" sz="1800" dirty="0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477000" y="3886200"/>
            <a:ext cx="2033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einer</a:t>
            </a:r>
            <a:r>
              <a:rPr lang="en-GB" sz="1800" dirty="0" smtClean="0"/>
              <a:t> </a:t>
            </a:r>
            <a:r>
              <a:rPr lang="en-GB" sz="1800" dirty="0" err="1" smtClean="0"/>
              <a:t>Wohnung</a:t>
            </a:r>
            <a:endParaRPr lang="en-GB" sz="18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235075" y="1435100"/>
            <a:ext cx="23140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</a:t>
            </a:r>
            <a:endParaRPr lang="en-GB" sz="1800" dirty="0"/>
          </a:p>
          <a:p>
            <a:pPr algn="ctr"/>
            <a:r>
              <a:rPr lang="en-GB" dirty="0" err="1" smtClean="0"/>
              <a:t>e</a:t>
            </a:r>
            <a:r>
              <a:rPr lang="en-GB" sz="1800" dirty="0" err="1" smtClean="0"/>
              <a:t>inem</a:t>
            </a:r>
            <a:r>
              <a:rPr lang="en-GB" sz="1800" dirty="0" smtClean="0"/>
              <a:t> </a:t>
            </a:r>
            <a:r>
              <a:rPr lang="en-GB" sz="1800" dirty="0" err="1" smtClean="0"/>
              <a:t>Einfamilienhaus</a:t>
            </a:r>
            <a:endParaRPr lang="en-GB" sz="1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43000" y="152400"/>
            <a:ext cx="2667000" cy="1905000"/>
            <a:chOff x="96" y="96"/>
            <a:chExt cx="1680" cy="1200"/>
          </a:xfrm>
        </p:grpSpPr>
        <p:pic>
          <p:nvPicPr>
            <p:cNvPr id="9" name="Picture 10" descr="detached_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144"/>
              <a:ext cx="864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3" name="Rectangle 26"/>
            <p:cNvSpPr>
              <a:spLocks noChangeArrowheads="1"/>
            </p:cNvSpPr>
            <p:nvPr/>
          </p:nvSpPr>
          <p:spPr bwMode="auto">
            <a:xfrm>
              <a:off x="96" y="96"/>
              <a:ext cx="168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724400" y="1371600"/>
            <a:ext cx="23285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Doppelhaus</a:t>
            </a:r>
            <a:endParaRPr lang="en-GB" sz="1800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724400" y="152400"/>
            <a:ext cx="2362200" cy="1828800"/>
            <a:chOff x="2064" y="96"/>
            <a:chExt cx="1488" cy="1248"/>
          </a:xfrm>
        </p:grpSpPr>
        <p:pic>
          <p:nvPicPr>
            <p:cNvPr id="6170" name="Picture 11" descr="semi_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48" y="144"/>
              <a:ext cx="735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1" name="Rectangle 29"/>
            <p:cNvSpPr>
              <a:spLocks noChangeArrowheads="1"/>
            </p:cNvSpPr>
            <p:nvPr/>
          </p:nvSpPr>
          <p:spPr bwMode="auto">
            <a:xfrm>
              <a:off x="2064" y="96"/>
              <a:ext cx="1488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57200" y="3733800"/>
            <a:ext cx="2300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 smtClean="0"/>
              <a:t>einem</a:t>
            </a:r>
            <a:r>
              <a:rPr lang="en-GB" sz="1800" dirty="0" smtClean="0"/>
              <a:t> </a:t>
            </a:r>
            <a:r>
              <a:rPr lang="en-GB" sz="1800" dirty="0" err="1" smtClean="0"/>
              <a:t>Reihenhaus</a:t>
            </a:r>
            <a:endParaRPr lang="en-GB" sz="1800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81000" y="2438400"/>
            <a:ext cx="2362200" cy="1905000"/>
            <a:chOff x="3936" y="144"/>
            <a:chExt cx="1488" cy="1200"/>
          </a:xfrm>
        </p:grpSpPr>
        <p:pic>
          <p:nvPicPr>
            <p:cNvPr id="10" name="Picture 12" descr="terrace_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80" y="192"/>
              <a:ext cx="11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9" name="Rectangle 33"/>
            <p:cNvSpPr>
              <a:spLocks noChangeArrowheads="1"/>
            </p:cNvSpPr>
            <p:nvPr/>
          </p:nvSpPr>
          <p:spPr bwMode="auto">
            <a:xfrm>
              <a:off x="3936" y="144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429000" y="3657600"/>
            <a:ext cx="2148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…</a:t>
            </a:r>
            <a:r>
              <a:rPr lang="en-GB" sz="1800" dirty="0" smtClean="0"/>
              <a:t>in </a:t>
            </a:r>
            <a:r>
              <a:rPr lang="en-GB" sz="1800" dirty="0" err="1"/>
              <a:t>einem</a:t>
            </a:r>
            <a:r>
              <a:rPr lang="en-GB" sz="1800" dirty="0"/>
              <a:t> Bungalow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429000" y="2286000"/>
            <a:ext cx="2057400" cy="2209800"/>
            <a:chOff x="192" y="2064"/>
            <a:chExt cx="1296" cy="1392"/>
          </a:xfrm>
        </p:grpSpPr>
        <p:pic>
          <p:nvPicPr>
            <p:cNvPr id="6166" name="Picture 13" descr="house_-_bungalow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6" y="2160"/>
              <a:ext cx="100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7" name="Rectangle 36"/>
            <p:cNvSpPr>
              <a:spLocks noChangeArrowheads="1"/>
            </p:cNvSpPr>
            <p:nvPr/>
          </p:nvSpPr>
          <p:spPr bwMode="auto">
            <a:xfrm>
              <a:off x="192" y="2064"/>
              <a:ext cx="129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477000" y="2133600"/>
            <a:ext cx="1981200" cy="2438400"/>
            <a:chOff x="1824" y="2112"/>
            <a:chExt cx="1248" cy="1536"/>
          </a:xfrm>
        </p:grpSpPr>
        <p:pic>
          <p:nvPicPr>
            <p:cNvPr id="11" name="Picture 14" descr="jba005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2208"/>
              <a:ext cx="654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Rectangle 42"/>
            <p:cNvSpPr>
              <a:spLocks noChangeArrowheads="1"/>
            </p:cNvSpPr>
            <p:nvPr/>
          </p:nvSpPr>
          <p:spPr bwMode="auto">
            <a:xfrm>
              <a:off x="1824" y="2112"/>
              <a:ext cx="124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676400" y="4648200"/>
            <a:ext cx="2362200" cy="1905000"/>
            <a:chOff x="3120" y="2160"/>
            <a:chExt cx="1488" cy="1200"/>
          </a:xfrm>
        </p:grpSpPr>
        <p:pic>
          <p:nvPicPr>
            <p:cNvPr id="12" name="Picture 15" descr="caravan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360" y="2256"/>
              <a:ext cx="960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3120" y="2160"/>
              <a:ext cx="14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181600" y="4648200"/>
            <a:ext cx="2209800" cy="2057400"/>
            <a:chOff x="4368" y="2880"/>
            <a:chExt cx="1392" cy="1296"/>
          </a:xfrm>
        </p:grpSpPr>
        <p:pic>
          <p:nvPicPr>
            <p:cNvPr id="6160" name="Picture 16" descr="mc4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560" y="2976"/>
              <a:ext cx="96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1" name="Rectangle 46"/>
            <p:cNvSpPr>
              <a:spLocks noChangeArrowheads="1"/>
            </p:cNvSpPr>
            <p:nvPr/>
          </p:nvSpPr>
          <p:spPr bwMode="auto">
            <a:xfrm>
              <a:off x="4368" y="2880"/>
              <a:ext cx="139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" name="Picture 29" descr="kid_clipart_boy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642910" cy="1113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31267E-6 C 0.0125 0.00509 0.02222 0.0155 0.04219 0.01226 C 0.0467 0.0185 0.04983 0.01989 0.05764 0.02267 C 0.06615 0.02429 0.06459 0.03099 0.07031 0.03446 C 0.08108 0.03816 0.07275 0.03469 0.08507 0.03377 C 0.0915 0.03284 0.0941 0.03839 0.10122 0.03724 C 0.11285 0.03307 0.11459 0.03307 0.11858 0.03585 C 0.13021 0.0377 0.13594 0.04186 0.14288 0.04695 C 0.14844 0.04626 0.15434 0.04903 0.15625 0.04787 C 0.18525 0.02267 0.19879 0.02012 0.19775 -0.00532 C 0.19705 -0.01087 0.18854 -0.01156 0.1915 -0.01919 C 0.18281 -0.0141 0.1849 -0.01526 0.18281 -0.0141 C 0.16875 -0.01179 0.1875 -0.01804 0.17031 -0.01017 C 0.1592 -0.00069 0.13768 0.00717 0.13525 0.02082 C 0.13785 0.05874 0.17847 0.10708 0.21528 0.11841 C 0.22309 0.12165 0.23195 0.12674 0.24236 0.12604 C 0.25226 0.12512 0.2625 0.1235 0.26702 0.12882 C 0.27552 0.13344 0.27969 0.14408 0.29132 0.14385 C 0.30243 0.14732 0.3 0.16466 0.31216 0.1679 C 0.33056 0.16628 0.33594 0.17276 0.35469 0.17276 C 0.35104 0.18178 0.36077 0.18178 0.36788 0.18108 C 0.36858 0.18455 0.38125 0.17854 0.38073 0.18155 C 0.38438 0.18132 0.38976 0.18016 0.38837 0.18085 C 0.3882 0.18409 0.39375 0.18386 0.39879 0.18085 C 0.39792 0.1834 0.4007 0.1797 0.40087 0.18132 C 0.43021 0.16952 0.40382 0.18224 0.42257 0.17137 C 0.45052 0.1679 0.47847 0.13136 0.50625 0.10847 C 0.51528 0.09829 0.54167 0.07239 0.54757 0.06083 C 0.5507 0.05643 0.54948 0.0562 0.5533 0.05204 C 0.5599 0.04209 0.57049 0.03377 0.58368 0.0192 C 0.58611 0.01133 0.58976 0.00602 0.59879 -0.00324 C 0.61042 -0.02336 0.6217 -0.03654 0.64132 -0.05481 C 0.6882 -0.09135 0.73021 -0.12141 0.76945 -0.15194 C 0.78386 -0.16212 0.78229 -0.16142 0.79306 -0.16651 C 0.79479 -0.16628 0.79913 -0.16651 0.80382 -0.17067 C 0.80712 -0.16674 0.81806 -0.16674 0.82743 -0.1709 C 0.83056 -0.16697 0.84427 -0.16975 0.84913 -0.16836 C 0.86736 -0.16605 0.85104 -0.17345 0.86285 -0.16651 C 0.86511 -0.16142 0.86736 -0.16119 0.8724 -0.15934 C 0.87518 -0.15795 0.88559 -0.15888 0.88264 -0.15564 C 0.8882 -0.15772 0.88542 -0.15402 0.89479 -0.15865 C 0.88768 -0.145 0.86441 -0.11586 0.86042 -0.11054 C 0.85278 -0.09991 0.84722 -0.09366 0.8441 -0.08557 C 0.83108 -0.05342 0.84236 -0.08048 0.83073 -0.05411 C 0.82587 -0.04648 0.8224 -0.04001 0.8257 -0.03746 C 0.82031 -0.03076 0.82118 -0.02891 0.82344 -0.02891 C 0.81077 -0.00925 0.80972 -0.01179 0.80365 -0.00162 C 0.78837 0.02082 0.7849 0.02799 0.76823 0.04672 C 0.76528 0.05019 0.76146 0.05504 0.75903 0.05851 C 0.76354 0.05574 0.75712 0.05967 0.76059 0.05851 C 0.75695 0.06429 0.75347 0.07447 0.75139 0.08071 C 0.74445 0.0932 0.7415 0.10014 0.72917 0.11679 C 0.73472 0.11402 0.73281 0.11841 0.72847 0.1235 C 0.72604 0.1272 0.72604 0.12836 0.7224 0.13252 C 0.71962 0.13714 0.71667 0.14408 0.71493 0.14824 C 0.71111 0.15588 0.70261 0.16952 0.70729 0.16628 C 0.71077 0.20005 0.71684 0.26249 0.74844 0.25625 C 0.75886 0.2507 0.75868 0.25139 0.76667 0.24515 C 0.77674 0.24376 0.77847 0.24306 0.78542 0.2359 C 0.7882 0.21231 0.79011 0.22641 0.775 0.19334 L 0.76684 0.18802 L 0.7632 0.17183 " pathEditMode="relative" rAng="-29" ptsTypes="fffffffffffffffffffffffffffffffffffffffffffffffffffffffffff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324</Words>
  <Application>Microsoft Office PowerPoint</Application>
  <PresentationFormat>On-screen Show (4:3)</PresentationFormat>
  <Paragraphs>96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Bitmap Image</vt:lpstr>
      <vt:lpstr> </vt:lpstr>
      <vt:lpstr>Filme    Fluss    Kinos    München    erleben    gehe     gehen    gibt    sehe    spazieren    spielen    spitze    tanzen   treffe  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22</cp:revision>
  <dcterms:created xsi:type="dcterms:W3CDTF">2009-03-03T21:58:04Z</dcterms:created>
  <dcterms:modified xsi:type="dcterms:W3CDTF">2009-03-04T08:57:36Z</dcterms:modified>
</cp:coreProperties>
</file>