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sldIdLst>
    <p:sldId id="282" r:id="rId2"/>
    <p:sldId id="294" r:id="rId3"/>
    <p:sldId id="295" r:id="rId4"/>
    <p:sldId id="269" r:id="rId5"/>
    <p:sldId id="293" r:id="rId6"/>
    <p:sldId id="292" r:id="rId7"/>
    <p:sldId id="262" r:id="rId8"/>
    <p:sldId id="270" r:id="rId9"/>
    <p:sldId id="296" r:id="rId10"/>
    <p:sldId id="263" r:id="rId11"/>
    <p:sldId id="280" r:id="rId12"/>
    <p:sldId id="279" r:id="rId13"/>
    <p:sldId id="265" r:id="rId14"/>
    <p:sldId id="268" r:id="rId15"/>
    <p:sldId id="291" r:id="rId16"/>
    <p:sldId id="297" r:id="rId17"/>
    <p:sldId id="258" r:id="rId18"/>
    <p:sldId id="261" r:id="rId19"/>
    <p:sldId id="264" r:id="rId20"/>
    <p:sldId id="299" r:id="rId21"/>
    <p:sldId id="257" r:id="rId22"/>
    <p:sldId id="259" r:id="rId23"/>
    <p:sldId id="287" r:id="rId24"/>
    <p:sldId id="260" r:id="rId25"/>
    <p:sldId id="300" r:id="rId26"/>
    <p:sldId id="290" r:id="rId27"/>
    <p:sldId id="301" r:id="rId28"/>
    <p:sldId id="298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CC"/>
    <a:srgbClr val="FF0000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09" autoAdjust="0"/>
    <p:restoredTop sz="93740" autoAdjust="0"/>
  </p:normalViewPr>
  <p:slideViewPr>
    <p:cSldViewPr>
      <p:cViewPr varScale="1">
        <p:scale>
          <a:sx n="107" d="100"/>
          <a:sy n="107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2A2B76-D77A-4CA6-8F89-745E2FE19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BFB26-BBEB-4BBA-B1E2-3C342133660E}" type="slidenum">
              <a:rPr lang="en-GB"/>
              <a:pPr/>
              <a:t>7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A08C8-5835-4D98-96C2-E41F5CED852A}" type="slidenum">
              <a:rPr lang="en-GB"/>
              <a:pPr/>
              <a:t>10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64A8F-81BE-4919-8B45-626B11E54A54}" type="slidenum">
              <a:rPr lang="en-GB"/>
              <a:pPr/>
              <a:t>13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58634-60F3-4B65-8357-7455ECD7FA5F}" type="slidenum">
              <a:rPr lang="en-GB"/>
              <a:pPr/>
              <a:t>17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A8016-1CE7-4841-BA8C-356D98638F8D}" type="slidenum">
              <a:rPr lang="en-GB"/>
              <a:pPr/>
              <a:t>18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219E8-A9E3-422F-BB0E-07B3F03FBB46}" type="slidenum">
              <a:rPr lang="en-GB"/>
              <a:pPr/>
              <a:t>19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D4B0B-F967-4E9F-A86B-7C1E2DDE113C}" type="slidenum">
              <a:rPr lang="en-GB"/>
              <a:pPr/>
              <a:t>21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F2588-4CC8-4AC9-9C88-D6DE485A35F7}" type="slidenum">
              <a:rPr lang="en-GB"/>
              <a:pPr/>
              <a:t>22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23137-5DF3-4957-84CC-CCCF68FF75C7}" type="slidenum">
              <a:rPr lang="en-GB"/>
              <a:pPr/>
              <a:t>24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10244-7B9F-4F6D-8FE6-02C02DDF7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B82BB-CD30-4BFB-A791-1EBF179288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2F89E-6A30-44BF-8207-78B5797BA9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97A82-372C-4D21-A48D-91A9291F4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B7AFD-50A8-4250-AB9A-F9CF4F5A8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FF222-F78C-4AC0-893C-FD6261BD8E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1BD9-FD88-45BF-A1A6-9BF95E7A3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DC0D9-45A0-4BAF-B25D-BB9C221D8C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36809-8A83-4FAE-B8DD-4F1567D01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63B2A-8929-44CB-87D2-079D43F26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D41AD-7A60-4C78-AACE-4A16BC3AFA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7F9649-E222-4E0E-916A-F992701FB2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images.google.co.uk/imgres?imgurl=http://www.edugraphics.net/ga3-domestic/ga35-horses-farm/posters/ga352-ws.jpg&amp;imgrefurl=http://www.edugraphics.net/ga3-domestic/ga352-ws.htm&amp;h=308&amp;w=400&amp;sz=6&amp;hl=en&amp;start=3&amp;tbnid=YHpfucvqWgytJM:&amp;tbnh=92&amp;tbnw=120&amp;prev=/images?q=posters+horses&amp;svnum=10&amp;hl=en&amp;lr=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0.jpe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.uk/imgres?imgurl=http://www.edugraphics.net/ga3-domestic/ga35-horses-farm/posters/ga352-ws.jpg&amp;imgrefurl=http://www.edugraphics.net/ga3-domestic/ga352-ws.htm&amp;h=308&amp;w=400&amp;sz=6&amp;hl=en&amp;start=3&amp;tbnid=YHpfucvqWgytJM:&amp;tbnh=92&amp;tbnw=120&amp;prev=/images?q=posters+horses&amp;svnum=10&amp;hl=en&amp;lr=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4.jpeg"/><Relationship Id="rId18" Type="http://schemas.openxmlformats.org/officeDocument/2006/relationships/image" Target="../media/image2.png"/><Relationship Id="rId3" Type="http://schemas.openxmlformats.org/officeDocument/2006/relationships/image" Target="../media/image14.gif"/><Relationship Id="rId21" Type="http://schemas.openxmlformats.org/officeDocument/2006/relationships/image" Target="../media/image5.wmf"/><Relationship Id="rId7" Type="http://schemas.openxmlformats.org/officeDocument/2006/relationships/image" Target="../media/image16.wmf"/><Relationship Id="rId12" Type="http://schemas.openxmlformats.org/officeDocument/2006/relationships/image" Target="../media/image11.wmf"/><Relationship Id="rId17" Type="http://schemas.openxmlformats.org/officeDocument/2006/relationships/image" Target="../media/image3.png"/><Relationship Id="rId2" Type="http://schemas.openxmlformats.org/officeDocument/2006/relationships/image" Target="../media/image13.wmf"/><Relationship Id="rId16" Type="http://schemas.openxmlformats.org/officeDocument/2006/relationships/image" Target="../media/image27.jpeg"/><Relationship Id="rId20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image" Target="../media/image7.wmf"/><Relationship Id="rId5" Type="http://schemas.openxmlformats.org/officeDocument/2006/relationships/image" Target="../media/image17.wmf"/><Relationship Id="rId15" Type="http://schemas.openxmlformats.org/officeDocument/2006/relationships/image" Target="../media/image26.jpeg"/><Relationship Id="rId10" Type="http://schemas.openxmlformats.org/officeDocument/2006/relationships/image" Target="../media/image20.jpeg"/><Relationship Id="rId19" Type="http://schemas.openxmlformats.org/officeDocument/2006/relationships/image" Target="../media/image4.wmf"/><Relationship Id="rId4" Type="http://schemas.openxmlformats.org/officeDocument/2006/relationships/image" Target="../media/image22.jpeg"/><Relationship Id="rId9" Type="http://schemas.openxmlformats.org/officeDocument/2006/relationships/hyperlink" Target="http://images.google.co.uk/imgres?imgurl=http://www.edugraphics.net/ga3-domestic/ga35-horses-farm/posters/ga352-ws.jpg&amp;imgrefurl=http://www.edugraphics.net/ga3-domestic/ga352-ws.htm&amp;h=308&amp;w=400&amp;sz=6&amp;hl=en&amp;start=3&amp;tbnid=YHpfucvqWgytJM:&amp;tbnh=92&amp;tbnw=120&amp;prev=/images?q=posters+horses&amp;svnum=10&amp;hl=en&amp;lr=" TargetMode="External"/><Relationship Id="rId1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895600"/>
            <a:ext cx="579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In </a:t>
            </a:r>
            <a:r>
              <a:rPr lang="en-GB" sz="5000" dirty="0" err="1" smtClean="0"/>
              <a:t>meinem</a:t>
            </a:r>
            <a:r>
              <a:rPr lang="en-GB" sz="5000" dirty="0" smtClean="0"/>
              <a:t> Zimmer.</a:t>
            </a:r>
            <a:endParaRPr lang="en-GB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Dienstag</a:t>
            </a:r>
            <a:r>
              <a:rPr lang="en-GB" sz="2400" dirty="0" smtClean="0"/>
              <a:t>, den. 31 </a:t>
            </a:r>
            <a:r>
              <a:rPr lang="en-GB" sz="2400" dirty="0" err="1" smtClean="0"/>
              <a:t>März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191000"/>
            <a:ext cx="7480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Learning objective:  To be able to describe </a:t>
            </a:r>
          </a:p>
          <a:p>
            <a:r>
              <a:rPr lang="en-GB" sz="3000" dirty="0" smtClean="0"/>
              <a:t>objects in my bedroom.</a:t>
            </a:r>
            <a:endParaRPr lang="en-GB" sz="3000" dirty="0"/>
          </a:p>
        </p:txBody>
      </p:sp>
      <p:pic>
        <p:nvPicPr>
          <p:cNvPr id="2051" name="Picture 3" descr="bedro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7746" y="152400"/>
            <a:ext cx="271484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8000" b="1" smtClean="0">
                <a:solidFill>
                  <a:schemeClr val="accent2"/>
                </a:solidFill>
                <a:latin typeface="Comic Sans MS" pitchFamily="66" charset="0"/>
              </a:rPr>
              <a:t>einen Stuhl</a:t>
            </a:r>
            <a:endParaRPr lang="en-US" sz="80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9220" name="Picture 4" descr="MCj0215179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86000"/>
            <a:ext cx="40036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smtClean="0">
                <a:solidFill>
                  <a:schemeClr val="accent2"/>
                </a:solidFill>
                <a:latin typeface="Comic Sans MS" pitchFamily="66" charset="0"/>
              </a:rPr>
              <a:t>einen Wecker</a:t>
            </a:r>
            <a:endParaRPr lang="en-US" sz="72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71684" name="Picture 4" descr="Picture12"/>
          <p:cNvPicPr>
            <a:picLocks noChangeAspect="1" noChangeArrowheads="1"/>
          </p:cNvPicPr>
          <p:nvPr/>
        </p:nvPicPr>
        <p:blipFill>
          <a:blip r:embed="rId2"/>
          <a:srcRect l="850" t="983"/>
          <a:stretch>
            <a:fillRect/>
          </a:stretch>
        </p:blipFill>
        <p:spPr bwMode="auto">
          <a:xfrm>
            <a:off x="1447800" y="1981200"/>
            <a:ext cx="61722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8800" y="23622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Picture11"/>
          <p:cNvPicPr>
            <a:picLocks noChangeAspect="1" noChangeArrowheads="1"/>
          </p:cNvPicPr>
          <p:nvPr/>
        </p:nvPicPr>
        <p:blipFill>
          <a:blip r:embed="rId2"/>
          <a:srcRect l="772" t="983"/>
          <a:stretch>
            <a:fillRect/>
          </a:stretch>
        </p:blipFill>
        <p:spPr bwMode="auto">
          <a:xfrm>
            <a:off x="1828800" y="2590800"/>
            <a:ext cx="55626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71600" y="457200"/>
            <a:ext cx="65960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8000" b="1">
                <a:solidFill>
                  <a:schemeClr val="accent2"/>
                </a:solidFill>
                <a:latin typeface="Comic Sans MS" pitchFamily="66" charset="0"/>
              </a:rPr>
              <a:t>einen Spiegel</a:t>
            </a:r>
            <a:endParaRPr lang="en-US" sz="8000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28956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smtClean="0">
                <a:solidFill>
                  <a:schemeClr val="accent2"/>
                </a:solidFill>
                <a:latin typeface="Comic Sans MS" pitchFamily="66" charset="0"/>
              </a:rPr>
              <a:t>einen Teppich</a:t>
            </a:r>
            <a:endParaRPr lang="en-US" sz="72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11269" name="Picture 5" descr="Picture10"/>
          <p:cNvPicPr>
            <a:picLocks noChangeAspect="1" noChangeArrowheads="1"/>
          </p:cNvPicPr>
          <p:nvPr/>
        </p:nvPicPr>
        <p:blipFill>
          <a:blip r:embed="rId3"/>
          <a:srcRect l="850" t="983"/>
          <a:stretch>
            <a:fillRect/>
          </a:stretch>
        </p:blipFill>
        <p:spPr bwMode="auto">
          <a:xfrm>
            <a:off x="1600200" y="1981200"/>
            <a:ext cx="5943600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05000" y="23622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6000" b="1" smtClean="0">
                <a:solidFill>
                  <a:schemeClr val="accent2"/>
                </a:solidFill>
                <a:latin typeface="Comic Sans MS" pitchFamily="66" charset="0"/>
              </a:rPr>
              <a:t>einen Kleiderschrank</a:t>
            </a:r>
            <a:endParaRPr lang="en-US" sz="60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59396" name="Picture 4" descr="wardro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39243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60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6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6000" b="1" dirty="0" err="1" smtClean="0">
                <a:solidFill>
                  <a:schemeClr val="accent2"/>
                </a:solidFill>
                <a:latin typeface="Comic Sans MS" pitchFamily="66" charset="0"/>
              </a:rPr>
              <a:t>Teddybär</a:t>
            </a:r>
            <a:endParaRPr lang="en-US" sz="60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2933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276600"/>
            <a:ext cx="17602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wardro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"/>
            <a:ext cx="23944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Picture10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850" t="983"/>
          <a:stretch>
            <a:fillRect/>
          </a:stretch>
        </p:blipFill>
        <p:spPr bwMode="auto">
          <a:xfrm>
            <a:off x="6096000" y="4038600"/>
            <a:ext cx="24785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Picture11"/>
          <p:cNvPicPr>
            <a:picLocks noChangeAspect="1" noChangeArrowheads="1"/>
          </p:cNvPicPr>
          <p:nvPr/>
        </p:nvPicPr>
        <p:blipFill>
          <a:blip r:embed="rId5"/>
          <a:srcRect l="772" t="983"/>
          <a:stretch>
            <a:fillRect/>
          </a:stretch>
        </p:blipFill>
        <p:spPr bwMode="auto">
          <a:xfrm>
            <a:off x="533400" y="4191000"/>
            <a:ext cx="2758834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Picture12"/>
          <p:cNvPicPr>
            <a:picLocks noChangeAspect="1" noChangeArrowheads="1"/>
          </p:cNvPicPr>
          <p:nvPr/>
        </p:nvPicPr>
        <p:blipFill>
          <a:blip r:embed="rId6"/>
          <a:srcRect l="850" t="983"/>
          <a:stretch>
            <a:fillRect/>
          </a:stretch>
        </p:blipFill>
        <p:spPr bwMode="auto">
          <a:xfrm>
            <a:off x="6019800" y="304800"/>
            <a:ext cx="2831264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MCj0215179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228600"/>
            <a:ext cx="210719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434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72200" y="457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248400" y="4191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dirty="0" err="1" smtClean="0">
                <a:solidFill>
                  <a:srgbClr val="FF0000"/>
                </a:solidFill>
                <a:latin typeface="Comic Sans MS" pitchFamily="66" charset="0"/>
              </a:rPr>
              <a:t>eine</a:t>
            </a:r>
            <a:r>
              <a:rPr lang="en-GB" sz="7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  <a:latin typeface="Comic Sans MS" pitchFamily="66" charset="0"/>
              </a:rPr>
              <a:t>Kommode</a:t>
            </a:r>
            <a:endParaRPr lang="en-US" sz="7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100" name="Picture 4" descr="MCHH00821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6057" flipH="1">
            <a:off x="1595438" y="2355850"/>
            <a:ext cx="56388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8000" b="1" smtClean="0">
                <a:solidFill>
                  <a:srgbClr val="FF0000"/>
                </a:solidFill>
                <a:latin typeface="Comic Sans MS" pitchFamily="66" charset="0"/>
              </a:rPr>
              <a:t>eine Lampe</a:t>
            </a:r>
            <a:endParaRPr lang="en-US" sz="8000" b="1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MMj0236370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905000" y="2133600"/>
            <a:ext cx="47450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smtClean="0">
                <a:solidFill>
                  <a:srgbClr val="FF0000"/>
                </a:solidFill>
                <a:latin typeface="Comic Sans MS" pitchFamily="66" charset="0"/>
              </a:rPr>
              <a:t>eine Stereoanlage</a:t>
            </a:r>
            <a:endParaRPr lang="en-US" sz="7200" b="1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47" name="Picture 7" descr="Picture15"/>
          <p:cNvPicPr>
            <a:picLocks noChangeAspect="1" noChangeArrowheads="1"/>
          </p:cNvPicPr>
          <p:nvPr/>
        </p:nvPicPr>
        <p:blipFill>
          <a:blip r:embed="rId3"/>
          <a:srcRect l="603" t="739" r="1128" b="986"/>
          <a:stretch>
            <a:fillRect/>
          </a:stretch>
        </p:blipFill>
        <p:spPr bwMode="auto">
          <a:xfrm>
            <a:off x="990600" y="2057400"/>
            <a:ext cx="7010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371600" y="2438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44780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Which rooms are these?  Fill in the blanks to find out!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33400"/>
            <a:ext cx="5486400" cy="804862"/>
          </a:xfrm>
        </p:spPr>
        <p:txBody>
          <a:bodyPr>
            <a:normAutofit/>
          </a:bodyPr>
          <a:lstStyle/>
          <a:p>
            <a:pPr algn="ctr"/>
            <a:r>
              <a:rPr lang="en-GB" sz="3000" dirty="0" err="1" smtClean="0"/>
              <a:t>Füllt</a:t>
            </a:r>
            <a:r>
              <a:rPr lang="en-GB" sz="3000" dirty="0" smtClean="0"/>
              <a:t> die </a:t>
            </a:r>
            <a:r>
              <a:rPr lang="en-GB" sz="3000" dirty="0" err="1" smtClean="0"/>
              <a:t>L</a:t>
            </a:r>
            <a:r>
              <a:rPr lang="en-GB" sz="3000" dirty="0" err="1" smtClean="0"/>
              <a:t>ü</a:t>
            </a:r>
            <a:r>
              <a:rPr lang="en-GB" sz="3000" dirty="0" err="1" smtClean="0"/>
              <a:t>cken</a:t>
            </a:r>
            <a:r>
              <a:rPr lang="en-GB" sz="3000" dirty="0" smtClean="0"/>
              <a:t> </a:t>
            </a:r>
            <a:r>
              <a:rPr lang="en-GB" sz="3000" dirty="0" err="1" smtClean="0"/>
              <a:t>aus</a:t>
            </a:r>
            <a:r>
              <a:rPr lang="en-GB" sz="3000" dirty="0" smtClean="0"/>
              <a:t>!</a:t>
            </a:r>
            <a:endParaRPr lang="en-GB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das </a:t>
            </a:r>
            <a:r>
              <a:rPr lang="en-GB" dirty="0" err="1" smtClean="0"/>
              <a:t>S_h___z_mm</a:t>
            </a:r>
            <a:r>
              <a:rPr lang="en-GB" dirty="0" smtClean="0"/>
              <a:t>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as _</a:t>
            </a:r>
            <a:r>
              <a:rPr lang="en-GB" dirty="0" err="1" smtClean="0"/>
              <a:t>oh__im__r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as </a:t>
            </a:r>
            <a:r>
              <a:rPr lang="en-GB" dirty="0" err="1" smtClean="0"/>
              <a:t>B__ez__mer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</a:t>
            </a:r>
            <a:r>
              <a:rPr lang="en-GB" dirty="0" err="1" smtClean="0"/>
              <a:t>K__he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_</a:t>
            </a:r>
            <a:r>
              <a:rPr lang="en-GB" dirty="0" err="1" smtClean="0"/>
              <a:t>ar__e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err="1" smtClean="0"/>
              <a:t>d</a:t>
            </a:r>
            <a:r>
              <a:rPr lang="en-GB" dirty="0" err="1" smtClean="0"/>
              <a:t>er</a:t>
            </a:r>
            <a:r>
              <a:rPr lang="en-GB" dirty="0" smtClean="0"/>
              <a:t> _</a:t>
            </a:r>
            <a:r>
              <a:rPr lang="en-GB" dirty="0" err="1" smtClean="0"/>
              <a:t>lur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das __</a:t>
            </a:r>
            <a:r>
              <a:rPr lang="en-GB" dirty="0" err="1" smtClean="0"/>
              <a:t>beit_z_mm</a:t>
            </a:r>
            <a:r>
              <a:rPr lang="en-GB" dirty="0" smtClean="0"/>
              <a:t>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die _rep__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_</a:t>
            </a:r>
            <a:r>
              <a:rPr lang="en-GB" dirty="0" err="1" smtClean="0"/>
              <a:t>oil___e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___</a:t>
            </a:r>
            <a:r>
              <a:rPr lang="en-GB" dirty="0" err="1" smtClean="0"/>
              <a:t>rasse</a:t>
            </a: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133600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das </a:t>
            </a:r>
            <a:r>
              <a:rPr lang="en-GB" dirty="0" err="1" smtClean="0"/>
              <a:t>Schlafzimmer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as </a:t>
            </a:r>
            <a:r>
              <a:rPr lang="en-GB" dirty="0" err="1" smtClean="0"/>
              <a:t>Wohnzimmer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as </a:t>
            </a:r>
            <a:r>
              <a:rPr lang="en-GB" dirty="0" err="1" smtClean="0"/>
              <a:t>Badezimmer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</a:t>
            </a:r>
            <a:r>
              <a:rPr lang="en-GB" dirty="0" err="1" smtClean="0"/>
              <a:t>Küche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Garage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err="1" smtClean="0"/>
              <a:t>d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Flur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das </a:t>
            </a:r>
            <a:r>
              <a:rPr lang="en-GB" dirty="0" err="1" smtClean="0"/>
              <a:t>Arbeitszimmer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die </a:t>
            </a:r>
            <a:r>
              <a:rPr lang="en-GB" dirty="0" err="1" smtClean="0"/>
              <a:t>Treppe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Toilette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d</a:t>
            </a:r>
            <a:r>
              <a:rPr lang="en-GB" dirty="0" smtClean="0"/>
              <a:t>ie </a:t>
            </a:r>
            <a:r>
              <a:rPr lang="en-GB" dirty="0" err="1" smtClean="0"/>
              <a:t>Terrasse</a:t>
            </a: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MCHH00821_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46057" flipH="1">
            <a:off x="1232269" y="999702"/>
            <a:ext cx="1372054" cy="196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Mj0236370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657600" y="685800"/>
            <a:ext cx="2711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icture15"/>
          <p:cNvPicPr>
            <a:picLocks noChangeAspect="1" noChangeArrowheads="1"/>
          </p:cNvPicPr>
          <p:nvPr/>
        </p:nvPicPr>
        <p:blipFill>
          <a:blip r:embed="rId4"/>
          <a:srcRect l="603" t="739" r="1128" b="986"/>
          <a:stretch>
            <a:fillRect/>
          </a:stretch>
        </p:blipFill>
        <p:spPr bwMode="auto">
          <a:xfrm>
            <a:off x="3886200" y="4114800"/>
            <a:ext cx="3175651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038600" y="4267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8000" b="1" dirty="0" err="1" smtClean="0">
                <a:solidFill>
                  <a:srgbClr val="008000"/>
                </a:solidFill>
                <a:latin typeface="Comic Sans MS" pitchFamily="66" charset="0"/>
              </a:rPr>
              <a:t>ein</a:t>
            </a:r>
            <a:r>
              <a:rPr lang="en-GB" sz="8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8000" b="1" dirty="0" err="1" smtClean="0">
                <a:solidFill>
                  <a:srgbClr val="008000"/>
                </a:solidFill>
                <a:latin typeface="Comic Sans MS" pitchFamily="66" charset="0"/>
              </a:rPr>
              <a:t>Bett</a:t>
            </a:r>
            <a:endParaRPr lang="en-US" sz="8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pic>
        <p:nvPicPr>
          <p:cNvPr id="3076" name="Picture 4" descr="MCj021517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133600"/>
            <a:ext cx="5562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smtClean="0">
                <a:solidFill>
                  <a:srgbClr val="008000"/>
                </a:solidFill>
                <a:latin typeface="Comic Sans MS" pitchFamily="66" charset="0"/>
              </a:rPr>
              <a:t>ein B</a:t>
            </a:r>
            <a:r>
              <a:rPr lang="en-US" sz="7200" b="1" smtClean="0">
                <a:solidFill>
                  <a:srgbClr val="008000"/>
                </a:solidFill>
                <a:latin typeface="Comic Sans MS" pitchFamily="66" charset="0"/>
                <a:cs typeface="Arial" charset="0"/>
              </a:rPr>
              <a:t>ücherregal</a:t>
            </a:r>
          </a:p>
        </p:txBody>
      </p:sp>
      <p:pic>
        <p:nvPicPr>
          <p:cNvPr id="5124" name="Picture 4" descr="MCj019237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981200"/>
            <a:ext cx="4057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GB" sz="6000" b="1" dirty="0" err="1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GB" sz="6000" b="1" dirty="0" err="1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r>
              <a:rPr lang="en-GB" sz="6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6000" b="1" dirty="0" err="1" smtClean="0">
                <a:solidFill>
                  <a:srgbClr val="008000"/>
                </a:solidFill>
                <a:latin typeface="Comic Sans MS" pitchFamily="66" charset="0"/>
              </a:rPr>
              <a:t>Bild</a:t>
            </a:r>
            <a:r>
              <a:rPr lang="en-GB" sz="6000" b="1" dirty="0" smtClean="0">
                <a:latin typeface="Comic Sans MS" pitchFamily="66" charset="0"/>
              </a:rPr>
              <a:t> / </a:t>
            </a:r>
            <a:r>
              <a:rPr lang="en-GB" sz="6000" b="1" dirty="0" err="1">
                <a:solidFill>
                  <a:srgbClr val="CC00CC"/>
                </a:solidFill>
                <a:latin typeface="Comic Sans MS" pitchFamily="66" charset="0"/>
              </a:rPr>
              <a:t>v</a:t>
            </a:r>
            <a:r>
              <a:rPr lang="en-GB" sz="6000" b="1" dirty="0" err="1" smtClean="0">
                <a:solidFill>
                  <a:srgbClr val="CC00CC"/>
                </a:solidFill>
                <a:latin typeface="Comic Sans MS" pitchFamily="66" charset="0"/>
              </a:rPr>
              <a:t>iele</a:t>
            </a:r>
            <a:r>
              <a:rPr lang="en-GB" sz="6000" b="1" dirty="0" smtClean="0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lang="en-GB" sz="6000" b="1" dirty="0" err="1" smtClean="0">
                <a:solidFill>
                  <a:srgbClr val="CC00CC"/>
                </a:solidFill>
                <a:latin typeface="Comic Sans MS" pitchFamily="66" charset="0"/>
              </a:rPr>
              <a:t>Bilder</a:t>
            </a:r>
            <a:endParaRPr lang="en-US" sz="6000" b="1" dirty="0" smtClean="0">
              <a:solidFill>
                <a:srgbClr val="CC00CC"/>
              </a:solidFill>
              <a:latin typeface="Comic Sans MS" pitchFamily="66" charset="0"/>
            </a:endParaRPr>
          </a:p>
        </p:txBody>
      </p:sp>
      <p:pic>
        <p:nvPicPr>
          <p:cNvPr id="22531" name="Picture 4" descr="MCHH01587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138" y="2603500"/>
            <a:ext cx="18637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MCHH01587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4572000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525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6000" b="1" dirty="0" err="1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GB" sz="6000" b="1" dirty="0" err="1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r>
              <a:rPr lang="en-GB" sz="6000" b="1" dirty="0" smtClean="0">
                <a:solidFill>
                  <a:srgbClr val="008000"/>
                </a:solidFill>
                <a:latin typeface="Comic Sans MS" pitchFamily="66" charset="0"/>
              </a:rPr>
              <a:t> Poster </a:t>
            </a:r>
            <a:r>
              <a:rPr lang="en-GB" sz="6000" b="1" dirty="0" smtClean="0">
                <a:solidFill>
                  <a:srgbClr val="CC00CC"/>
                </a:solidFill>
                <a:latin typeface="Comic Sans MS" pitchFamily="66" charset="0"/>
              </a:rPr>
              <a:t>/ </a:t>
            </a:r>
            <a:r>
              <a:rPr lang="en-GB" sz="6000" b="1" dirty="0" err="1" smtClean="0">
                <a:solidFill>
                  <a:srgbClr val="CC00CC"/>
                </a:solidFill>
                <a:latin typeface="Comic Sans MS" pitchFamily="66" charset="0"/>
              </a:rPr>
              <a:t>viele</a:t>
            </a:r>
            <a:r>
              <a:rPr lang="en-GB" sz="6000" b="1" dirty="0" smtClean="0">
                <a:solidFill>
                  <a:srgbClr val="CC00CC"/>
                </a:solidFill>
                <a:latin typeface="Comic Sans MS" pitchFamily="66" charset="0"/>
              </a:rPr>
              <a:t> Poster</a:t>
            </a:r>
            <a:endParaRPr lang="en-US" sz="6000" b="1" dirty="0" smtClean="0">
              <a:solidFill>
                <a:srgbClr val="CC00CC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1981200"/>
            <a:ext cx="5334000" cy="2819400"/>
            <a:chOff x="1824" y="1200"/>
            <a:chExt cx="1390" cy="720"/>
          </a:xfrm>
        </p:grpSpPr>
        <p:pic>
          <p:nvPicPr>
            <p:cNvPr id="24580" name="Picture 5" descr="brad%20pit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8" y="1200"/>
              <a:ext cx="52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6" descr="ga352-ws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4" y="1344"/>
              <a:ext cx="720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MCj021517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91000"/>
            <a:ext cx="3170222" cy="215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Cj019237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3400"/>
            <a:ext cx="281972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CHH01587_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990600"/>
            <a:ext cx="283890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019800" y="4724400"/>
            <a:ext cx="2743200" cy="1600200"/>
            <a:chOff x="1824" y="1200"/>
            <a:chExt cx="1390" cy="720"/>
          </a:xfrm>
        </p:grpSpPr>
        <p:pic>
          <p:nvPicPr>
            <p:cNvPr id="8" name="Picture 5" descr="brad%20pit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88" y="1200"/>
              <a:ext cx="52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ga352-ws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824" y="1344"/>
              <a:ext cx="720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meinem</a:t>
            </a:r>
            <a:r>
              <a:rPr lang="en-GB" dirty="0" smtClean="0"/>
              <a:t> Zimmer </a:t>
            </a:r>
            <a:r>
              <a:rPr lang="en-GB" dirty="0" err="1" smtClean="0"/>
              <a:t>habe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3810000" cy="7315200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Tisch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Nachttisch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Schreibtisch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Computer</a:t>
            </a:r>
          </a:p>
          <a:p>
            <a:pPr algn="r">
              <a:buNone/>
            </a:pP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Fernseher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Stuhl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Wecker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Spiegel</a:t>
            </a: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Teppich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Kleiderschrank</a:t>
            </a:r>
            <a:endParaRPr lang="en-GB" sz="1800" b="1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inen</a:t>
            </a:r>
            <a:r>
              <a:rPr lang="en-GB" sz="18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chemeClr val="accent2"/>
                </a:solidFill>
                <a:latin typeface="Comic Sans MS" pitchFamily="66" charset="0"/>
              </a:rPr>
              <a:t>Teddy</a:t>
            </a:r>
            <a:r>
              <a:rPr lang="en-GB" sz="1800" b="1" dirty="0" err="1">
                <a:solidFill>
                  <a:schemeClr val="accent2"/>
                </a:solidFill>
                <a:latin typeface="Comic Sans MS" pitchFamily="66" charset="0"/>
              </a:rPr>
              <a:t>bär</a:t>
            </a:r>
            <a:endParaRPr lang="en-GB" sz="1800" b="1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rgbClr val="FF0000"/>
                </a:solidFill>
                <a:latin typeface="Comic Sans MS" pitchFamily="66" charset="0"/>
              </a:rPr>
              <a:t>eine</a:t>
            </a:r>
            <a:r>
              <a:rPr lang="en-GB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  <a:latin typeface="Comic Sans MS" pitchFamily="66" charset="0"/>
              </a:rPr>
              <a:t>Kommode</a:t>
            </a:r>
            <a:endParaRPr lang="en-GB" sz="18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rgbClr val="FF0000"/>
                </a:solidFill>
                <a:latin typeface="Comic Sans MS" pitchFamily="66" charset="0"/>
              </a:rPr>
              <a:t>ine</a:t>
            </a:r>
            <a:r>
              <a:rPr lang="en-GB" sz="1800" b="1" dirty="0" smtClean="0">
                <a:solidFill>
                  <a:srgbClr val="FF0000"/>
                </a:solidFill>
                <a:latin typeface="Comic Sans MS" pitchFamily="66" charset="0"/>
              </a:rPr>
              <a:t> Lampe</a:t>
            </a:r>
          </a:p>
          <a:p>
            <a:pPr algn="r">
              <a:buNone/>
            </a:pPr>
            <a:r>
              <a:rPr lang="en-GB" sz="1800" b="1" dirty="0" err="1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rgbClr val="FF0000"/>
                </a:solidFill>
                <a:latin typeface="Comic Sans MS" pitchFamily="66" charset="0"/>
              </a:rPr>
              <a:t>ine</a:t>
            </a:r>
            <a:r>
              <a:rPr lang="en-GB" sz="18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  <a:latin typeface="Comic Sans MS" pitchFamily="66" charset="0"/>
              </a:rPr>
              <a:t>Stereoanlage</a:t>
            </a:r>
            <a:endParaRPr lang="en-GB" sz="18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ein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Bett</a:t>
            </a:r>
            <a:endParaRPr lang="en-GB" sz="1800" b="1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ein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Bücherregal</a:t>
            </a:r>
            <a:endParaRPr lang="en-GB" sz="1800" b="1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1800" b="1" dirty="0" err="1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Bild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(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viele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Bilder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pPr algn="r">
              <a:buNone/>
            </a:pPr>
            <a:r>
              <a:rPr lang="en-GB" sz="1800" b="1" dirty="0" err="1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Poster (</a:t>
            </a:r>
            <a:r>
              <a:rPr lang="en-GB" sz="1800" b="1" dirty="0" err="1" smtClean="0">
                <a:solidFill>
                  <a:srgbClr val="008000"/>
                </a:solidFill>
                <a:latin typeface="Comic Sans MS" pitchFamily="66" charset="0"/>
              </a:rPr>
              <a:t>viele</a:t>
            </a:r>
            <a:r>
              <a:rPr lang="en-GB" sz="1800" b="1" dirty="0" smtClean="0">
                <a:solidFill>
                  <a:srgbClr val="008000"/>
                </a:solidFill>
                <a:latin typeface="Comic Sans MS" pitchFamily="66" charset="0"/>
              </a:rPr>
              <a:t> Poster)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762000"/>
            <a:ext cx="3810000" cy="731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dirty="0" smtClean="0">
                <a:solidFill>
                  <a:schemeClr val="accent2"/>
                </a:solidFill>
                <a:latin typeface="Comic Sans MS" pitchFamily="66" charset="0"/>
              </a:rPr>
              <a:t>A bedside table</a:t>
            </a: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desk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computer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dirty="0" smtClean="0">
                <a:solidFill>
                  <a:schemeClr val="accent2"/>
                </a:solidFill>
                <a:latin typeface="Comic Sans MS" pitchFamily="66" charset="0"/>
              </a:rPr>
              <a:t>a T.V.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</a:t>
            </a: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chair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</a:t>
            </a: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alarm clock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baseline="0" dirty="0" smtClean="0">
                <a:solidFill>
                  <a:schemeClr val="accent2"/>
                </a:solidFill>
                <a:latin typeface="Comic Sans MS" pitchFamily="66" charset="0"/>
              </a:rPr>
              <a:t>a mirror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carpet/rug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baseline="0" dirty="0" smtClean="0">
                <a:solidFill>
                  <a:schemeClr val="accent2"/>
                </a:solidFill>
                <a:latin typeface="Comic Sans MS" pitchFamily="66" charset="0"/>
              </a:rPr>
              <a:t>a wardrobe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teddy bear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baseline="0" dirty="0" smtClean="0">
                <a:solidFill>
                  <a:srgbClr val="FF0000"/>
                </a:solidFill>
                <a:latin typeface="Comic Sans MS" pitchFamily="66" charset="0"/>
              </a:rPr>
              <a:t>a chest of drawers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lamp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baseline="0" dirty="0" smtClean="0">
                <a:solidFill>
                  <a:srgbClr val="FF0000"/>
                </a:solidFill>
                <a:latin typeface="Comic Sans MS" pitchFamily="66" charset="0"/>
              </a:rPr>
              <a:t>a stereo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bed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bookshelf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</a:t>
            </a:r>
            <a:r>
              <a:rPr kumimoji="0" lang="en-GB" sz="18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picture (a lot of pictures)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b="1" baseline="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GB" b="1" dirty="0" smtClean="0">
                <a:solidFill>
                  <a:srgbClr val="008000"/>
                </a:solidFill>
                <a:latin typeface="Comic Sans MS" pitchFamily="66" charset="0"/>
              </a:rPr>
              <a:t> poster (a lot of posters)</a:t>
            </a: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MCHH00821_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46057" flipH="1">
            <a:off x="548719" y="236152"/>
            <a:ext cx="1138076" cy="162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Mj0236370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257800" y="381000"/>
            <a:ext cx="160992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icture15"/>
          <p:cNvPicPr>
            <a:picLocks noChangeAspect="1" noChangeArrowheads="1"/>
          </p:cNvPicPr>
          <p:nvPr/>
        </p:nvPicPr>
        <p:blipFill>
          <a:blip r:embed="rId4" cstate="print"/>
          <a:srcRect l="603" t="739" r="1128" b="986"/>
          <a:stretch>
            <a:fillRect/>
          </a:stretch>
        </p:blipFill>
        <p:spPr bwMode="auto">
          <a:xfrm>
            <a:off x="457201" y="3810000"/>
            <a:ext cx="1447800" cy="92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3886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MCj0192373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381000"/>
            <a:ext cx="1143000" cy="126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CHH01587_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304800"/>
            <a:ext cx="1238705" cy="10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MCj0215177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209800"/>
            <a:ext cx="1905000" cy="129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6705600" y="5257800"/>
            <a:ext cx="2057400" cy="1066800"/>
            <a:chOff x="1824" y="1200"/>
            <a:chExt cx="1390" cy="720"/>
          </a:xfrm>
        </p:grpSpPr>
        <p:pic>
          <p:nvPicPr>
            <p:cNvPr id="13" name="Picture 5" descr="brad%20pit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88" y="1200"/>
              <a:ext cx="52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ga352-ws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824" y="1344"/>
              <a:ext cx="720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4" descr="MCj0215179000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62200" y="2209800"/>
            <a:ext cx="10535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wardrob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14600" y="5105400"/>
            <a:ext cx="9977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Picture12"/>
          <p:cNvPicPr>
            <a:picLocks noChangeAspect="1" noChangeArrowheads="1"/>
          </p:cNvPicPr>
          <p:nvPr/>
        </p:nvPicPr>
        <p:blipFill>
          <a:blip r:embed="rId13" cstate="print"/>
          <a:srcRect l="850" t="983"/>
          <a:stretch>
            <a:fillRect/>
          </a:stretch>
        </p:blipFill>
        <p:spPr bwMode="auto">
          <a:xfrm>
            <a:off x="7086600" y="1676400"/>
            <a:ext cx="16165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2209800"/>
            <a:ext cx="102679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 descr="Picture11"/>
          <p:cNvPicPr>
            <a:picLocks noChangeAspect="1" noChangeArrowheads="1"/>
          </p:cNvPicPr>
          <p:nvPr/>
        </p:nvPicPr>
        <p:blipFill>
          <a:blip r:embed="rId15" cstate="print"/>
          <a:srcRect l="772" t="983"/>
          <a:stretch>
            <a:fillRect/>
          </a:stretch>
        </p:blipFill>
        <p:spPr bwMode="auto">
          <a:xfrm>
            <a:off x="381000" y="5257800"/>
            <a:ext cx="140188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Content Placeholder 5" descr="Picture10"/>
          <p:cNvPicPr>
            <a:picLocks noChangeAspect="1" noChangeArrowheads="1"/>
          </p:cNvPicPr>
          <p:nvPr/>
        </p:nvPicPr>
        <p:blipFill>
          <a:blip r:embed="rId16" cstate="print"/>
          <a:srcRect l="850" t="983"/>
          <a:stretch>
            <a:fillRect/>
          </a:stretch>
        </p:blipFill>
        <p:spPr bwMode="auto">
          <a:xfrm>
            <a:off x="7086600" y="3733800"/>
            <a:ext cx="1371600" cy="96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5334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62800" y="3810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162800" y="1752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590800" y="3733800"/>
            <a:ext cx="1142999" cy="11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114800" y="5029200"/>
            <a:ext cx="1371600" cy="10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j0215167[1]"/>
          <p:cNvPicPr>
            <a:picLocks noChangeAspect="1" noChangeArrowheads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43400" y="3657600"/>
            <a:ext cx="1617339" cy="1295400"/>
          </a:xfrm>
          <a:prstGeom prst="rect">
            <a:avLst/>
          </a:prstGeom>
          <a:noFill/>
        </p:spPr>
      </p:pic>
      <p:pic>
        <p:nvPicPr>
          <p:cNvPr id="27" name="Picture 26" descr="tv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562600" y="2286000"/>
            <a:ext cx="9720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MCj03985070000[1]"/>
          <p:cNvPicPr>
            <a:picLocks noChangeAspect="1" noChangeArrowheads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38600" y="533400"/>
            <a:ext cx="1469229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GB" dirty="0" err="1" smtClean="0"/>
              <a:t>Würfelspiel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Throw the dice and say ‘In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meinem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Zimmer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habe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...’ and say the item in your room IN GERMAN, depending on which number you have thrown. </a:t>
            </a: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your partner thinks you have said the phrase correctly, you can tick the box for that number.</a:t>
            </a: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first person (A or B) to put a tick in all boxes is the winner.</a:t>
            </a: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you’ve finished the game on one side of the sheet, turn over and complete the other side! </a:t>
            </a: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304800"/>
            <a:ext cx="1499332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1499332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895600"/>
            <a:ext cx="579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In </a:t>
            </a:r>
            <a:r>
              <a:rPr lang="en-GB" sz="5000" dirty="0" err="1" smtClean="0"/>
              <a:t>meinem</a:t>
            </a:r>
            <a:r>
              <a:rPr lang="en-GB" sz="5000" dirty="0" smtClean="0"/>
              <a:t> Zimmer.</a:t>
            </a:r>
            <a:endParaRPr lang="en-GB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Dienstag</a:t>
            </a:r>
            <a:r>
              <a:rPr lang="en-GB" sz="2400" dirty="0" smtClean="0"/>
              <a:t>, den. 31 </a:t>
            </a:r>
            <a:r>
              <a:rPr lang="en-GB" sz="2400" dirty="0" err="1" smtClean="0"/>
              <a:t>März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191000"/>
            <a:ext cx="7480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Learning objective:  To be able to describe </a:t>
            </a:r>
          </a:p>
          <a:p>
            <a:r>
              <a:rPr lang="en-GB" sz="3000" dirty="0" smtClean="0"/>
              <a:t>objects in my bedroom.</a:t>
            </a:r>
            <a:endParaRPr lang="en-GB" sz="3000" dirty="0"/>
          </a:p>
        </p:txBody>
      </p:sp>
      <p:pic>
        <p:nvPicPr>
          <p:cNvPr id="2051" name="Picture 3" descr="bedro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7746" y="152400"/>
            <a:ext cx="271484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66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6600" b="1" dirty="0" err="1">
                <a:solidFill>
                  <a:schemeClr val="accent2"/>
                </a:solidFill>
                <a:latin typeface="Comic Sans MS" pitchFamily="66" charset="0"/>
              </a:rPr>
              <a:t>T</a:t>
            </a:r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isch</a:t>
            </a:r>
            <a:endParaRPr lang="en-US" sz="66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5416550" cy="430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66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Nachttisch</a:t>
            </a:r>
            <a:endParaRPr lang="en-US" sz="66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86000"/>
            <a:ext cx="3000375" cy="303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66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GB" sz="6600" b="1" dirty="0" err="1" smtClean="0">
                <a:solidFill>
                  <a:schemeClr val="accent2"/>
                </a:solidFill>
                <a:latin typeface="Comic Sans MS" pitchFamily="66" charset="0"/>
              </a:rPr>
              <a:t>Schreibtisch</a:t>
            </a:r>
            <a:endParaRPr lang="en-US" sz="66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60421" name="Picture 5" descr="j0215167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517" y="2712637"/>
            <a:ext cx="2872966" cy="230108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dirty="0" err="1" smtClean="0">
                <a:solidFill>
                  <a:schemeClr val="accent2"/>
                </a:solidFill>
                <a:latin typeface="Comic Sans MS" pitchFamily="66" charset="0"/>
              </a:rPr>
              <a:t>einen</a:t>
            </a:r>
            <a:r>
              <a:rPr lang="en-GB" sz="7200" b="1" dirty="0" smtClean="0">
                <a:solidFill>
                  <a:schemeClr val="accent2"/>
                </a:solidFill>
                <a:latin typeface="Comic Sans MS" pitchFamily="66" charset="0"/>
              </a:rPr>
              <a:t> Computer</a:t>
            </a:r>
            <a:endParaRPr lang="en-US" sz="72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8196" name="Picture 4" descr="MCj0398507000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905000"/>
            <a:ext cx="5311828" cy="3581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7200" b="1" smtClean="0">
                <a:solidFill>
                  <a:schemeClr val="accent2"/>
                </a:solidFill>
                <a:latin typeface="Comic Sans MS" pitchFamily="66" charset="0"/>
              </a:rPr>
              <a:t>einen Fernseher</a:t>
            </a:r>
            <a:endParaRPr lang="en-US" sz="72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61444" name="Picture 4" descr="t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0150" y="1752600"/>
            <a:ext cx="39528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133600"/>
            <a:ext cx="2819400" cy="223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25920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MCj03985070000[1]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282" y="4267200"/>
            <a:ext cx="3503546" cy="23622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1" y="304800"/>
            <a:ext cx="2133600" cy="215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j0215167[1]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33400"/>
            <a:ext cx="2872966" cy="2301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376</Words>
  <Application>Microsoft Office PowerPoint</Application>
  <PresentationFormat>On-screen Show (4:3)</PresentationFormat>
  <Paragraphs>102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Which rooms are these?  Fill in the blanks to find out! </vt:lpstr>
      <vt:lpstr>Slide 3</vt:lpstr>
      <vt:lpstr>einen Tisch</vt:lpstr>
      <vt:lpstr>einen Nachttisch</vt:lpstr>
      <vt:lpstr>einen Schreibtisch</vt:lpstr>
      <vt:lpstr>einen Computer</vt:lpstr>
      <vt:lpstr>einen Fernseher</vt:lpstr>
      <vt:lpstr>Slide 9</vt:lpstr>
      <vt:lpstr>einen Stuhl</vt:lpstr>
      <vt:lpstr>einen Wecker</vt:lpstr>
      <vt:lpstr>Slide 12</vt:lpstr>
      <vt:lpstr>einen Teppich</vt:lpstr>
      <vt:lpstr>einen Kleiderschrank</vt:lpstr>
      <vt:lpstr>einen Teddybär</vt:lpstr>
      <vt:lpstr>Slide 16</vt:lpstr>
      <vt:lpstr>eine Kommode</vt:lpstr>
      <vt:lpstr>eine Lampe</vt:lpstr>
      <vt:lpstr>eine Stereoanlage</vt:lpstr>
      <vt:lpstr>Slide 20</vt:lpstr>
      <vt:lpstr>ein Bett</vt:lpstr>
      <vt:lpstr>ein Bücherregal</vt:lpstr>
      <vt:lpstr>ein Bild / viele Bilder</vt:lpstr>
      <vt:lpstr>ein Poster / viele Poster</vt:lpstr>
      <vt:lpstr>Slide 25</vt:lpstr>
      <vt:lpstr>In meinem Zimmer habe ich...</vt:lpstr>
      <vt:lpstr>Slide 27</vt:lpstr>
      <vt:lpstr>Würfelspiel</vt:lpstr>
    </vt:vector>
  </TitlesOfParts>
  <Company>SHS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 ma chambre, il y a…</dc:title>
  <dc:creator>dumainso</dc:creator>
  <cp:lastModifiedBy>Beckfoot School</cp:lastModifiedBy>
  <cp:revision>69</cp:revision>
  <dcterms:created xsi:type="dcterms:W3CDTF">2006-06-29T13:50:30Z</dcterms:created>
  <dcterms:modified xsi:type="dcterms:W3CDTF">2009-03-30T13:56:56Z</dcterms:modified>
</cp:coreProperties>
</file>